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5" r:id="rId2"/>
    <p:sldMasterId id="2147483731" r:id="rId3"/>
    <p:sldMasterId id="2147483744" r:id="rId4"/>
  </p:sldMasterIdLst>
  <p:notesMasterIdLst>
    <p:notesMasterId r:id="rId49"/>
  </p:notesMasterIdLst>
  <p:sldIdLst>
    <p:sldId id="613" r:id="rId5"/>
    <p:sldId id="696" r:id="rId6"/>
    <p:sldId id="697" r:id="rId7"/>
    <p:sldId id="732" r:id="rId8"/>
    <p:sldId id="702" r:id="rId9"/>
    <p:sldId id="699" r:id="rId10"/>
    <p:sldId id="698" r:id="rId11"/>
    <p:sldId id="731" r:id="rId12"/>
    <p:sldId id="464" r:id="rId13"/>
    <p:sldId id="2147375623" r:id="rId14"/>
    <p:sldId id="728" r:id="rId15"/>
    <p:sldId id="708" r:id="rId16"/>
    <p:sldId id="716" r:id="rId17"/>
    <p:sldId id="2147375624" r:id="rId18"/>
    <p:sldId id="2147375625" r:id="rId19"/>
    <p:sldId id="490" r:id="rId20"/>
    <p:sldId id="455" r:id="rId21"/>
    <p:sldId id="458" r:id="rId22"/>
    <p:sldId id="733" r:id="rId23"/>
    <p:sldId id="460" r:id="rId24"/>
    <p:sldId id="707" r:id="rId25"/>
    <p:sldId id="459" r:id="rId26"/>
    <p:sldId id="705" r:id="rId27"/>
    <p:sldId id="668" r:id="rId28"/>
    <p:sldId id="435" r:id="rId29"/>
    <p:sldId id="703" r:id="rId30"/>
    <p:sldId id="257" r:id="rId31"/>
    <p:sldId id="529" r:id="rId32"/>
    <p:sldId id="530" r:id="rId33"/>
    <p:sldId id="531" r:id="rId34"/>
    <p:sldId id="528" r:id="rId35"/>
    <p:sldId id="433" r:id="rId36"/>
    <p:sldId id="709" r:id="rId37"/>
    <p:sldId id="2147375626" r:id="rId38"/>
    <p:sldId id="2147375616" r:id="rId39"/>
    <p:sldId id="616" r:id="rId40"/>
    <p:sldId id="465" r:id="rId41"/>
    <p:sldId id="503" r:id="rId42"/>
    <p:sldId id="504" r:id="rId43"/>
    <p:sldId id="714" r:id="rId44"/>
    <p:sldId id="519" r:id="rId45"/>
    <p:sldId id="506" r:id="rId46"/>
    <p:sldId id="507" r:id="rId47"/>
    <p:sldId id="521" r:id="rId48"/>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40C2"/>
    <a:srgbClr val="FF7000"/>
    <a:srgbClr val="2ED5F0"/>
    <a:srgbClr val="00DA69"/>
    <a:srgbClr val="FF8706"/>
    <a:srgbClr val="1E78B0"/>
    <a:srgbClr val="18B0A8"/>
    <a:srgbClr val="351CA0"/>
    <a:srgbClr val="6BDA20"/>
    <a:srgbClr val="00F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94"/>
    <p:restoredTop sz="88231"/>
  </p:normalViewPr>
  <p:slideViewPr>
    <p:cSldViewPr snapToGrid="0" snapToObjects="1">
      <p:cViewPr varScale="1">
        <p:scale>
          <a:sx n="112" d="100"/>
          <a:sy n="112" d="100"/>
        </p:scale>
        <p:origin x="832" y="19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083688768880752"/>
          <c:y val="7.0354617827869934E-2"/>
          <c:w val="0.80149488221115528"/>
          <c:h val="0.69294998618344805"/>
        </c:manualLayout>
      </c:layout>
      <c:lineChart>
        <c:grouping val="standard"/>
        <c:varyColors val="0"/>
        <c:ser>
          <c:idx val="0"/>
          <c:order val="0"/>
          <c:tx>
            <c:strRef>
              <c:f>Sheet1!$A$23</c:f>
              <c:strCache>
                <c:ptCount val="1"/>
                <c:pt idx="0">
                  <c:v>≤8 risk alleles</c:v>
                </c:pt>
              </c:strCache>
            </c:strRef>
          </c:tx>
          <c:cat>
            <c:strRef>
              <c:f>Sheet1!$B$22:$C$22</c:f>
              <c:strCache>
                <c:ptCount val="2"/>
                <c:pt idx="0">
                  <c:v>Baseline</c:v>
                </c:pt>
                <c:pt idx="1">
                  <c:v>Follow-up</c:v>
                </c:pt>
              </c:strCache>
            </c:strRef>
          </c:cat>
          <c:val>
            <c:numRef>
              <c:f>Sheet1!$B$23:$C$23</c:f>
              <c:numCache>
                <c:formatCode>###0.0000</c:formatCode>
                <c:ptCount val="2"/>
                <c:pt idx="0">
                  <c:v>168.12941626282353</c:v>
                </c:pt>
                <c:pt idx="1">
                  <c:v>117.89195496486859</c:v>
                </c:pt>
              </c:numCache>
            </c:numRef>
          </c:val>
          <c:smooth val="0"/>
          <c:extLst>
            <c:ext xmlns:c16="http://schemas.microsoft.com/office/drawing/2014/chart" uri="{C3380CC4-5D6E-409C-BE32-E72D297353CC}">
              <c16:uniqueId val="{00000000-ACCE-7047-9FE3-C47BFFE80558}"/>
            </c:ext>
          </c:extLst>
        </c:ser>
        <c:ser>
          <c:idx val="1"/>
          <c:order val="1"/>
          <c:tx>
            <c:strRef>
              <c:f>Sheet1!$A$24</c:f>
              <c:strCache>
                <c:ptCount val="1"/>
                <c:pt idx="0">
                  <c:v>≥12 risk alleles</c:v>
                </c:pt>
              </c:strCache>
            </c:strRef>
          </c:tx>
          <c:marker>
            <c:symbol val="square"/>
            <c:size val="10"/>
          </c:marker>
          <c:cat>
            <c:strRef>
              <c:f>Sheet1!$B$22:$C$22</c:f>
              <c:strCache>
                <c:ptCount val="2"/>
                <c:pt idx="0">
                  <c:v>Baseline</c:v>
                </c:pt>
                <c:pt idx="1">
                  <c:v>Follow-up</c:v>
                </c:pt>
              </c:strCache>
            </c:strRef>
          </c:cat>
          <c:val>
            <c:numRef>
              <c:f>Sheet1!$B$24:$C$24</c:f>
              <c:numCache>
                <c:formatCode>###0.0000</c:formatCode>
                <c:ptCount val="2"/>
                <c:pt idx="0">
                  <c:v>159.48482540718985</c:v>
                </c:pt>
                <c:pt idx="1">
                  <c:v>124.93576112810133</c:v>
                </c:pt>
              </c:numCache>
            </c:numRef>
          </c:val>
          <c:smooth val="0"/>
          <c:extLst>
            <c:ext xmlns:c16="http://schemas.microsoft.com/office/drawing/2014/chart" uri="{C3380CC4-5D6E-409C-BE32-E72D297353CC}">
              <c16:uniqueId val="{00000001-ACCE-7047-9FE3-C47BFFE80558}"/>
            </c:ext>
          </c:extLst>
        </c:ser>
        <c:dLbls>
          <c:showLegendKey val="0"/>
          <c:showVal val="0"/>
          <c:showCatName val="0"/>
          <c:showSerName val="0"/>
          <c:showPercent val="0"/>
          <c:showBubbleSize val="0"/>
        </c:dLbls>
        <c:marker val="1"/>
        <c:smooth val="0"/>
        <c:axId val="102238464"/>
        <c:axId val="102285312"/>
      </c:lineChart>
      <c:catAx>
        <c:axId val="102238464"/>
        <c:scaling>
          <c:orientation val="minMax"/>
        </c:scaling>
        <c:delete val="0"/>
        <c:axPos val="b"/>
        <c:numFmt formatCode="General" sourceLinked="0"/>
        <c:majorTickMark val="none"/>
        <c:minorTickMark val="none"/>
        <c:tickLblPos val="nextTo"/>
        <c:txPr>
          <a:bodyPr/>
          <a:lstStyle/>
          <a:p>
            <a:pPr>
              <a:defRPr sz="1400" b="1"/>
            </a:pPr>
            <a:endParaRPr lang="en-SE"/>
          </a:p>
        </c:txPr>
        <c:crossAx val="102285312"/>
        <c:crosses val="autoZero"/>
        <c:auto val="1"/>
        <c:lblAlgn val="ctr"/>
        <c:lblOffset val="100"/>
        <c:noMultiLvlLbl val="0"/>
      </c:catAx>
      <c:valAx>
        <c:axId val="102285312"/>
        <c:scaling>
          <c:orientation val="minMax"/>
          <c:min val="110"/>
        </c:scaling>
        <c:delete val="0"/>
        <c:axPos val="l"/>
        <c:numFmt formatCode="###0" sourceLinked="0"/>
        <c:majorTickMark val="none"/>
        <c:minorTickMark val="none"/>
        <c:tickLblPos val="nextTo"/>
        <c:txPr>
          <a:bodyPr/>
          <a:lstStyle/>
          <a:p>
            <a:pPr>
              <a:defRPr sz="1400" b="1"/>
            </a:pPr>
            <a:endParaRPr lang="en-SE"/>
          </a:p>
        </c:txPr>
        <c:crossAx val="102238464"/>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Sheet1!$N$23</c:f>
              <c:strCache>
                <c:ptCount val="1"/>
                <c:pt idx="0">
                  <c:v>≤8 risk alleles</c:v>
                </c:pt>
              </c:strCache>
            </c:strRef>
          </c:tx>
          <c:cat>
            <c:strRef>
              <c:f>Sheet1!$O$22:$P$22</c:f>
              <c:strCache>
                <c:ptCount val="2"/>
                <c:pt idx="0">
                  <c:v>Baseline</c:v>
                </c:pt>
                <c:pt idx="1">
                  <c:v>Follow-up</c:v>
                </c:pt>
              </c:strCache>
            </c:strRef>
          </c:cat>
          <c:val>
            <c:numRef>
              <c:f>Sheet1!$O$23:$P$23</c:f>
              <c:numCache>
                <c:formatCode>###0.0000</c:formatCode>
                <c:ptCount val="2"/>
                <c:pt idx="0">
                  <c:v>26306.878889812051</c:v>
                </c:pt>
                <c:pt idx="1">
                  <c:v>26522.756629841948</c:v>
                </c:pt>
              </c:numCache>
            </c:numRef>
          </c:val>
          <c:smooth val="0"/>
          <c:extLst>
            <c:ext xmlns:c16="http://schemas.microsoft.com/office/drawing/2014/chart" uri="{C3380CC4-5D6E-409C-BE32-E72D297353CC}">
              <c16:uniqueId val="{00000000-A13F-FE4E-A8D6-D9BB7A349C0C}"/>
            </c:ext>
          </c:extLst>
        </c:ser>
        <c:ser>
          <c:idx val="1"/>
          <c:order val="1"/>
          <c:tx>
            <c:strRef>
              <c:f>Sheet1!$N$24</c:f>
              <c:strCache>
                <c:ptCount val="1"/>
                <c:pt idx="0">
                  <c:v>≥12 risk alleles</c:v>
                </c:pt>
              </c:strCache>
            </c:strRef>
          </c:tx>
          <c:marker>
            <c:symbol val="square"/>
            <c:size val="10"/>
          </c:marker>
          <c:cat>
            <c:strRef>
              <c:f>Sheet1!$O$22:$P$22</c:f>
              <c:strCache>
                <c:ptCount val="2"/>
                <c:pt idx="0">
                  <c:v>Baseline</c:v>
                </c:pt>
                <c:pt idx="1">
                  <c:v>Follow-up</c:v>
                </c:pt>
              </c:strCache>
            </c:strRef>
          </c:cat>
          <c:val>
            <c:numRef>
              <c:f>Sheet1!$O$24:$P$24</c:f>
              <c:numCache>
                <c:formatCode>###0.0000</c:formatCode>
                <c:ptCount val="2"/>
                <c:pt idx="0">
                  <c:v>21982.404611696471</c:v>
                </c:pt>
                <c:pt idx="1">
                  <c:v>20271.650427270019</c:v>
                </c:pt>
              </c:numCache>
            </c:numRef>
          </c:val>
          <c:smooth val="0"/>
          <c:extLst>
            <c:ext xmlns:c16="http://schemas.microsoft.com/office/drawing/2014/chart" uri="{C3380CC4-5D6E-409C-BE32-E72D297353CC}">
              <c16:uniqueId val="{00000001-A13F-FE4E-A8D6-D9BB7A349C0C}"/>
            </c:ext>
          </c:extLst>
        </c:ser>
        <c:dLbls>
          <c:showLegendKey val="0"/>
          <c:showVal val="0"/>
          <c:showCatName val="0"/>
          <c:showSerName val="0"/>
          <c:showPercent val="0"/>
          <c:showBubbleSize val="0"/>
        </c:dLbls>
        <c:marker val="1"/>
        <c:smooth val="0"/>
        <c:axId val="114692096"/>
        <c:axId val="114693632"/>
      </c:lineChart>
      <c:catAx>
        <c:axId val="114692096"/>
        <c:scaling>
          <c:orientation val="minMax"/>
        </c:scaling>
        <c:delete val="0"/>
        <c:axPos val="b"/>
        <c:numFmt formatCode="General" sourceLinked="0"/>
        <c:majorTickMark val="none"/>
        <c:minorTickMark val="none"/>
        <c:tickLblPos val="nextTo"/>
        <c:txPr>
          <a:bodyPr/>
          <a:lstStyle/>
          <a:p>
            <a:pPr>
              <a:defRPr sz="1400" b="1"/>
            </a:pPr>
            <a:endParaRPr lang="en-SE"/>
          </a:p>
        </c:txPr>
        <c:crossAx val="114693632"/>
        <c:crosses val="autoZero"/>
        <c:auto val="1"/>
        <c:lblAlgn val="ctr"/>
        <c:lblOffset val="100"/>
        <c:noMultiLvlLbl val="0"/>
      </c:catAx>
      <c:valAx>
        <c:axId val="114693632"/>
        <c:scaling>
          <c:orientation val="minMax"/>
          <c:max val="29000"/>
          <c:min val="17000"/>
        </c:scaling>
        <c:delete val="0"/>
        <c:axPos val="l"/>
        <c:numFmt formatCode="###0" sourceLinked="0"/>
        <c:majorTickMark val="none"/>
        <c:minorTickMark val="none"/>
        <c:tickLblPos val="nextTo"/>
        <c:txPr>
          <a:bodyPr/>
          <a:lstStyle/>
          <a:p>
            <a:pPr>
              <a:defRPr sz="1400" b="1"/>
            </a:pPr>
            <a:endParaRPr lang="en-SE"/>
          </a:p>
        </c:txPr>
        <c:crossAx val="114692096"/>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Sheet1!$N$5</c:f>
              <c:strCache>
                <c:ptCount val="1"/>
                <c:pt idx="0">
                  <c:v>≤8 risk alleles</c:v>
                </c:pt>
              </c:strCache>
            </c:strRef>
          </c:tx>
          <c:cat>
            <c:strRef>
              <c:f>Sheet1!$O$4:$P$4</c:f>
              <c:strCache>
                <c:ptCount val="2"/>
                <c:pt idx="0">
                  <c:v>Baseline</c:v>
                </c:pt>
                <c:pt idx="1">
                  <c:v>Follow-up</c:v>
                </c:pt>
              </c:strCache>
            </c:strRef>
          </c:cat>
          <c:val>
            <c:numRef>
              <c:f>Sheet1!$O$5:$P$5</c:f>
              <c:numCache>
                <c:formatCode>###0.00000000000000</c:formatCode>
                <c:ptCount val="2"/>
                <c:pt idx="0">
                  <c:v>169.88208412372444</c:v>
                </c:pt>
                <c:pt idx="1">
                  <c:v>230.21357982269075</c:v>
                </c:pt>
              </c:numCache>
            </c:numRef>
          </c:val>
          <c:smooth val="0"/>
          <c:extLst>
            <c:ext xmlns:c16="http://schemas.microsoft.com/office/drawing/2014/chart" uri="{C3380CC4-5D6E-409C-BE32-E72D297353CC}">
              <c16:uniqueId val="{00000000-7396-9144-82AB-5D9AE3630782}"/>
            </c:ext>
          </c:extLst>
        </c:ser>
        <c:ser>
          <c:idx val="1"/>
          <c:order val="1"/>
          <c:tx>
            <c:strRef>
              <c:f>Sheet1!$N$6</c:f>
              <c:strCache>
                <c:ptCount val="1"/>
                <c:pt idx="0">
                  <c:v>≥12 risk alleles</c:v>
                </c:pt>
              </c:strCache>
            </c:strRef>
          </c:tx>
          <c:marker>
            <c:symbol val="square"/>
            <c:size val="10"/>
          </c:marker>
          <c:cat>
            <c:strRef>
              <c:f>Sheet1!$O$4:$P$4</c:f>
              <c:strCache>
                <c:ptCount val="2"/>
                <c:pt idx="0">
                  <c:v>Baseline</c:v>
                </c:pt>
                <c:pt idx="1">
                  <c:v>Follow-up</c:v>
                </c:pt>
              </c:strCache>
            </c:strRef>
          </c:cat>
          <c:val>
            <c:numRef>
              <c:f>Sheet1!$O$6:$P$6</c:f>
              <c:numCache>
                <c:formatCode>###0.00000000000000</c:formatCode>
                <c:ptCount val="2"/>
                <c:pt idx="0">
                  <c:v>151.16503237126926</c:v>
                </c:pt>
                <c:pt idx="1">
                  <c:v>184.40885528966945</c:v>
                </c:pt>
              </c:numCache>
            </c:numRef>
          </c:val>
          <c:smooth val="0"/>
          <c:extLst>
            <c:ext xmlns:c16="http://schemas.microsoft.com/office/drawing/2014/chart" uri="{C3380CC4-5D6E-409C-BE32-E72D297353CC}">
              <c16:uniqueId val="{00000001-7396-9144-82AB-5D9AE3630782}"/>
            </c:ext>
          </c:extLst>
        </c:ser>
        <c:dLbls>
          <c:showLegendKey val="0"/>
          <c:showVal val="0"/>
          <c:showCatName val="0"/>
          <c:showSerName val="0"/>
          <c:showPercent val="0"/>
          <c:showBubbleSize val="0"/>
        </c:dLbls>
        <c:marker val="1"/>
        <c:smooth val="0"/>
        <c:axId val="114738688"/>
        <c:axId val="114740224"/>
      </c:lineChart>
      <c:catAx>
        <c:axId val="114738688"/>
        <c:scaling>
          <c:orientation val="minMax"/>
        </c:scaling>
        <c:delete val="0"/>
        <c:axPos val="b"/>
        <c:numFmt formatCode="General" sourceLinked="0"/>
        <c:majorTickMark val="none"/>
        <c:minorTickMark val="none"/>
        <c:tickLblPos val="nextTo"/>
        <c:txPr>
          <a:bodyPr/>
          <a:lstStyle/>
          <a:p>
            <a:pPr>
              <a:defRPr sz="1400" b="1"/>
            </a:pPr>
            <a:endParaRPr lang="en-SE"/>
          </a:p>
        </c:txPr>
        <c:crossAx val="114740224"/>
        <c:crosses val="autoZero"/>
        <c:auto val="1"/>
        <c:lblAlgn val="ctr"/>
        <c:lblOffset val="100"/>
        <c:noMultiLvlLbl val="0"/>
      </c:catAx>
      <c:valAx>
        <c:axId val="114740224"/>
        <c:scaling>
          <c:orientation val="minMax"/>
          <c:min val="110"/>
        </c:scaling>
        <c:delete val="0"/>
        <c:axPos val="l"/>
        <c:numFmt formatCode="###0" sourceLinked="0"/>
        <c:majorTickMark val="none"/>
        <c:minorTickMark val="none"/>
        <c:tickLblPos val="nextTo"/>
        <c:txPr>
          <a:bodyPr/>
          <a:lstStyle/>
          <a:p>
            <a:pPr>
              <a:defRPr sz="1400" b="1"/>
            </a:pPr>
            <a:endParaRPr lang="en-SE"/>
          </a:p>
        </c:txPr>
        <c:crossAx val="114738688"/>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Sheet1!$A$4</c:f>
              <c:strCache>
                <c:ptCount val="1"/>
                <c:pt idx="0">
                  <c:v>≤8 risk alleles</c:v>
                </c:pt>
              </c:strCache>
            </c:strRef>
          </c:tx>
          <c:marker>
            <c:symbol val="diamond"/>
            <c:size val="16"/>
          </c:marker>
          <c:dPt>
            <c:idx val="1"/>
            <c:marker>
              <c:symbol val="diamond"/>
              <c:size val="18"/>
            </c:marker>
            <c:bubble3D val="0"/>
            <c:extLst>
              <c:ext xmlns:c16="http://schemas.microsoft.com/office/drawing/2014/chart" uri="{C3380CC4-5D6E-409C-BE32-E72D297353CC}">
                <c16:uniqueId val="{00000000-2942-2344-A9C2-9B88D7E649DA}"/>
              </c:ext>
            </c:extLst>
          </c:dPt>
          <c:cat>
            <c:strRef>
              <c:f>Sheet1!$B$3:$C$3</c:f>
              <c:strCache>
                <c:ptCount val="2"/>
                <c:pt idx="0">
                  <c:v>Baseline</c:v>
                </c:pt>
                <c:pt idx="1">
                  <c:v>Follow-up</c:v>
                </c:pt>
              </c:strCache>
            </c:strRef>
          </c:cat>
          <c:val>
            <c:numRef>
              <c:f>Sheet1!$B$4:$C$4</c:f>
              <c:numCache>
                <c:formatCode>###0.0000000000000</c:formatCode>
                <c:ptCount val="2"/>
                <c:pt idx="0">
                  <c:v>25.418360213776456</c:v>
                </c:pt>
                <c:pt idx="1">
                  <c:v>26.433605626619016</c:v>
                </c:pt>
              </c:numCache>
            </c:numRef>
          </c:val>
          <c:smooth val="0"/>
          <c:extLst>
            <c:ext xmlns:c16="http://schemas.microsoft.com/office/drawing/2014/chart" uri="{C3380CC4-5D6E-409C-BE32-E72D297353CC}">
              <c16:uniqueId val="{00000001-2942-2344-A9C2-9B88D7E649DA}"/>
            </c:ext>
          </c:extLst>
        </c:ser>
        <c:ser>
          <c:idx val="1"/>
          <c:order val="1"/>
          <c:tx>
            <c:strRef>
              <c:f>Sheet1!$A$5</c:f>
              <c:strCache>
                <c:ptCount val="1"/>
                <c:pt idx="0">
                  <c:v>≥12 risk alleles</c:v>
                </c:pt>
              </c:strCache>
            </c:strRef>
          </c:tx>
          <c:marker>
            <c:symbol val="square"/>
            <c:size val="10"/>
          </c:marker>
          <c:cat>
            <c:strRef>
              <c:f>Sheet1!$B$3:$C$3</c:f>
              <c:strCache>
                <c:ptCount val="2"/>
                <c:pt idx="0">
                  <c:v>Baseline</c:v>
                </c:pt>
                <c:pt idx="1">
                  <c:v>Follow-up</c:v>
                </c:pt>
              </c:strCache>
            </c:strRef>
          </c:cat>
          <c:val>
            <c:numRef>
              <c:f>Sheet1!$B$5:$C$5</c:f>
              <c:numCache>
                <c:formatCode>###0.0000000000000</c:formatCode>
                <c:ptCount val="2"/>
                <c:pt idx="0">
                  <c:v>25.455765957212325</c:v>
                </c:pt>
                <c:pt idx="1">
                  <c:v>26.601995845419847</c:v>
                </c:pt>
              </c:numCache>
            </c:numRef>
          </c:val>
          <c:smooth val="0"/>
          <c:extLst>
            <c:ext xmlns:c16="http://schemas.microsoft.com/office/drawing/2014/chart" uri="{C3380CC4-5D6E-409C-BE32-E72D297353CC}">
              <c16:uniqueId val="{00000002-2942-2344-A9C2-9B88D7E649DA}"/>
            </c:ext>
          </c:extLst>
        </c:ser>
        <c:dLbls>
          <c:showLegendKey val="0"/>
          <c:showVal val="0"/>
          <c:showCatName val="0"/>
          <c:showSerName val="0"/>
          <c:showPercent val="0"/>
          <c:showBubbleSize val="0"/>
        </c:dLbls>
        <c:marker val="1"/>
        <c:smooth val="0"/>
        <c:axId val="114752512"/>
        <c:axId val="114455296"/>
      </c:lineChart>
      <c:catAx>
        <c:axId val="114752512"/>
        <c:scaling>
          <c:orientation val="minMax"/>
        </c:scaling>
        <c:delete val="0"/>
        <c:axPos val="b"/>
        <c:numFmt formatCode="General" sourceLinked="0"/>
        <c:majorTickMark val="none"/>
        <c:minorTickMark val="none"/>
        <c:tickLblPos val="nextTo"/>
        <c:txPr>
          <a:bodyPr/>
          <a:lstStyle/>
          <a:p>
            <a:pPr>
              <a:defRPr sz="1400" b="1"/>
            </a:pPr>
            <a:endParaRPr lang="en-SE"/>
          </a:p>
        </c:txPr>
        <c:crossAx val="114455296"/>
        <c:crosses val="autoZero"/>
        <c:auto val="1"/>
        <c:lblAlgn val="ctr"/>
        <c:lblOffset val="100"/>
        <c:noMultiLvlLbl val="0"/>
      </c:catAx>
      <c:valAx>
        <c:axId val="114455296"/>
        <c:scaling>
          <c:orientation val="minMax"/>
        </c:scaling>
        <c:delete val="0"/>
        <c:axPos val="l"/>
        <c:numFmt formatCode="###0.0" sourceLinked="0"/>
        <c:majorTickMark val="none"/>
        <c:minorTickMark val="none"/>
        <c:tickLblPos val="nextTo"/>
        <c:txPr>
          <a:bodyPr/>
          <a:lstStyle/>
          <a:p>
            <a:pPr>
              <a:defRPr sz="1400" b="1"/>
            </a:pPr>
            <a:endParaRPr lang="en-SE"/>
          </a:p>
        </c:txPr>
        <c:crossAx val="114752512"/>
        <c:crosses val="autoZero"/>
        <c:crossBetween val="between"/>
      </c:valAx>
      <c:spPr>
        <a:noFill/>
        <a:ln w="25400">
          <a:noFill/>
        </a:ln>
      </c:spPr>
    </c:plotArea>
    <c:legend>
      <c:legendPos val="b"/>
      <c:legendEntry>
        <c:idx val="0"/>
        <c:txPr>
          <a:bodyPr/>
          <a:lstStyle/>
          <a:p>
            <a:pPr>
              <a:defRPr sz="1200" b="1">
                <a:solidFill>
                  <a:srgbClr val="0070C0"/>
                </a:solidFill>
              </a:defRPr>
            </a:pPr>
            <a:endParaRPr lang="en-SE"/>
          </a:p>
        </c:txPr>
      </c:legendEntry>
      <c:legendEntry>
        <c:idx val="1"/>
        <c:txPr>
          <a:bodyPr/>
          <a:lstStyle/>
          <a:p>
            <a:pPr>
              <a:defRPr sz="1200" b="1">
                <a:solidFill>
                  <a:srgbClr val="C00000"/>
                </a:solidFill>
              </a:defRPr>
            </a:pPr>
            <a:endParaRPr lang="en-SE"/>
          </a:p>
        </c:txPr>
      </c:legendEntry>
      <c:layout>
        <c:manualLayout>
          <c:xMode val="edge"/>
          <c:yMode val="edge"/>
          <c:x val="0.4905274802295192"/>
          <c:y val="0.42956671766258553"/>
          <c:w val="0.50531907514381136"/>
          <c:h val="0.20136531974283581"/>
        </c:manualLayout>
      </c:layout>
      <c:overlay val="0"/>
      <c:txPr>
        <a:bodyPr/>
        <a:lstStyle/>
        <a:p>
          <a:pPr>
            <a:defRPr sz="1200" b="1"/>
          </a:pPr>
          <a:endParaRPr lang="en-SE"/>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C8D3E3-9C9C-F74D-937E-B527E8CDB160}" type="datetimeFigureOut">
              <a:rPr lang="en-SE" smtClean="0"/>
              <a:t>2024-11-21</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A24FB1-4CA5-9843-9702-552CCFD1DFCB}" type="slidenum">
              <a:rPr lang="en-SE" smtClean="0"/>
              <a:t>‹#›</a:t>
            </a:fld>
            <a:endParaRPr lang="en-SE"/>
          </a:p>
        </p:txBody>
      </p:sp>
    </p:spTree>
    <p:extLst>
      <p:ext uri="{BB962C8B-B14F-4D97-AF65-F5344CB8AC3E}">
        <p14:creationId xmlns:p14="http://schemas.microsoft.com/office/powerpoint/2010/main" val="4264614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Epidemic of diabetes led to corresponding epidemic of complications.</a:t>
            </a:r>
          </a:p>
          <a:p>
            <a:endParaRPr lang="en-SE" dirty="0"/>
          </a:p>
        </p:txBody>
      </p:sp>
      <p:sp>
        <p:nvSpPr>
          <p:cNvPr id="4" name="Slide Number Placeholder 3"/>
          <p:cNvSpPr>
            <a:spLocks noGrp="1"/>
          </p:cNvSpPr>
          <p:nvPr>
            <p:ph type="sldNum" sz="quarter" idx="5"/>
          </p:nvPr>
        </p:nvSpPr>
        <p:spPr/>
        <p:txBody>
          <a:bodyPr/>
          <a:lstStyle/>
          <a:p>
            <a:fld id="{22A24FB1-4CA5-9843-9702-552CCFD1DFCB}" type="slidenum">
              <a:rPr lang="en-SE" smtClean="0"/>
              <a:t>1</a:t>
            </a:fld>
            <a:endParaRPr lang="en-SE"/>
          </a:p>
        </p:txBody>
      </p:sp>
    </p:spTree>
    <p:extLst>
      <p:ext uri="{BB962C8B-B14F-4D97-AF65-F5344CB8AC3E}">
        <p14:creationId xmlns:p14="http://schemas.microsoft.com/office/powerpoint/2010/main" val="1088571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sv-SE" dirty="0">
                <a:latin typeface="Arial" pitchFamily="34" charset="0"/>
              </a:rPr>
              <a:t>The Kaplan-Meier curves for diabetes-free survival on this slide show graphically the same results I just referred to. The red line shows risk allele carriers which progressed to diabetes faster as compare to the non-risk carriers, shown in blue. </a:t>
            </a:r>
          </a:p>
          <a:p>
            <a:pPr eaLnBrk="1" hangingPunct="1"/>
            <a:r>
              <a:rPr lang="en-US" altLang="sv-SE" dirty="0">
                <a:latin typeface="Arial" pitchFamily="34" charset="0"/>
              </a:rPr>
              <a:t>This figure also shows insulin response to glucose during OGTT. The carriers of the risk genotype (in red) had lower insulin response to glucose as compared to wild type carriers in MPP study. Moreover, most important result was that the risk carriers had faster deterioration in insulin secretion over time as compared to non-risk carriers in individuals who progressed to diabetes.</a:t>
            </a:r>
          </a:p>
        </p:txBody>
      </p:sp>
      <p:sp>
        <p:nvSpPr>
          <p:cNvPr id="4" name="Slide Number Placeholder 3"/>
          <p:cNvSpPr>
            <a:spLocks noGrp="1"/>
          </p:cNvSpPr>
          <p:nvPr>
            <p:ph type="sldNum" sz="quarter" idx="5"/>
          </p:nvPr>
        </p:nvSpPr>
        <p:spPr/>
        <p:txBody>
          <a:bodyPr/>
          <a:lstStyle/>
          <a:p>
            <a:pPr>
              <a:defRPr/>
            </a:pPr>
            <a:fld id="{7C537B71-3B66-4537-AB9B-8C59A6AFDAB5}" type="slidenum">
              <a:rPr lang="sv-SE" smtClean="0">
                <a:solidFill>
                  <a:prstClr val="black"/>
                </a:solidFill>
              </a:rPr>
              <a:pPr>
                <a:defRPr/>
              </a:pPr>
              <a:t>17</a:t>
            </a:fld>
            <a:endParaRPr lang="sv-SE"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ko-KR" dirty="0">
                <a:latin typeface="Arial" pitchFamily="34" charset="0"/>
                <a:ea typeface="굴림" pitchFamily="34" charset="-127"/>
              </a:rPr>
              <a:t>Because it was predicted that TCF7L2 would bind to </a:t>
            </a:r>
            <a:r>
              <a:rPr lang="en-US" altLang="ko-KR" dirty="0" err="1">
                <a:latin typeface="Arial" pitchFamily="34" charset="0"/>
                <a:ea typeface="굴림" pitchFamily="34" charset="-127"/>
              </a:rPr>
              <a:t>preproglocagon</a:t>
            </a:r>
            <a:r>
              <a:rPr lang="en-US" altLang="ko-KR" dirty="0">
                <a:latin typeface="Arial" pitchFamily="34" charset="0"/>
                <a:ea typeface="굴림" pitchFamily="34" charset="-127"/>
              </a:rPr>
              <a:t> one putative effect could be that it would influence the </a:t>
            </a:r>
            <a:r>
              <a:rPr lang="en-US" altLang="ko-KR" dirty="0" err="1">
                <a:latin typeface="Arial" pitchFamily="34" charset="0"/>
                <a:ea typeface="굴림" pitchFamily="34" charset="-127"/>
              </a:rPr>
              <a:t>enteroinsulilar</a:t>
            </a:r>
            <a:r>
              <a:rPr lang="en-US" altLang="ko-KR" dirty="0">
                <a:latin typeface="Arial" pitchFamily="34" charset="0"/>
                <a:ea typeface="굴림" pitchFamily="34" charset="-127"/>
              </a:rPr>
              <a:t> axis or the </a:t>
            </a:r>
            <a:r>
              <a:rPr lang="en-US" altLang="ko-KR" dirty="0" err="1">
                <a:latin typeface="Arial" pitchFamily="34" charset="0"/>
                <a:ea typeface="굴림" pitchFamily="34" charset="-127"/>
              </a:rPr>
              <a:t>increatin</a:t>
            </a:r>
            <a:r>
              <a:rPr lang="en-US" altLang="ko-KR" dirty="0">
                <a:latin typeface="Arial" pitchFamily="34" charset="0"/>
                <a:ea typeface="굴림" pitchFamily="34" charset="-127"/>
              </a:rPr>
              <a:t> effect which would mean that we have a greater response to oral than to </a:t>
            </a:r>
            <a:r>
              <a:rPr lang="en-US" altLang="ko-KR" dirty="0" err="1">
                <a:latin typeface="Arial" pitchFamily="34" charset="0"/>
                <a:ea typeface="굴림" pitchFamily="34" charset="-127"/>
              </a:rPr>
              <a:t>intraveneous</a:t>
            </a:r>
            <a:r>
              <a:rPr lang="en-US" altLang="ko-KR" dirty="0">
                <a:latin typeface="Arial" pitchFamily="34" charset="0"/>
                <a:ea typeface="굴림" pitchFamily="34" charset="-127"/>
              </a:rPr>
              <a:t> glucose tolerance test due to the excess of gut hormones like GLP1 and GIP.</a:t>
            </a:r>
          </a:p>
          <a:p>
            <a:pPr eaLnBrk="1" hangingPunct="1"/>
            <a:r>
              <a:rPr lang="en-US" altLang="ko-KR" dirty="0">
                <a:latin typeface="Arial" pitchFamily="34" charset="0"/>
                <a:ea typeface="굴림" pitchFamily="34" charset="-127"/>
              </a:rPr>
              <a:t>We compared insulin response to oral and intravenous glucose in 403 individuals with both tests to obtain a biological measure of the </a:t>
            </a:r>
            <a:r>
              <a:rPr lang="en-US" altLang="ko-KR" dirty="0" err="1">
                <a:latin typeface="Arial" pitchFamily="34" charset="0"/>
                <a:ea typeface="굴림" pitchFamily="34" charset="-127"/>
              </a:rPr>
              <a:t>incretin</a:t>
            </a:r>
            <a:r>
              <a:rPr lang="en-US" altLang="ko-KR" dirty="0">
                <a:latin typeface="Arial" pitchFamily="34" charset="0"/>
                <a:ea typeface="굴림" pitchFamily="34" charset="-127"/>
              </a:rPr>
              <a:t> effect. In support of a defective </a:t>
            </a:r>
            <a:r>
              <a:rPr lang="en-US" altLang="ko-KR" dirty="0" err="1">
                <a:latin typeface="Arial" pitchFamily="34" charset="0"/>
                <a:ea typeface="굴림" pitchFamily="34" charset="-127"/>
              </a:rPr>
              <a:t>enteroinsular</a:t>
            </a:r>
            <a:r>
              <a:rPr lang="en-US" altLang="ko-KR" dirty="0">
                <a:latin typeface="Arial" pitchFamily="34" charset="0"/>
                <a:ea typeface="굴림" pitchFamily="34" charset="-127"/>
              </a:rPr>
              <a:t> axis, there was a 20% lower insulin response to oral than to iv glucose in the risk CT/TT than in the CC genotype carriers in subjects with hyperglycemia. </a:t>
            </a:r>
          </a:p>
          <a:p>
            <a:pPr eaLnBrk="1" hangingPunct="1"/>
            <a:r>
              <a:rPr lang="en-US" altLang="ko-KR" dirty="0">
                <a:latin typeface="Arial" pitchFamily="34" charset="0"/>
                <a:ea typeface="굴림" pitchFamily="34" charset="-127"/>
              </a:rPr>
              <a:t>This also indicated on the figure to the left hand, as the slopes of correlation between the insulin response to oral and intravenous glucose were significantly different between risk and non-risk genotype carriers.</a:t>
            </a:r>
            <a:endParaRPr lang="sv-SE" altLang="ko-KR" dirty="0">
              <a:latin typeface="Arial" pitchFamily="34" charset="0"/>
              <a:ea typeface="굴림" pitchFamily="34" charset="-127"/>
            </a:endParaRPr>
          </a:p>
          <a:p>
            <a:pPr eaLnBrk="1" hangingPunct="1"/>
            <a:endParaRPr lang="sv-SE" altLang="sv-SE" dirty="0">
              <a:latin typeface="Arial" pitchFamily="34" charset="0"/>
            </a:endParaRPr>
          </a:p>
        </p:txBody>
      </p:sp>
      <p:sp>
        <p:nvSpPr>
          <p:cNvPr id="4" name="Slide Number Placeholder 3"/>
          <p:cNvSpPr>
            <a:spLocks noGrp="1"/>
          </p:cNvSpPr>
          <p:nvPr>
            <p:ph type="sldNum" sz="quarter" idx="5"/>
          </p:nvPr>
        </p:nvSpPr>
        <p:spPr/>
        <p:txBody>
          <a:bodyPr/>
          <a:lstStyle/>
          <a:p>
            <a:pPr>
              <a:defRPr/>
            </a:pPr>
            <a:fld id="{7C537B71-3B66-4537-AB9B-8C59A6AFDAB5}" type="slidenum">
              <a:rPr lang="sv-SE" smtClean="0">
                <a:solidFill>
                  <a:prstClr val="black"/>
                </a:solidFill>
              </a:rPr>
              <a:pPr>
                <a:defRPr/>
              </a:pPr>
              <a:t>18</a:t>
            </a:fld>
            <a:endParaRPr lang="sv-SE"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sv-SE" altLang="sv-SE" dirty="0" err="1">
                <a:latin typeface="Arial" pitchFamily="34" charset="0"/>
              </a:rPr>
              <a:t>We</a:t>
            </a:r>
            <a:r>
              <a:rPr lang="sv-SE" altLang="sv-SE" dirty="0">
                <a:latin typeface="Arial" pitchFamily="34" charset="0"/>
              </a:rPr>
              <a:t> </a:t>
            </a:r>
            <a:r>
              <a:rPr lang="sv-SE" altLang="sv-SE" dirty="0" err="1">
                <a:latin typeface="Arial" pitchFamily="34" charset="0"/>
              </a:rPr>
              <a:t>also</a:t>
            </a:r>
            <a:r>
              <a:rPr lang="sv-SE" altLang="sv-SE" dirty="0">
                <a:latin typeface="Arial" pitchFamily="34" charset="0"/>
              </a:rPr>
              <a:t> </a:t>
            </a:r>
            <a:r>
              <a:rPr lang="sv-SE" altLang="sv-SE" dirty="0" err="1">
                <a:latin typeface="Arial" pitchFamily="34" charset="0"/>
              </a:rPr>
              <a:t>studied</a:t>
            </a:r>
            <a:r>
              <a:rPr lang="sv-SE" altLang="sv-SE" dirty="0">
                <a:latin typeface="Arial" pitchFamily="34" charset="0"/>
              </a:rPr>
              <a:t> the </a:t>
            </a:r>
            <a:r>
              <a:rPr lang="sv-SE" altLang="sv-SE" dirty="0" err="1">
                <a:latin typeface="Arial" pitchFamily="34" charset="0"/>
              </a:rPr>
              <a:t>effect</a:t>
            </a:r>
            <a:r>
              <a:rPr lang="sv-SE" altLang="sv-SE" dirty="0">
                <a:latin typeface="Arial" pitchFamily="34" charset="0"/>
              </a:rPr>
              <a:t> </a:t>
            </a:r>
            <a:r>
              <a:rPr lang="sv-SE" altLang="sv-SE" dirty="0" err="1">
                <a:latin typeface="Arial" pitchFamily="34" charset="0"/>
              </a:rPr>
              <a:t>of</a:t>
            </a:r>
            <a:r>
              <a:rPr lang="sv-SE" altLang="sv-SE" dirty="0">
                <a:latin typeface="Arial" pitchFamily="34" charset="0"/>
              </a:rPr>
              <a:t> the variant on </a:t>
            </a:r>
            <a:r>
              <a:rPr lang="sv-SE" altLang="sv-SE" dirty="0" err="1">
                <a:latin typeface="Arial" pitchFamily="34" charset="0"/>
              </a:rPr>
              <a:t>peripheral</a:t>
            </a:r>
            <a:r>
              <a:rPr lang="sv-SE" altLang="sv-SE" dirty="0">
                <a:latin typeface="Arial" pitchFamily="34" charset="0"/>
              </a:rPr>
              <a:t> and </a:t>
            </a:r>
            <a:r>
              <a:rPr lang="sv-SE" altLang="sv-SE" dirty="0" err="1">
                <a:latin typeface="Arial" pitchFamily="34" charset="0"/>
              </a:rPr>
              <a:t>hepatic</a:t>
            </a:r>
            <a:r>
              <a:rPr lang="sv-SE" altLang="sv-SE" dirty="0">
                <a:latin typeface="Arial" pitchFamily="34" charset="0"/>
              </a:rPr>
              <a:t> insulin </a:t>
            </a:r>
            <a:r>
              <a:rPr lang="sv-SE" altLang="sv-SE" dirty="0" err="1">
                <a:latin typeface="Arial" pitchFamily="34" charset="0"/>
              </a:rPr>
              <a:t>sensitivity</a:t>
            </a:r>
            <a:r>
              <a:rPr lang="sv-SE" altLang="sv-SE" dirty="0">
                <a:latin typeface="Arial" pitchFamily="34" charset="0"/>
              </a:rPr>
              <a:t>. In </a:t>
            </a:r>
            <a:r>
              <a:rPr lang="sv-SE" altLang="sv-SE" dirty="0" err="1">
                <a:latin typeface="Arial" pitchFamily="34" charset="0"/>
              </a:rPr>
              <a:t>line</a:t>
            </a:r>
            <a:r>
              <a:rPr lang="sv-SE" altLang="sv-SE" dirty="0">
                <a:latin typeface="Arial" pitchFamily="34" charset="0"/>
              </a:rPr>
              <a:t> </a:t>
            </a:r>
            <a:r>
              <a:rPr lang="sv-SE" altLang="sv-SE" dirty="0" err="1">
                <a:latin typeface="Arial" pitchFamily="34" charset="0"/>
              </a:rPr>
              <a:t>with</a:t>
            </a:r>
            <a:r>
              <a:rPr lang="sv-SE" altLang="sv-SE" dirty="0">
                <a:latin typeface="Arial" pitchFamily="34" charset="0"/>
              </a:rPr>
              <a:t> </a:t>
            </a:r>
            <a:r>
              <a:rPr lang="sv-SE" altLang="sv-SE" dirty="0" err="1">
                <a:latin typeface="Arial" pitchFamily="34" charset="0"/>
              </a:rPr>
              <a:t>other</a:t>
            </a:r>
            <a:r>
              <a:rPr lang="sv-SE" altLang="sv-SE" dirty="0">
                <a:latin typeface="Arial" pitchFamily="34" charset="0"/>
              </a:rPr>
              <a:t> studies, </a:t>
            </a:r>
            <a:r>
              <a:rPr lang="sv-SE" altLang="sv-SE" dirty="0" err="1">
                <a:latin typeface="Arial" pitchFamily="34" charset="0"/>
              </a:rPr>
              <a:t>we</a:t>
            </a:r>
            <a:r>
              <a:rPr lang="sv-SE" altLang="sv-SE" dirty="0">
                <a:latin typeface="Arial" pitchFamily="34" charset="0"/>
              </a:rPr>
              <a:t> </a:t>
            </a:r>
            <a:r>
              <a:rPr lang="sv-SE" altLang="sv-SE" dirty="0" err="1">
                <a:latin typeface="Arial" pitchFamily="34" charset="0"/>
              </a:rPr>
              <a:t>could</a:t>
            </a:r>
            <a:r>
              <a:rPr lang="sv-SE" altLang="sv-SE" dirty="0">
                <a:latin typeface="Arial" pitchFamily="34" charset="0"/>
              </a:rPr>
              <a:t> not </a:t>
            </a:r>
            <a:r>
              <a:rPr lang="sv-SE" altLang="sv-SE" dirty="0" err="1">
                <a:latin typeface="Arial" pitchFamily="34" charset="0"/>
              </a:rPr>
              <a:t>see</a:t>
            </a:r>
            <a:r>
              <a:rPr lang="sv-SE" altLang="sv-SE" dirty="0">
                <a:latin typeface="Arial" pitchFamily="34" charset="0"/>
              </a:rPr>
              <a:t> an </a:t>
            </a:r>
            <a:r>
              <a:rPr lang="sv-SE" altLang="sv-SE" dirty="0" err="1">
                <a:latin typeface="Arial" pitchFamily="34" charset="0"/>
              </a:rPr>
              <a:t>effect</a:t>
            </a:r>
            <a:r>
              <a:rPr lang="sv-SE" altLang="sv-SE" dirty="0">
                <a:latin typeface="Arial" pitchFamily="34" charset="0"/>
              </a:rPr>
              <a:t> </a:t>
            </a:r>
            <a:r>
              <a:rPr lang="sv-SE" altLang="sv-SE" dirty="0" err="1">
                <a:latin typeface="Arial" pitchFamily="34" charset="0"/>
              </a:rPr>
              <a:t>of</a:t>
            </a:r>
            <a:r>
              <a:rPr lang="sv-SE" altLang="sv-SE" dirty="0">
                <a:latin typeface="Arial" pitchFamily="34" charset="0"/>
              </a:rPr>
              <a:t> TCF7L2 on </a:t>
            </a:r>
            <a:r>
              <a:rPr lang="sv-SE" altLang="sv-SE" dirty="0" err="1">
                <a:latin typeface="Arial" pitchFamily="34" charset="0"/>
              </a:rPr>
              <a:t>peripheral</a:t>
            </a:r>
            <a:r>
              <a:rPr lang="sv-SE" altLang="sv-SE" dirty="0">
                <a:latin typeface="Arial" pitchFamily="34" charset="0"/>
              </a:rPr>
              <a:t> insulin </a:t>
            </a:r>
            <a:r>
              <a:rPr lang="sv-SE" altLang="sv-SE" dirty="0" err="1">
                <a:latin typeface="Arial" pitchFamily="34" charset="0"/>
              </a:rPr>
              <a:t>sensitivity</a:t>
            </a:r>
            <a:r>
              <a:rPr lang="sv-SE" altLang="sv-SE" dirty="0">
                <a:latin typeface="Arial" pitchFamily="34" charset="0"/>
              </a:rPr>
              <a:t> </a:t>
            </a:r>
            <a:r>
              <a:rPr lang="sv-SE" altLang="sv-SE" dirty="0" err="1">
                <a:latin typeface="Arial" pitchFamily="34" charset="0"/>
              </a:rPr>
              <a:t>assessed</a:t>
            </a:r>
            <a:r>
              <a:rPr lang="sv-SE" altLang="sv-SE" dirty="0">
                <a:latin typeface="Arial" pitchFamily="34" charset="0"/>
              </a:rPr>
              <a:t> by </a:t>
            </a:r>
            <a:r>
              <a:rPr lang="sv-SE" altLang="sv-SE" dirty="0" err="1">
                <a:latin typeface="Arial" pitchFamily="34" charset="0"/>
              </a:rPr>
              <a:t>euglycemic</a:t>
            </a:r>
            <a:r>
              <a:rPr lang="sv-SE" altLang="sv-SE" dirty="0">
                <a:latin typeface="Arial" pitchFamily="34" charset="0"/>
              </a:rPr>
              <a:t> </a:t>
            </a:r>
            <a:r>
              <a:rPr lang="sv-SE" altLang="sv-SE" dirty="0" err="1">
                <a:latin typeface="Arial" pitchFamily="34" charset="0"/>
              </a:rPr>
              <a:t>clamp</a:t>
            </a:r>
            <a:r>
              <a:rPr lang="sv-SE" altLang="sv-SE" dirty="0">
                <a:latin typeface="Arial" pitchFamily="34" charset="0"/>
              </a:rPr>
              <a:t>.</a:t>
            </a:r>
          </a:p>
          <a:p>
            <a:pPr eaLnBrk="1" hangingPunct="1"/>
            <a:r>
              <a:rPr lang="sv-SE" altLang="sv-SE" dirty="0" err="1">
                <a:latin typeface="Arial" pitchFamily="34" charset="0"/>
              </a:rPr>
              <a:t>However</a:t>
            </a:r>
            <a:r>
              <a:rPr lang="sv-SE" altLang="sv-SE" dirty="0">
                <a:latin typeface="Arial" pitchFamily="34" charset="0"/>
              </a:rPr>
              <a:t>, rate </a:t>
            </a:r>
            <a:r>
              <a:rPr lang="sv-SE" altLang="sv-SE" dirty="0" err="1">
                <a:latin typeface="Arial" pitchFamily="34" charset="0"/>
              </a:rPr>
              <a:t>of</a:t>
            </a:r>
            <a:r>
              <a:rPr lang="sv-SE" altLang="sv-SE" dirty="0">
                <a:latin typeface="Arial" pitchFamily="34" charset="0"/>
              </a:rPr>
              <a:t> basal </a:t>
            </a:r>
            <a:r>
              <a:rPr lang="sv-SE" altLang="sv-SE" dirty="0" err="1">
                <a:latin typeface="Arial" pitchFamily="34" charset="0"/>
              </a:rPr>
              <a:t>hepatic</a:t>
            </a:r>
            <a:r>
              <a:rPr lang="sv-SE" altLang="sv-SE" dirty="0">
                <a:latin typeface="Arial" pitchFamily="34" charset="0"/>
              </a:rPr>
              <a:t> </a:t>
            </a:r>
            <a:r>
              <a:rPr lang="sv-SE" altLang="sv-SE" dirty="0" err="1">
                <a:latin typeface="Arial" pitchFamily="34" charset="0"/>
              </a:rPr>
              <a:t>glucose</a:t>
            </a:r>
            <a:r>
              <a:rPr lang="sv-SE" altLang="sv-SE" dirty="0">
                <a:latin typeface="Arial" pitchFamily="34" charset="0"/>
              </a:rPr>
              <a:t> </a:t>
            </a:r>
            <a:r>
              <a:rPr lang="sv-SE" altLang="sv-SE" dirty="0" err="1">
                <a:latin typeface="Arial" pitchFamily="34" charset="0"/>
              </a:rPr>
              <a:t>production</a:t>
            </a:r>
            <a:r>
              <a:rPr lang="sv-SE" altLang="sv-SE" dirty="0">
                <a:latin typeface="Arial" pitchFamily="34" charset="0"/>
              </a:rPr>
              <a:t> </a:t>
            </a:r>
            <a:r>
              <a:rPr lang="sv-SE" altLang="sv-SE" dirty="0" err="1">
                <a:latin typeface="Arial" pitchFamily="34" charset="0"/>
              </a:rPr>
              <a:t>was</a:t>
            </a:r>
            <a:r>
              <a:rPr lang="sv-SE" altLang="sv-SE" dirty="0">
                <a:latin typeface="Arial" pitchFamily="34" charset="0"/>
              </a:rPr>
              <a:t> </a:t>
            </a:r>
            <a:r>
              <a:rPr lang="sv-SE" altLang="sv-SE" dirty="0" err="1">
                <a:latin typeface="Arial" pitchFamily="34" charset="0"/>
              </a:rPr>
              <a:t>significantly</a:t>
            </a:r>
            <a:r>
              <a:rPr lang="sv-SE" altLang="sv-SE" dirty="0">
                <a:latin typeface="Arial" pitchFamily="34" charset="0"/>
              </a:rPr>
              <a:t> </a:t>
            </a:r>
            <a:r>
              <a:rPr lang="sv-SE" altLang="sv-SE" dirty="0" err="1">
                <a:latin typeface="Arial" pitchFamily="34" charset="0"/>
              </a:rPr>
              <a:t>higher</a:t>
            </a:r>
            <a:r>
              <a:rPr lang="sv-SE" altLang="sv-SE" dirty="0">
                <a:latin typeface="Arial" pitchFamily="34" charset="0"/>
              </a:rPr>
              <a:t> in </a:t>
            </a:r>
            <a:r>
              <a:rPr lang="sv-SE" altLang="sv-SE" dirty="0" err="1">
                <a:latin typeface="Arial" pitchFamily="34" charset="0"/>
              </a:rPr>
              <a:t>carriers</a:t>
            </a:r>
            <a:r>
              <a:rPr lang="sv-SE" altLang="sv-SE" dirty="0">
                <a:latin typeface="Arial" pitchFamily="34" charset="0"/>
              </a:rPr>
              <a:t> </a:t>
            </a:r>
            <a:r>
              <a:rPr lang="sv-SE" altLang="sv-SE" dirty="0" err="1">
                <a:latin typeface="Arial" pitchFamily="34" charset="0"/>
              </a:rPr>
              <a:t>of</a:t>
            </a:r>
            <a:r>
              <a:rPr lang="sv-SE" altLang="sv-SE" dirty="0">
                <a:latin typeface="Arial" pitchFamily="34" charset="0"/>
              </a:rPr>
              <a:t> the risk </a:t>
            </a:r>
            <a:r>
              <a:rPr lang="sv-SE" altLang="sv-SE" dirty="0" err="1">
                <a:latin typeface="Arial" pitchFamily="34" charset="0"/>
              </a:rPr>
              <a:t>genotype</a:t>
            </a:r>
            <a:r>
              <a:rPr lang="sv-SE" altLang="sv-SE" dirty="0">
                <a:latin typeface="Arial" pitchFamily="34" charset="0"/>
              </a:rPr>
              <a:t> (in red) as </a:t>
            </a:r>
            <a:r>
              <a:rPr lang="sv-SE" altLang="sv-SE" dirty="0" err="1">
                <a:latin typeface="Arial" pitchFamily="34" charset="0"/>
              </a:rPr>
              <a:t>compared</a:t>
            </a:r>
            <a:r>
              <a:rPr lang="sv-SE" altLang="sv-SE" dirty="0">
                <a:latin typeface="Arial" pitchFamily="34" charset="0"/>
              </a:rPr>
              <a:t> </a:t>
            </a:r>
            <a:r>
              <a:rPr lang="sv-SE" altLang="sv-SE" dirty="0" err="1">
                <a:latin typeface="Arial" pitchFamily="34" charset="0"/>
              </a:rPr>
              <a:t>to</a:t>
            </a:r>
            <a:r>
              <a:rPr lang="sv-SE" altLang="sv-SE" dirty="0">
                <a:latin typeface="Arial" pitchFamily="34" charset="0"/>
              </a:rPr>
              <a:t> the </a:t>
            </a:r>
            <a:r>
              <a:rPr lang="sv-SE" altLang="sv-SE" dirty="0" err="1">
                <a:latin typeface="Arial" pitchFamily="34" charset="0"/>
              </a:rPr>
              <a:t>wild</a:t>
            </a:r>
            <a:r>
              <a:rPr lang="sv-SE" altLang="sv-SE" dirty="0">
                <a:latin typeface="Arial" pitchFamily="34" charset="0"/>
              </a:rPr>
              <a:t> </a:t>
            </a:r>
            <a:r>
              <a:rPr lang="sv-SE" altLang="sv-SE" dirty="0" err="1">
                <a:latin typeface="Arial" pitchFamily="34" charset="0"/>
              </a:rPr>
              <a:t>type</a:t>
            </a:r>
            <a:r>
              <a:rPr lang="sv-SE" altLang="sv-SE" dirty="0">
                <a:latin typeface="Arial" pitchFamily="34" charset="0"/>
              </a:rPr>
              <a:t> </a:t>
            </a:r>
            <a:r>
              <a:rPr lang="sv-SE" altLang="sv-SE" dirty="0" err="1">
                <a:latin typeface="Arial" pitchFamily="34" charset="0"/>
              </a:rPr>
              <a:t>carriers</a:t>
            </a:r>
            <a:r>
              <a:rPr lang="sv-SE" altLang="sv-SE" dirty="0">
                <a:latin typeface="Arial" pitchFamily="34" charset="0"/>
              </a:rPr>
              <a:t> (in </a:t>
            </a:r>
            <a:r>
              <a:rPr lang="sv-SE" altLang="sv-SE" dirty="0" err="1">
                <a:latin typeface="Arial" pitchFamily="34" charset="0"/>
              </a:rPr>
              <a:t>blue</a:t>
            </a:r>
            <a:r>
              <a:rPr lang="sv-SE" altLang="sv-SE" dirty="0">
                <a:latin typeface="Arial" pitchFamily="34" charset="0"/>
              </a:rPr>
              <a:t>). </a:t>
            </a:r>
            <a:r>
              <a:rPr lang="sv-SE" altLang="sv-SE" dirty="0" err="1">
                <a:latin typeface="Arial" pitchFamily="34" charset="0"/>
              </a:rPr>
              <a:t>We</a:t>
            </a:r>
            <a:r>
              <a:rPr lang="sv-SE" altLang="sv-SE" dirty="0">
                <a:latin typeface="Arial" pitchFamily="34" charset="0"/>
              </a:rPr>
              <a:t> </a:t>
            </a:r>
            <a:r>
              <a:rPr lang="sv-SE" altLang="sv-SE" dirty="0" err="1">
                <a:latin typeface="Arial" pitchFamily="34" charset="0"/>
              </a:rPr>
              <a:t>could</a:t>
            </a:r>
            <a:r>
              <a:rPr lang="sv-SE" altLang="sv-SE" dirty="0">
                <a:latin typeface="Arial" pitchFamily="34" charset="0"/>
              </a:rPr>
              <a:t> </a:t>
            </a:r>
            <a:r>
              <a:rPr lang="sv-SE" altLang="sv-SE" dirty="0" err="1">
                <a:latin typeface="Arial" pitchFamily="34" charset="0"/>
              </a:rPr>
              <a:t>replicate</a:t>
            </a:r>
            <a:r>
              <a:rPr lang="sv-SE" altLang="sv-SE" dirty="0">
                <a:latin typeface="Arial" pitchFamily="34" charset="0"/>
              </a:rPr>
              <a:t> </a:t>
            </a:r>
            <a:r>
              <a:rPr lang="sv-SE" altLang="sv-SE" dirty="0" err="1">
                <a:latin typeface="Arial" pitchFamily="34" charset="0"/>
              </a:rPr>
              <a:t>these</a:t>
            </a:r>
            <a:r>
              <a:rPr lang="sv-SE" altLang="sv-SE" dirty="0">
                <a:latin typeface="Arial" pitchFamily="34" charset="0"/>
              </a:rPr>
              <a:t> </a:t>
            </a:r>
            <a:r>
              <a:rPr lang="sv-SE" altLang="sv-SE" dirty="0" err="1">
                <a:latin typeface="Arial" pitchFamily="34" charset="0"/>
              </a:rPr>
              <a:t>results</a:t>
            </a:r>
            <a:r>
              <a:rPr lang="sv-SE" altLang="sv-SE" dirty="0">
                <a:latin typeface="Arial" pitchFamily="34" charset="0"/>
              </a:rPr>
              <a:t> in the  recent paper by Kasper </a:t>
            </a:r>
            <a:r>
              <a:rPr lang="sv-SE" altLang="sv-SE" dirty="0" err="1">
                <a:latin typeface="Arial" pitchFamily="34" charset="0"/>
              </a:rPr>
              <a:t>Pilgaard</a:t>
            </a:r>
            <a:r>
              <a:rPr lang="sv-SE" altLang="sv-SE" dirty="0">
                <a:latin typeface="Arial" pitchFamily="34" charset="0"/>
              </a:rPr>
              <a:t> and Allan </a:t>
            </a:r>
            <a:r>
              <a:rPr lang="sv-SE" altLang="sv-SE" dirty="0" err="1">
                <a:latin typeface="Arial" pitchFamily="34" charset="0"/>
              </a:rPr>
              <a:t>Vaag</a:t>
            </a:r>
            <a:r>
              <a:rPr lang="sv-SE" altLang="sv-SE" dirty="0">
                <a:latin typeface="Arial" pitchFamily="34" charset="0"/>
              </a:rPr>
              <a:t>, </a:t>
            </a:r>
            <a:r>
              <a:rPr lang="sv-SE" altLang="sv-SE" dirty="0" err="1">
                <a:latin typeface="Arial" pitchFamily="34" charset="0"/>
              </a:rPr>
              <a:t>but</a:t>
            </a:r>
            <a:r>
              <a:rPr lang="sv-SE" altLang="sv-SE" dirty="0">
                <a:latin typeface="Arial" pitchFamily="34" charset="0"/>
              </a:rPr>
              <a:t> </a:t>
            </a:r>
            <a:r>
              <a:rPr lang="sv-SE" altLang="sv-SE" dirty="0" err="1">
                <a:latin typeface="Arial" pitchFamily="34" charset="0"/>
              </a:rPr>
              <a:t>also</a:t>
            </a:r>
            <a:r>
              <a:rPr lang="sv-SE" altLang="sv-SE" dirty="0">
                <a:latin typeface="Arial" pitchFamily="34" charset="0"/>
              </a:rPr>
              <a:t> </a:t>
            </a:r>
            <a:r>
              <a:rPr lang="sv-SE" altLang="sv-SE" dirty="0" err="1">
                <a:latin typeface="Arial" pitchFamily="34" charset="0"/>
              </a:rPr>
              <a:t>demonstrating</a:t>
            </a:r>
            <a:r>
              <a:rPr lang="sv-SE" altLang="sv-SE" dirty="0">
                <a:latin typeface="Arial" pitchFamily="34" charset="0"/>
              </a:rPr>
              <a:t> </a:t>
            </a:r>
            <a:r>
              <a:rPr lang="sv-SE" altLang="sv-SE" dirty="0" err="1">
                <a:latin typeface="Arial" pitchFamily="34" charset="0"/>
              </a:rPr>
              <a:t>impaired</a:t>
            </a:r>
            <a:r>
              <a:rPr lang="sv-SE" altLang="sv-SE" dirty="0">
                <a:latin typeface="Arial" pitchFamily="34" charset="0"/>
              </a:rPr>
              <a:t> </a:t>
            </a:r>
            <a:r>
              <a:rPr lang="sv-SE" altLang="sv-SE" dirty="0" err="1">
                <a:latin typeface="Arial" pitchFamily="34" charset="0"/>
              </a:rPr>
              <a:t>suppression</a:t>
            </a:r>
            <a:r>
              <a:rPr lang="sv-SE" altLang="sv-SE" dirty="0">
                <a:latin typeface="Arial" pitchFamily="34" charset="0"/>
              </a:rPr>
              <a:t> </a:t>
            </a:r>
            <a:r>
              <a:rPr lang="sv-SE" altLang="sv-SE" dirty="0" err="1">
                <a:latin typeface="Arial" pitchFamily="34" charset="0"/>
              </a:rPr>
              <a:t>of</a:t>
            </a:r>
            <a:r>
              <a:rPr lang="sv-SE" altLang="sv-SE" dirty="0">
                <a:latin typeface="Arial" pitchFamily="34" charset="0"/>
              </a:rPr>
              <a:t> HGP </a:t>
            </a:r>
            <a:r>
              <a:rPr lang="sv-SE" altLang="sv-SE" dirty="0" err="1">
                <a:latin typeface="Arial" pitchFamily="34" charset="0"/>
              </a:rPr>
              <a:t>during</a:t>
            </a:r>
            <a:r>
              <a:rPr lang="sv-SE" altLang="sv-SE" dirty="0">
                <a:latin typeface="Arial" pitchFamily="34" charset="0"/>
              </a:rPr>
              <a:t> </a:t>
            </a:r>
            <a:r>
              <a:rPr lang="sv-SE" altLang="sv-SE" dirty="0" err="1">
                <a:latin typeface="Arial" pitchFamily="34" charset="0"/>
              </a:rPr>
              <a:t>clamp</a:t>
            </a:r>
            <a:r>
              <a:rPr lang="sv-SE" altLang="sv-SE" dirty="0">
                <a:latin typeface="Arial" pitchFamily="34" charset="0"/>
              </a:rPr>
              <a:t>. </a:t>
            </a:r>
          </a:p>
          <a:p>
            <a:pPr eaLnBrk="1" hangingPunct="1"/>
            <a:endParaRPr lang="sv-SE" altLang="ko-KR" dirty="0">
              <a:latin typeface="Arial" pitchFamily="34" charset="0"/>
              <a:ea typeface="굴림" pitchFamily="34" charset="-127"/>
            </a:endParaRPr>
          </a:p>
          <a:p>
            <a:pPr eaLnBrk="1" hangingPunct="1"/>
            <a:endParaRPr lang="sv-SE" altLang="sv-SE" dirty="0">
              <a:latin typeface="Arial" pitchFamily="34" charset="0"/>
            </a:endParaRPr>
          </a:p>
        </p:txBody>
      </p:sp>
      <p:sp>
        <p:nvSpPr>
          <p:cNvPr id="4" name="Slide Number Placeholder 3"/>
          <p:cNvSpPr>
            <a:spLocks noGrp="1"/>
          </p:cNvSpPr>
          <p:nvPr>
            <p:ph type="sldNum" sz="quarter" idx="5"/>
          </p:nvPr>
        </p:nvSpPr>
        <p:spPr/>
        <p:txBody>
          <a:bodyPr/>
          <a:lstStyle/>
          <a:p>
            <a:pPr>
              <a:defRPr/>
            </a:pPr>
            <a:fld id="{7C537B71-3B66-4537-AB9B-8C59A6AFDAB5}" type="slidenum">
              <a:rPr lang="sv-SE" smtClean="0">
                <a:solidFill>
                  <a:prstClr val="black"/>
                </a:solidFill>
              </a:rPr>
              <a:pPr>
                <a:defRPr/>
              </a:pPr>
              <a:t>20</a:t>
            </a:fld>
            <a:endParaRPr lang="sv-SE" dirty="0">
              <a:solidFill>
                <a:prstClr val="black"/>
              </a:solidFill>
            </a:endParaRPr>
          </a:p>
        </p:txBody>
      </p:sp>
    </p:spTree>
    <p:extLst>
      <p:ext uri="{BB962C8B-B14F-4D97-AF65-F5344CB8AC3E}">
        <p14:creationId xmlns:p14="http://schemas.microsoft.com/office/powerpoint/2010/main" val="680270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22A24FB1-4CA5-9843-9702-552CCFD1DFCB}" type="slidenum">
              <a:rPr lang="en-SE" smtClean="0"/>
              <a:t>21</a:t>
            </a:fld>
            <a:endParaRPr lang="en-SE"/>
          </a:p>
        </p:txBody>
      </p:sp>
    </p:spTree>
    <p:extLst>
      <p:ext uri="{BB962C8B-B14F-4D97-AF65-F5344CB8AC3E}">
        <p14:creationId xmlns:p14="http://schemas.microsoft.com/office/powerpoint/2010/main" val="3280077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sv-SE" dirty="0"/>
              <a:t>- In eukaryotic cells, the activity of all DNA-</a:t>
            </a:r>
            <a:r>
              <a:rPr lang="en-US" altLang="sv-SE" dirty="0" err="1"/>
              <a:t>templated</a:t>
            </a:r>
            <a:r>
              <a:rPr lang="en-US" altLang="sv-SE" dirty="0"/>
              <a:t> processes, which include transcription, recombination, repair and replication, are controlled in part through the regulation of chromatin composition.  This realization has been crucial to understanding genome function, because control of chromatin enables cells to control the use of information stored in DNA.</a:t>
            </a:r>
          </a:p>
          <a:p>
            <a:pPr eaLnBrk="1" hangingPunct="1">
              <a:spcBef>
                <a:spcPct val="0"/>
              </a:spcBef>
            </a:pPr>
            <a:r>
              <a:rPr lang="en-US" altLang="sv-SE" dirty="0"/>
              <a:t>- Accessibility to the DNA template is mediated through differential nucleosome stability, which refers to the population of intact nucleosome-DNA complexes at a given locus relative to those in an unfolded or disrupted state.</a:t>
            </a:r>
          </a:p>
          <a:p>
            <a:pPr eaLnBrk="1" hangingPunct="1">
              <a:spcBef>
                <a:spcPct val="0"/>
              </a:spcBef>
            </a:pPr>
            <a:r>
              <a:rPr lang="en-US" altLang="sv-SE" dirty="0"/>
              <a:t>-The mechanisms that modulate nucleosome stability can be divided into intrinsic and extrinsic mechanisms</a:t>
            </a:r>
          </a:p>
          <a:p>
            <a:pPr eaLnBrk="1" hangingPunct="1">
              <a:spcBef>
                <a:spcPct val="0"/>
              </a:spcBef>
            </a:pPr>
            <a:endParaRPr lang="sv-SE" altLang="sv-SE" dirty="0"/>
          </a:p>
          <a:p>
            <a:pPr eaLnBrk="1" hangingPunct="1">
              <a:spcBef>
                <a:spcPct val="0"/>
              </a:spcBef>
            </a:pPr>
            <a:r>
              <a:rPr lang="en-US" altLang="sv-SE" b="1" dirty="0"/>
              <a:t>A new study has identified a large number of open chromatin regions harboring regulatory elements in human pancreatic islets. The key SNP in the strongest type 2 diabetes associated gene thus far, </a:t>
            </a:r>
            <a:r>
              <a:rPr lang="en-US" altLang="sv-SE" b="1" i="1" dirty="0"/>
              <a:t>TCF7L2,</a:t>
            </a:r>
            <a:r>
              <a:rPr lang="en-US" altLang="sv-SE" b="1" dirty="0"/>
              <a:t> is located in a chromatin-free region and the risk allele increased the transcriptional activity of the gene.</a:t>
            </a:r>
            <a:r>
              <a:rPr lang="en-US" altLang="sv-SE" dirty="0"/>
              <a:t> </a:t>
            </a:r>
          </a:p>
        </p:txBody>
      </p:sp>
      <p:sp>
        <p:nvSpPr>
          <p:cNvPr id="4" name="Slide Number Placeholder 3"/>
          <p:cNvSpPr>
            <a:spLocks noGrp="1"/>
          </p:cNvSpPr>
          <p:nvPr>
            <p:ph type="sldNum" sz="quarter" idx="5"/>
          </p:nvPr>
        </p:nvSpPr>
        <p:spPr/>
        <p:txBody>
          <a:bodyPr/>
          <a:lstStyle/>
          <a:p>
            <a:pPr>
              <a:defRPr/>
            </a:pPr>
            <a:fld id="{7C537B71-3B66-4537-AB9B-8C59A6AFDAB5}" type="slidenum">
              <a:rPr lang="sv-SE" smtClean="0">
                <a:solidFill>
                  <a:prstClr val="black"/>
                </a:solidFill>
              </a:rPr>
              <a:pPr>
                <a:defRPr/>
              </a:pPr>
              <a:t>22</a:t>
            </a:fld>
            <a:endParaRPr lang="sv-SE"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22A24FB1-4CA5-9843-9702-552CCFD1DFCB}" type="slidenum">
              <a:rPr lang="en-SE" smtClean="0"/>
              <a:t>23</a:t>
            </a:fld>
            <a:endParaRPr lang="en-SE"/>
          </a:p>
        </p:txBody>
      </p:sp>
    </p:spTree>
    <p:extLst>
      <p:ext uri="{BB962C8B-B14F-4D97-AF65-F5344CB8AC3E}">
        <p14:creationId xmlns:p14="http://schemas.microsoft.com/office/powerpoint/2010/main" val="646448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6785A4D-B4AC-474A-A4B8-4DEB7DF46D6C}" type="slidenum">
              <a:rPr lang="en-GB" smtClean="0"/>
              <a:pPr/>
              <a:t>25</a:t>
            </a:fld>
            <a:endParaRPr lang="en-GB" dirty="0"/>
          </a:p>
        </p:txBody>
      </p:sp>
    </p:spTree>
    <p:extLst>
      <p:ext uri="{BB962C8B-B14F-4D97-AF65-F5344CB8AC3E}">
        <p14:creationId xmlns:p14="http://schemas.microsoft.com/office/powerpoint/2010/main" val="673750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2DE7401-0C86-E345-AF1B-2EFBAD5D9940}"/>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3BD019-B5B9-E142-A247-65A3773C8999}" type="slidenum">
              <a:rPr kumimoji="0" lang="en-US" alt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2" name="Rectangle 2">
            <a:extLst>
              <a:ext uri="{FF2B5EF4-FFF2-40B4-BE49-F238E27FC236}">
                <a16:creationId xmlns:a16="http://schemas.microsoft.com/office/drawing/2014/main" id="{B86D97CB-00AC-204B-A971-C0BB632A5CFF}"/>
              </a:ext>
            </a:extLst>
          </p:cNvPr>
          <p:cNvSpPr>
            <a:spLocks noGrp="1" noRot="1" noChangeAspect="1" noChangeArrowheads="1" noTextEdit="1"/>
          </p:cNvSpPr>
          <p:nvPr>
            <p:ph type="sldImg"/>
          </p:nvPr>
        </p:nvSpPr>
        <p:spPr>
          <a:ln/>
        </p:spPr>
      </p:sp>
      <p:sp>
        <p:nvSpPr>
          <p:cNvPr id="5123" name="Rectangle 3">
            <a:extLst>
              <a:ext uri="{FF2B5EF4-FFF2-40B4-BE49-F238E27FC236}">
                <a16:creationId xmlns:a16="http://schemas.microsoft.com/office/drawing/2014/main" id="{25C34C6A-B161-9F49-9A0A-51C8CAB1A772}"/>
              </a:ext>
            </a:extLst>
          </p:cNvPr>
          <p:cNvSpPr>
            <a:spLocks noGrp="1" noChangeArrowheads="1"/>
          </p:cNvSpPr>
          <p:nvPr>
            <p:ph type="body" idx="1"/>
          </p:nvPr>
        </p:nvSpPr>
        <p:spPr/>
        <p:txBody>
          <a:bodyPr/>
          <a:lstStyle/>
          <a:p>
            <a:r>
              <a:rPr lang="en-US" altLang="sv-SE"/>
              <a:t>Before you are falling asleep at the end of this long day, let us in the following discuss a gene which influences our circadian clocks, the melatonin receptor 1b. </a:t>
            </a:r>
          </a:p>
          <a:p>
            <a:endParaRPr lang="en-US" altLang="sv-SE"/>
          </a:p>
          <a:p>
            <a:r>
              <a:rPr lang="en-US" altLang="sv-SE"/>
              <a:t>Melatonin is a circulating hormone which has primarily been implicated in the regulation of circadian rhythms, and circulating levels of the hormone are low during the day and high during night. </a:t>
            </a:r>
          </a:p>
        </p:txBody>
      </p:sp>
    </p:spTree>
    <p:extLst>
      <p:ext uri="{BB962C8B-B14F-4D97-AF65-F5344CB8AC3E}">
        <p14:creationId xmlns:p14="http://schemas.microsoft.com/office/powerpoint/2010/main" val="2005942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7FC675-477B-7545-8C1C-A798D4314312}"/>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288873-ECD9-264A-803F-FDC0F7E96C1B}" type="slidenum">
              <a:rPr kumimoji="0" lang="en-US" alt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0" name="Rectangle 2">
            <a:extLst>
              <a:ext uri="{FF2B5EF4-FFF2-40B4-BE49-F238E27FC236}">
                <a16:creationId xmlns:a16="http://schemas.microsoft.com/office/drawing/2014/main" id="{E25F6681-7FC7-1A4A-B3CA-BF3B07E15356}"/>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EBF5BDD1-A075-E140-95AC-3FD60A4F7283}"/>
              </a:ext>
            </a:extLst>
          </p:cNvPr>
          <p:cNvSpPr>
            <a:spLocks noGrp="1" noChangeArrowheads="1"/>
          </p:cNvSpPr>
          <p:nvPr>
            <p:ph type="body" idx="1"/>
          </p:nvPr>
        </p:nvSpPr>
        <p:spPr/>
        <p:txBody>
          <a:bodyPr/>
          <a:lstStyle/>
          <a:p>
            <a:r>
              <a:rPr lang="en-US" altLang="sv-SE"/>
              <a:t>and high during the night. In fact, it has been proposed that melatonin could be involved in a circadian lowering of nocturnal insulin levels.</a:t>
            </a:r>
          </a:p>
        </p:txBody>
      </p:sp>
    </p:spTree>
    <p:extLst>
      <p:ext uri="{BB962C8B-B14F-4D97-AF65-F5344CB8AC3E}">
        <p14:creationId xmlns:p14="http://schemas.microsoft.com/office/powerpoint/2010/main" val="204239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6785A4D-B4AC-474A-A4B8-4DEB7DF46D6C}" type="slidenum">
              <a:rPr lang="en-GB" smtClean="0"/>
              <a:pPr/>
              <a:t>32</a:t>
            </a:fld>
            <a:endParaRPr lang="en-GB" dirty="0"/>
          </a:p>
        </p:txBody>
      </p:sp>
    </p:spTree>
    <p:extLst>
      <p:ext uri="{BB962C8B-B14F-4D97-AF65-F5344CB8AC3E}">
        <p14:creationId xmlns:p14="http://schemas.microsoft.com/office/powerpoint/2010/main" val="3257475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2">
            <a:extLst>
              <a:ext uri="{FF2B5EF4-FFF2-40B4-BE49-F238E27FC236}">
                <a16:creationId xmlns:a16="http://schemas.microsoft.com/office/drawing/2014/main" id="{BB57A25D-7346-47A9-7F88-468BA9957485}"/>
              </a:ext>
            </a:extLst>
          </p:cNvPr>
          <p:cNvSpPr>
            <a:spLocks noGrp="1" noRot="1" noChangeAspect="1" noChangeArrowheads="1"/>
          </p:cNvSpPr>
          <p:nvPr>
            <p:ph type="sldImg"/>
          </p:nvPr>
        </p:nvSpPr>
        <p:spPr bwMode="auto">
          <a:xfrm>
            <a:off x="592138" y="803275"/>
            <a:ext cx="5675312" cy="3194050"/>
          </a:xfrm>
          <a:prstGeom prst="rect">
            <a:avLst/>
          </a:prstGeom>
          <a:solidFill>
            <a:srgbClr val="FFFFFF"/>
          </a:solidFill>
          <a:ln w="1270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8675" name="Rectangle 3">
            <a:extLst>
              <a:ext uri="{FF2B5EF4-FFF2-40B4-BE49-F238E27FC236}">
                <a16:creationId xmlns:a16="http://schemas.microsoft.com/office/drawing/2014/main" id="{0142B0F4-AF9D-BB32-66D3-354F8555186B}"/>
              </a:ext>
            </a:extLst>
          </p:cNvPr>
          <p:cNvSpPr>
            <a:spLocks noGrp="1" noChangeArrowheads="1"/>
          </p:cNvSpPr>
          <p:nvPr>
            <p:ph type="body" idx="1"/>
          </p:nvPr>
        </p:nvSpPr>
        <p:spPr bwMode="auto">
          <a:xfrm>
            <a:off x="923925" y="4352925"/>
            <a:ext cx="5002213" cy="40735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7" tIns="44450" rIns="90487" bIns="44450"/>
          <a:lstStyle/>
          <a:p>
            <a:endParaRPr lang="en-SE" altLang="en-S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785A4D-B4AC-474A-A4B8-4DEB7DF46D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67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sv-SE" dirty="0"/>
          </a:p>
        </p:txBody>
      </p:sp>
      <p:sp>
        <p:nvSpPr>
          <p:cNvPr id="4" name="Slide Number Placeholder 3"/>
          <p:cNvSpPr>
            <a:spLocks noGrp="1"/>
          </p:cNvSpPr>
          <p:nvPr>
            <p:ph type="sldNum" sz="quarter" idx="5"/>
          </p:nvPr>
        </p:nvSpPr>
        <p:spPr/>
        <p:txBody>
          <a:bodyPr/>
          <a:lstStyle/>
          <a:p>
            <a:pPr>
              <a:defRPr/>
            </a:pPr>
            <a:fld id="{7C537B71-3B66-4537-AB9B-8C59A6AFDAB5}" type="slidenum">
              <a:rPr lang="en-GB" smtClean="0">
                <a:solidFill>
                  <a:prstClr val="black"/>
                </a:solidFill>
              </a:rPr>
              <a:pPr>
                <a:defRPr/>
              </a:pPr>
              <a:t>37</a:t>
            </a:fld>
            <a:endParaRPr lang="en-GB" dirty="0">
              <a:solidFill>
                <a:prstClr val="black"/>
              </a:solidFill>
            </a:endParaRPr>
          </a:p>
        </p:txBody>
      </p:sp>
    </p:spTree>
    <p:extLst>
      <p:ext uri="{BB962C8B-B14F-4D97-AF65-F5344CB8AC3E}">
        <p14:creationId xmlns:p14="http://schemas.microsoft.com/office/powerpoint/2010/main" val="2703490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sv-SE" dirty="0"/>
          </a:p>
        </p:txBody>
      </p:sp>
      <p:sp>
        <p:nvSpPr>
          <p:cNvPr id="4" name="Slide Number Placeholder 3"/>
          <p:cNvSpPr>
            <a:spLocks noGrp="1"/>
          </p:cNvSpPr>
          <p:nvPr>
            <p:ph type="sldNum" sz="quarter" idx="5"/>
          </p:nvPr>
        </p:nvSpPr>
        <p:spPr/>
        <p:txBody>
          <a:bodyPr/>
          <a:lstStyle/>
          <a:p>
            <a:pPr>
              <a:defRPr/>
            </a:pPr>
            <a:fld id="{7C537B71-3B66-4537-AB9B-8C59A6AFDAB5}" type="slidenum">
              <a:rPr lang="en-US" smtClean="0">
                <a:solidFill>
                  <a:prstClr val="black"/>
                </a:solidFill>
              </a:rPr>
              <a:pPr>
                <a:defRPr/>
              </a:pPr>
              <a:t>38</a:t>
            </a:fld>
            <a:endParaRPr lang="en-US" dirty="0">
              <a:solidFill>
                <a:prstClr val="black"/>
              </a:solidFill>
            </a:endParaRPr>
          </a:p>
        </p:txBody>
      </p:sp>
    </p:spTree>
    <p:extLst>
      <p:ext uri="{BB962C8B-B14F-4D97-AF65-F5344CB8AC3E}">
        <p14:creationId xmlns:p14="http://schemas.microsoft.com/office/powerpoint/2010/main" val="2445399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sv-SE" dirty="0"/>
          </a:p>
        </p:txBody>
      </p:sp>
      <p:sp>
        <p:nvSpPr>
          <p:cNvPr id="4" name="Slide Number Placeholder 3"/>
          <p:cNvSpPr>
            <a:spLocks noGrp="1"/>
          </p:cNvSpPr>
          <p:nvPr>
            <p:ph type="sldNum" sz="quarter" idx="5"/>
          </p:nvPr>
        </p:nvSpPr>
        <p:spPr/>
        <p:txBody>
          <a:bodyPr/>
          <a:lstStyle/>
          <a:p>
            <a:pPr>
              <a:defRPr/>
            </a:pPr>
            <a:fld id="{7C537B71-3B66-4537-AB9B-8C59A6AFDAB5}" type="slidenum">
              <a:rPr lang="en-US" smtClean="0">
                <a:solidFill>
                  <a:prstClr val="black"/>
                </a:solidFill>
              </a:rPr>
              <a:pPr>
                <a:defRPr/>
              </a:pPr>
              <a:t>39</a:t>
            </a:fld>
            <a:endParaRPr lang="en-US" dirty="0">
              <a:solidFill>
                <a:prstClr val="black"/>
              </a:solidFill>
            </a:endParaRPr>
          </a:p>
        </p:txBody>
      </p:sp>
    </p:spTree>
    <p:extLst>
      <p:ext uri="{BB962C8B-B14F-4D97-AF65-F5344CB8AC3E}">
        <p14:creationId xmlns:p14="http://schemas.microsoft.com/office/powerpoint/2010/main" val="1898557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22A24FB1-4CA5-9843-9702-552CCFD1DFCB}" type="slidenum">
              <a:rPr lang="en-SE" smtClean="0"/>
              <a:t>40</a:t>
            </a:fld>
            <a:endParaRPr lang="en-SE"/>
          </a:p>
        </p:txBody>
      </p:sp>
    </p:spTree>
    <p:extLst>
      <p:ext uri="{BB962C8B-B14F-4D97-AF65-F5344CB8AC3E}">
        <p14:creationId xmlns:p14="http://schemas.microsoft.com/office/powerpoint/2010/main" val="3991703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22A24FB1-4CA5-9843-9702-552CCFD1DFCB}" type="slidenum">
              <a:rPr lang="en-SE" smtClean="0"/>
              <a:t>3</a:t>
            </a:fld>
            <a:endParaRPr lang="en-SE"/>
          </a:p>
        </p:txBody>
      </p:sp>
    </p:spTree>
    <p:extLst>
      <p:ext uri="{BB962C8B-B14F-4D97-AF65-F5344CB8AC3E}">
        <p14:creationId xmlns:p14="http://schemas.microsoft.com/office/powerpoint/2010/main" val="2291859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22A24FB1-4CA5-9843-9702-552CCFD1DFCB}" type="slidenum">
              <a:rPr lang="en-SE" smtClean="0"/>
              <a:t>6</a:t>
            </a:fld>
            <a:endParaRPr lang="en-SE"/>
          </a:p>
        </p:txBody>
      </p:sp>
    </p:spTree>
    <p:extLst>
      <p:ext uri="{BB962C8B-B14F-4D97-AF65-F5344CB8AC3E}">
        <p14:creationId xmlns:p14="http://schemas.microsoft.com/office/powerpoint/2010/main" val="229202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22A24FB1-4CA5-9843-9702-552CCFD1DFCB}" type="slidenum">
              <a:rPr lang="en-SE" smtClean="0"/>
              <a:t>8</a:t>
            </a:fld>
            <a:endParaRPr lang="en-SE"/>
          </a:p>
        </p:txBody>
      </p:sp>
    </p:spTree>
    <p:extLst>
      <p:ext uri="{BB962C8B-B14F-4D97-AF65-F5344CB8AC3E}">
        <p14:creationId xmlns:p14="http://schemas.microsoft.com/office/powerpoint/2010/main" val="1280484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sv-SE" dirty="0"/>
          </a:p>
        </p:txBody>
      </p:sp>
      <p:sp>
        <p:nvSpPr>
          <p:cNvPr id="4" name="Slide Number Placeholder 3"/>
          <p:cNvSpPr>
            <a:spLocks noGrp="1"/>
          </p:cNvSpPr>
          <p:nvPr>
            <p:ph type="sldNum" sz="quarter" idx="5"/>
          </p:nvPr>
        </p:nvSpPr>
        <p:spPr/>
        <p:txBody>
          <a:bodyPr/>
          <a:lstStyle/>
          <a:p>
            <a:pPr>
              <a:defRPr/>
            </a:pPr>
            <a:fld id="{7C537B71-3B66-4537-AB9B-8C59A6AFDAB5}" type="slidenum">
              <a:rPr lang="en-GB" smtClean="0">
                <a:solidFill>
                  <a:prstClr val="black"/>
                </a:solidFill>
              </a:rPr>
              <a:pPr>
                <a:defRPr/>
              </a:pPr>
              <a:t>9</a:t>
            </a:fld>
            <a:endParaRPr lang="en-GB" dirty="0">
              <a:solidFill>
                <a:prstClr val="black"/>
              </a:solidFill>
            </a:endParaRPr>
          </a:p>
        </p:txBody>
      </p:sp>
    </p:spTree>
    <p:extLst>
      <p:ext uri="{BB962C8B-B14F-4D97-AF65-F5344CB8AC3E}">
        <p14:creationId xmlns:p14="http://schemas.microsoft.com/office/powerpoint/2010/main" val="2977448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Cardiometabolic phenotypes used for clustering T2D SNPs</a:t>
            </a:r>
            <a:endParaRPr lang="en-SE" dirty="0"/>
          </a:p>
        </p:txBody>
      </p:sp>
      <p:sp>
        <p:nvSpPr>
          <p:cNvPr id="4" name="Slide Number Placeholder 3"/>
          <p:cNvSpPr>
            <a:spLocks noGrp="1"/>
          </p:cNvSpPr>
          <p:nvPr>
            <p:ph type="sldNum" sz="quarter" idx="5"/>
          </p:nvPr>
        </p:nvSpPr>
        <p:spPr/>
        <p:txBody>
          <a:bodyPr/>
          <a:lstStyle/>
          <a:p>
            <a:fld id="{22A24FB1-4CA5-9843-9702-552CCFD1DFCB}" type="slidenum">
              <a:rPr lang="en-SE" smtClean="0"/>
              <a:t>12</a:t>
            </a:fld>
            <a:endParaRPr lang="en-SE"/>
          </a:p>
        </p:txBody>
      </p:sp>
    </p:spTree>
    <p:extLst>
      <p:ext uri="{BB962C8B-B14F-4D97-AF65-F5344CB8AC3E}">
        <p14:creationId xmlns:p14="http://schemas.microsoft.com/office/powerpoint/2010/main" val="4283567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22A24FB1-4CA5-9843-9702-552CCFD1DFCB}" type="slidenum">
              <a:rPr lang="en-SE" smtClean="0"/>
              <a:t>13</a:t>
            </a:fld>
            <a:endParaRPr lang="en-SE"/>
          </a:p>
        </p:txBody>
      </p:sp>
    </p:spTree>
    <p:extLst>
      <p:ext uri="{BB962C8B-B14F-4D97-AF65-F5344CB8AC3E}">
        <p14:creationId xmlns:p14="http://schemas.microsoft.com/office/powerpoint/2010/main" val="1504966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sv-SE" dirty="0"/>
              <a:t>This slide shows the progress that has been made in discovering loci for type 2 diabetes. The majority of loci were discovered using the GWAS approach. Later this year, we should see at least another 12 type 2 diabetes loci published form the DIAGRAM+ consortium, and there are now dozens of published and many more unpublished replicated loci for glycemic traits.</a:t>
            </a:r>
          </a:p>
          <a:p>
            <a:endParaRPr lang="en-US" altLang="sv-SE" dirty="0"/>
          </a:p>
        </p:txBody>
      </p:sp>
      <p:sp>
        <p:nvSpPr>
          <p:cNvPr id="4" name="Slide Number Placeholder 3"/>
          <p:cNvSpPr>
            <a:spLocks noGrp="1"/>
          </p:cNvSpPr>
          <p:nvPr>
            <p:ph type="sldNum" sz="quarter" idx="5"/>
          </p:nvPr>
        </p:nvSpPr>
        <p:spPr/>
        <p:txBody>
          <a:bodyPr/>
          <a:lstStyle/>
          <a:p>
            <a:pPr>
              <a:defRPr/>
            </a:pPr>
            <a:fld id="{7C537B71-3B66-4537-AB9B-8C59A6AFDAB5}"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626180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6370-FE01-4044-AB97-7E092F796E3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F77BA134-662F-9E46-901B-853BD17FC5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
        <p:nvSpPr>
          <p:cNvPr id="4" name="Date Placeholder 3">
            <a:extLst>
              <a:ext uri="{FF2B5EF4-FFF2-40B4-BE49-F238E27FC236}">
                <a16:creationId xmlns:a16="http://schemas.microsoft.com/office/drawing/2014/main" id="{9DEA4CBA-147F-9C46-B63F-D27C2E580027}"/>
              </a:ext>
            </a:extLst>
          </p:cNvPr>
          <p:cNvSpPr>
            <a:spLocks noGrp="1"/>
          </p:cNvSpPr>
          <p:nvPr>
            <p:ph type="dt" sz="half" idx="10"/>
          </p:nvPr>
        </p:nvSpPr>
        <p:spPr/>
        <p:txBody>
          <a:bodyPr/>
          <a:lstStyle/>
          <a:p>
            <a:fld id="{92E15D42-C1DD-E145-B7E7-45CE8C4E684F}" type="datetimeFigureOut">
              <a:rPr lang="en-SE" smtClean="0"/>
              <a:t>2024-11-21</a:t>
            </a:fld>
            <a:endParaRPr lang="en-SE"/>
          </a:p>
        </p:txBody>
      </p:sp>
      <p:sp>
        <p:nvSpPr>
          <p:cNvPr id="5" name="Footer Placeholder 4">
            <a:extLst>
              <a:ext uri="{FF2B5EF4-FFF2-40B4-BE49-F238E27FC236}">
                <a16:creationId xmlns:a16="http://schemas.microsoft.com/office/drawing/2014/main" id="{CF4E892D-35A4-4848-84FE-9356AA1DE832}"/>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9995B2CD-A027-B74C-80BA-2AD99AA66D44}"/>
              </a:ext>
            </a:extLst>
          </p:cNvPr>
          <p:cNvSpPr>
            <a:spLocks noGrp="1"/>
          </p:cNvSpPr>
          <p:nvPr>
            <p:ph type="sldNum" sz="quarter" idx="12"/>
          </p:nvPr>
        </p:nvSpPr>
        <p:spPr/>
        <p:txBody>
          <a:bodyPr/>
          <a:lstStyle/>
          <a:p>
            <a:fld id="{352438A8-239A-2346-BF2D-C75087A2CD97}" type="slidenum">
              <a:rPr lang="en-SE" smtClean="0"/>
              <a:t>‹#›</a:t>
            </a:fld>
            <a:endParaRPr lang="en-SE"/>
          </a:p>
        </p:txBody>
      </p:sp>
    </p:spTree>
    <p:extLst>
      <p:ext uri="{BB962C8B-B14F-4D97-AF65-F5344CB8AC3E}">
        <p14:creationId xmlns:p14="http://schemas.microsoft.com/office/powerpoint/2010/main" val="952590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A70B-390F-5649-8CEE-37EABF799378}"/>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33AA99E-3BD7-8E42-BB0E-0325C6ABBE5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138C2C43-801B-A849-BFE4-43DC0810462C}"/>
              </a:ext>
            </a:extLst>
          </p:cNvPr>
          <p:cNvSpPr>
            <a:spLocks noGrp="1"/>
          </p:cNvSpPr>
          <p:nvPr>
            <p:ph type="dt" sz="half" idx="10"/>
          </p:nvPr>
        </p:nvSpPr>
        <p:spPr/>
        <p:txBody>
          <a:bodyPr/>
          <a:lstStyle/>
          <a:p>
            <a:fld id="{92E15D42-C1DD-E145-B7E7-45CE8C4E684F}" type="datetimeFigureOut">
              <a:rPr lang="en-SE" smtClean="0"/>
              <a:t>2024-11-21</a:t>
            </a:fld>
            <a:endParaRPr lang="en-SE"/>
          </a:p>
        </p:txBody>
      </p:sp>
      <p:sp>
        <p:nvSpPr>
          <p:cNvPr id="5" name="Footer Placeholder 4">
            <a:extLst>
              <a:ext uri="{FF2B5EF4-FFF2-40B4-BE49-F238E27FC236}">
                <a16:creationId xmlns:a16="http://schemas.microsoft.com/office/drawing/2014/main" id="{377F5DF8-0543-E545-BDE9-EEBEC1209967}"/>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24FF6F5A-FF88-7F4F-9910-256621819FF0}"/>
              </a:ext>
            </a:extLst>
          </p:cNvPr>
          <p:cNvSpPr>
            <a:spLocks noGrp="1"/>
          </p:cNvSpPr>
          <p:nvPr>
            <p:ph type="sldNum" sz="quarter" idx="12"/>
          </p:nvPr>
        </p:nvSpPr>
        <p:spPr/>
        <p:txBody>
          <a:bodyPr/>
          <a:lstStyle/>
          <a:p>
            <a:fld id="{352438A8-239A-2346-BF2D-C75087A2CD97}" type="slidenum">
              <a:rPr lang="en-SE" smtClean="0"/>
              <a:t>‹#›</a:t>
            </a:fld>
            <a:endParaRPr lang="en-SE"/>
          </a:p>
        </p:txBody>
      </p:sp>
    </p:spTree>
    <p:extLst>
      <p:ext uri="{BB962C8B-B14F-4D97-AF65-F5344CB8AC3E}">
        <p14:creationId xmlns:p14="http://schemas.microsoft.com/office/powerpoint/2010/main" val="1274226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E2E547-A21C-5244-97C6-DA9087453A0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DA95B9B4-6F63-864A-9BD4-5AF9BC450A3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DBCD3C29-7D76-BE49-9456-684B6D7361B0}"/>
              </a:ext>
            </a:extLst>
          </p:cNvPr>
          <p:cNvSpPr>
            <a:spLocks noGrp="1"/>
          </p:cNvSpPr>
          <p:nvPr>
            <p:ph type="dt" sz="half" idx="10"/>
          </p:nvPr>
        </p:nvSpPr>
        <p:spPr/>
        <p:txBody>
          <a:bodyPr/>
          <a:lstStyle/>
          <a:p>
            <a:fld id="{92E15D42-C1DD-E145-B7E7-45CE8C4E684F}" type="datetimeFigureOut">
              <a:rPr lang="en-SE" smtClean="0"/>
              <a:t>2024-11-21</a:t>
            </a:fld>
            <a:endParaRPr lang="en-SE"/>
          </a:p>
        </p:txBody>
      </p:sp>
      <p:sp>
        <p:nvSpPr>
          <p:cNvPr id="5" name="Footer Placeholder 4">
            <a:extLst>
              <a:ext uri="{FF2B5EF4-FFF2-40B4-BE49-F238E27FC236}">
                <a16:creationId xmlns:a16="http://schemas.microsoft.com/office/drawing/2014/main" id="{33FB09FF-B3EB-954F-8629-A7D29A690E84}"/>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DDB20CA1-9373-AE4B-9BD9-6208A8B1C8B6}"/>
              </a:ext>
            </a:extLst>
          </p:cNvPr>
          <p:cNvSpPr>
            <a:spLocks noGrp="1"/>
          </p:cNvSpPr>
          <p:nvPr>
            <p:ph type="sldNum" sz="quarter" idx="12"/>
          </p:nvPr>
        </p:nvSpPr>
        <p:spPr/>
        <p:txBody>
          <a:bodyPr/>
          <a:lstStyle/>
          <a:p>
            <a:fld id="{352438A8-239A-2346-BF2D-C75087A2CD97}" type="slidenum">
              <a:rPr lang="en-SE" smtClean="0"/>
              <a:t>‹#›</a:t>
            </a:fld>
            <a:endParaRPr lang="en-SE"/>
          </a:p>
        </p:txBody>
      </p:sp>
    </p:spTree>
    <p:extLst>
      <p:ext uri="{BB962C8B-B14F-4D97-AF65-F5344CB8AC3E}">
        <p14:creationId xmlns:p14="http://schemas.microsoft.com/office/powerpoint/2010/main" val="2628297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placeholder - header 1">
    <p:spTree>
      <p:nvGrpSpPr>
        <p:cNvPr id="1" name=""/>
        <p:cNvGrpSpPr/>
        <p:nvPr/>
      </p:nvGrpSpPr>
      <p:grpSpPr>
        <a:xfrm>
          <a:off x="0" y="0"/>
          <a:ext cx="0" cy="0"/>
          <a:chOff x="0" y="0"/>
          <a:chExt cx="0" cy="0"/>
        </a:xfrm>
      </p:grpSpPr>
      <p:sp>
        <p:nvSpPr>
          <p:cNvPr id="6" name="Rectangle 7"/>
          <p:cNvSpPr/>
          <p:nvPr userDrawn="1"/>
        </p:nvSpPr>
        <p:spPr bwMode="auto">
          <a:xfrm>
            <a:off x="0" y="3"/>
            <a:ext cx="12221269" cy="1343996"/>
          </a:xfrm>
          <a:prstGeom prst="rect">
            <a:avLst/>
          </a:prstGeom>
          <a:solidFill>
            <a:srgbClr val="009FD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da-DK" sz="2000">
              <a:solidFill>
                <a:srgbClr val="001965"/>
              </a:solidFill>
              <a:ea typeface="ＭＳ Ｐゴシック" charset="0"/>
            </a:endParaRPr>
          </a:p>
        </p:txBody>
      </p:sp>
      <p:sp>
        <p:nvSpPr>
          <p:cNvPr id="25" name="Rectangle 2"/>
          <p:cNvSpPr>
            <a:spLocks noGrp="1" noChangeArrowheads="1"/>
          </p:cNvSpPr>
          <p:nvPr>
            <p:ph type="title"/>
          </p:nvPr>
        </p:nvSpPr>
        <p:spPr bwMode="auto">
          <a:xfrm>
            <a:off x="552549" y="452670"/>
            <a:ext cx="10632016" cy="6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nSpc>
                <a:spcPct val="90000"/>
              </a:lnSpc>
              <a:defRPr baseline="0">
                <a:solidFill>
                  <a:schemeClr val="bg1"/>
                </a:solidFill>
              </a:defRPr>
            </a:lvl1pPr>
          </a:lstStyle>
          <a:p>
            <a:pPr lvl="0"/>
            <a:r>
              <a:rPr lang="en-US"/>
              <a:t>Click to edit Master title style</a:t>
            </a:r>
            <a:endParaRPr lang="en-GB" dirty="0"/>
          </a:p>
        </p:txBody>
      </p:sp>
      <p:sp>
        <p:nvSpPr>
          <p:cNvPr id="11" name="Pladsholder til indhold 23"/>
          <p:cNvSpPr>
            <a:spLocks noGrp="1"/>
          </p:cNvSpPr>
          <p:nvPr>
            <p:ph sz="quarter" idx="13" hasCustomPrompt="1"/>
          </p:nvPr>
        </p:nvSpPr>
        <p:spPr>
          <a:xfrm>
            <a:off x="552550" y="1604433"/>
            <a:ext cx="10656159" cy="4320844"/>
          </a:xfrm>
          <a:noFill/>
        </p:spPr>
        <p:txBody>
          <a:bodyPr/>
          <a:lstStyle>
            <a:lvl1pPr>
              <a:buClr>
                <a:srgbClr val="009FDA"/>
              </a:buCl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Pladsholder til dato 9"/>
          <p:cNvSpPr>
            <a:spLocks noGrp="1"/>
          </p:cNvSpPr>
          <p:nvPr>
            <p:ph type="dt" sz="half" idx="2"/>
          </p:nvPr>
        </p:nvSpPr>
        <p:spPr>
          <a:xfrm>
            <a:off x="9552386" y="260649"/>
            <a:ext cx="1890348" cy="192021"/>
          </a:xfrm>
          <a:prstGeom prst="rect">
            <a:avLst/>
          </a:prstGeom>
        </p:spPr>
        <p:txBody>
          <a:bodyPr lIns="0" tIns="0" rIns="0" bIns="0" anchor="ctr"/>
          <a:lstStyle>
            <a:lvl1pPr>
              <a:defRPr sz="900">
                <a:solidFill>
                  <a:schemeClr val="bg1"/>
                </a:solidFill>
              </a:defRPr>
            </a:lvl1pPr>
          </a:lstStyle>
          <a:p>
            <a:pPr algn="r">
              <a:defRPr/>
            </a:pPr>
            <a:endParaRPr lang="en-GB" dirty="0">
              <a:solidFill>
                <a:srgbClr val="FFFFFF"/>
              </a:solidFill>
            </a:endParaRPr>
          </a:p>
        </p:txBody>
      </p:sp>
      <p:sp>
        <p:nvSpPr>
          <p:cNvPr id="9" name="Pladsholder til diasnummer 12"/>
          <p:cNvSpPr>
            <a:spLocks noGrp="1"/>
          </p:cNvSpPr>
          <p:nvPr>
            <p:ph type="sldNum" sz="quarter" idx="4"/>
          </p:nvPr>
        </p:nvSpPr>
        <p:spPr>
          <a:xfrm>
            <a:off x="11442732" y="260649"/>
            <a:ext cx="384043" cy="192021"/>
          </a:xfrm>
          <a:prstGeom prst="rect">
            <a:avLst/>
          </a:prstGeom>
        </p:spPr>
        <p:txBody>
          <a:bodyPr lIns="0" tIns="0" rIns="0" bIns="0" anchor="ctr"/>
          <a:lstStyle>
            <a:lvl1pPr algn="r">
              <a:defRPr sz="900">
                <a:solidFill>
                  <a:srgbClr val="FFFFFF"/>
                </a:solidFill>
              </a:defRPr>
            </a:lvl1pPr>
          </a:lstStyle>
          <a:p>
            <a:pPr>
              <a:defRPr/>
            </a:pPr>
            <a:fld id="{30FEBC53-192B-8940-8EFA-F38DCA979304}" type="slidenum">
              <a:rPr lang="en-GB" smtClean="0"/>
              <a:pPr>
                <a:defRPr/>
              </a:pPr>
              <a:t>‹#›</a:t>
            </a:fld>
            <a:endParaRPr lang="en-GB" dirty="0"/>
          </a:p>
        </p:txBody>
      </p:sp>
      <p:sp>
        <p:nvSpPr>
          <p:cNvPr id="18" name="Pladsholder til sidefod 11"/>
          <p:cNvSpPr>
            <a:spLocks noGrp="1"/>
          </p:cNvSpPr>
          <p:nvPr>
            <p:ph type="ftr" sz="quarter" idx="3"/>
          </p:nvPr>
        </p:nvSpPr>
        <p:spPr>
          <a:xfrm>
            <a:off x="552549" y="6554865"/>
            <a:ext cx="7584843" cy="138499"/>
          </a:xfrm>
          <a:prstGeom prst="rect">
            <a:avLst/>
          </a:prstGeom>
        </p:spPr>
        <p:txBody>
          <a:bodyPr wrap="square" lIns="0" tIns="0" rIns="0" bIns="0" anchor="b">
            <a:spAutoFit/>
          </a:bodyPr>
          <a:lstStyle>
            <a:lvl1pPr>
              <a:defRPr sz="900"/>
            </a:lvl1pPr>
          </a:lstStyle>
          <a:p>
            <a:pPr>
              <a:defRPr/>
            </a:pPr>
            <a:r>
              <a:rPr lang="en-US" dirty="0">
                <a:solidFill>
                  <a:srgbClr val="001965"/>
                </a:solidFill>
              </a:rPr>
              <a:t>_____________________________________________________________________________References</a:t>
            </a:r>
            <a:endParaRPr lang="en-GB" dirty="0">
              <a:solidFill>
                <a:srgbClr val="001965"/>
              </a:solidFill>
            </a:endParaRPr>
          </a:p>
        </p:txBody>
      </p:sp>
    </p:spTree>
    <p:extLst>
      <p:ext uri="{BB962C8B-B14F-4D97-AF65-F5344CB8AC3E}">
        <p14:creationId xmlns:p14="http://schemas.microsoft.com/office/powerpoint/2010/main" val="3843622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FF28D-9719-5175-E884-6989B29B673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FDEB785-4C77-B9C3-29FA-0409A8EE10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
        <p:nvSpPr>
          <p:cNvPr id="4" name="Date Placeholder 3">
            <a:extLst>
              <a:ext uri="{FF2B5EF4-FFF2-40B4-BE49-F238E27FC236}">
                <a16:creationId xmlns:a16="http://schemas.microsoft.com/office/drawing/2014/main" id="{D445F10D-AE00-C523-D57C-047D06E8562A}"/>
              </a:ext>
            </a:extLst>
          </p:cNvPr>
          <p:cNvSpPr>
            <a:spLocks noGrp="1"/>
          </p:cNvSpPr>
          <p:nvPr>
            <p:ph type="dt" sz="half" idx="10"/>
          </p:nvPr>
        </p:nvSpPr>
        <p:spPr/>
        <p:txBody>
          <a:bodyPr/>
          <a:lstStyle>
            <a:lvl1pPr>
              <a:defRPr/>
            </a:lvl1pPr>
          </a:lstStyle>
          <a:p>
            <a:endParaRPr lang="en-US" altLang="en-SE"/>
          </a:p>
        </p:txBody>
      </p:sp>
      <p:sp>
        <p:nvSpPr>
          <p:cNvPr id="5" name="Footer Placeholder 4">
            <a:extLst>
              <a:ext uri="{FF2B5EF4-FFF2-40B4-BE49-F238E27FC236}">
                <a16:creationId xmlns:a16="http://schemas.microsoft.com/office/drawing/2014/main" id="{DD09EB76-D40C-4365-5DC6-9787989A9209}"/>
              </a:ext>
            </a:extLst>
          </p:cNvPr>
          <p:cNvSpPr>
            <a:spLocks noGrp="1"/>
          </p:cNvSpPr>
          <p:nvPr>
            <p:ph type="ftr" sz="quarter" idx="11"/>
          </p:nvPr>
        </p:nvSpPr>
        <p:spPr/>
        <p:txBody>
          <a:bodyPr/>
          <a:lstStyle>
            <a:lvl1pPr>
              <a:defRPr/>
            </a:lvl1pPr>
          </a:lstStyle>
          <a:p>
            <a:endParaRPr lang="en-US" altLang="en-SE"/>
          </a:p>
        </p:txBody>
      </p:sp>
      <p:sp>
        <p:nvSpPr>
          <p:cNvPr id="6" name="Slide Number Placeholder 5">
            <a:extLst>
              <a:ext uri="{FF2B5EF4-FFF2-40B4-BE49-F238E27FC236}">
                <a16:creationId xmlns:a16="http://schemas.microsoft.com/office/drawing/2014/main" id="{4D7C6946-AF19-A1A1-4343-124D0B0E8942}"/>
              </a:ext>
            </a:extLst>
          </p:cNvPr>
          <p:cNvSpPr>
            <a:spLocks noGrp="1"/>
          </p:cNvSpPr>
          <p:nvPr>
            <p:ph type="sldNum" sz="quarter" idx="12"/>
          </p:nvPr>
        </p:nvSpPr>
        <p:spPr/>
        <p:txBody>
          <a:bodyPr/>
          <a:lstStyle>
            <a:lvl1pPr>
              <a:defRPr/>
            </a:lvl1pPr>
          </a:lstStyle>
          <a:p>
            <a:fld id="{FED21C34-E514-AE4F-9500-7E4A85738EEA}" type="slidenum">
              <a:rPr lang="en-US" altLang="en-SE"/>
              <a:pPr/>
              <a:t>‹#›</a:t>
            </a:fld>
            <a:endParaRPr lang="en-US" altLang="en-SE"/>
          </a:p>
        </p:txBody>
      </p:sp>
    </p:spTree>
    <p:extLst>
      <p:ext uri="{BB962C8B-B14F-4D97-AF65-F5344CB8AC3E}">
        <p14:creationId xmlns:p14="http://schemas.microsoft.com/office/powerpoint/2010/main" val="1061135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7B71E-A278-75A3-F0EA-B26DC71730BB}"/>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41E7524-99B7-4A18-1895-E5E007609CA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CDBC7EE4-6590-F0A0-B553-60C0549CBC43}"/>
              </a:ext>
            </a:extLst>
          </p:cNvPr>
          <p:cNvSpPr>
            <a:spLocks noGrp="1"/>
          </p:cNvSpPr>
          <p:nvPr>
            <p:ph type="dt" sz="half" idx="10"/>
          </p:nvPr>
        </p:nvSpPr>
        <p:spPr/>
        <p:txBody>
          <a:bodyPr/>
          <a:lstStyle>
            <a:lvl1pPr>
              <a:defRPr/>
            </a:lvl1pPr>
          </a:lstStyle>
          <a:p>
            <a:endParaRPr lang="en-US" altLang="en-SE"/>
          </a:p>
        </p:txBody>
      </p:sp>
      <p:sp>
        <p:nvSpPr>
          <p:cNvPr id="5" name="Footer Placeholder 4">
            <a:extLst>
              <a:ext uri="{FF2B5EF4-FFF2-40B4-BE49-F238E27FC236}">
                <a16:creationId xmlns:a16="http://schemas.microsoft.com/office/drawing/2014/main" id="{4FF81AA1-4570-6EB9-842B-7908D45B243A}"/>
              </a:ext>
            </a:extLst>
          </p:cNvPr>
          <p:cNvSpPr>
            <a:spLocks noGrp="1"/>
          </p:cNvSpPr>
          <p:nvPr>
            <p:ph type="ftr" sz="quarter" idx="11"/>
          </p:nvPr>
        </p:nvSpPr>
        <p:spPr/>
        <p:txBody>
          <a:bodyPr/>
          <a:lstStyle>
            <a:lvl1pPr>
              <a:defRPr/>
            </a:lvl1pPr>
          </a:lstStyle>
          <a:p>
            <a:endParaRPr lang="en-US" altLang="en-SE"/>
          </a:p>
        </p:txBody>
      </p:sp>
      <p:sp>
        <p:nvSpPr>
          <p:cNvPr id="6" name="Slide Number Placeholder 5">
            <a:extLst>
              <a:ext uri="{FF2B5EF4-FFF2-40B4-BE49-F238E27FC236}">
                <a16:creationId xmlns:a16="http://schemas.microsoft.com/office/drawing/2014/main" id="{A1F9FF6D-5EE1-2F39-C508-566A53165AAC}"/>
              </a:ext>
            </a:extLst>
          </p:cNvPr>
          <p:cNvSpPr>
            <a:spLocks noGrp="1"/>
          </p:cNvSpPr>
          <p:nvPr>
            <p:ph type="sldNum" sz="quarter" idx="12"/>
          </p:nvPr>
        </p:nvSpPr>
        <p:spPr/>
        <p:txBody>
          <a:bodyPr/>
          <a:lstStyle>
            <a:lvl1pPr>
              <a:defRPr/>
            </a:lvl1pPr>
          </a:lstStyle>
          <a:p>
            <a:fld id="{08ACACB5-3BE8-5C4D-9A58-25083FB77018}" type="slidenum">
              <a:rPr lang="en-US" altLang="en-SE"/>
              <a:pPr/>
              <a:t>‹#›</a:t>
            </a:fld>
            <a:endParaRPr lang="en-US" altLang="en-SE"/>
          </a:p>
        </p:txBody>
      </p:sp>
    </p:spTree>
    <p:extLst>
      <p:ext uri="{BB962C8B-B14F-4D97-AF65-F5344CB8AC3E}">
        <p14:creationId xmlns:p14="http://schemas.microsoft.com/office/powerpoint/2010/main" val="2475862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B7CDC-64BC-CBA5-20CC-FEFDA321AB00}"/>
              </a:ext>
            </a:extLst>
          </p:cNvPr>
          <p:cNvSpPr>
            <a:spLocks noGrp="1"/>
          </p:cNvSpPr>
          <p:nvPr>
            <p:ph type="title"/>
          </p:nvPr>
        </p:nvSpPr>
        <p:spPr>
          <a:xfrm>
            <a:off x="831851" y="1709739"/>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81DA552F-0A6B-CF4D-5690-8B517689546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
        <p:nvSpPr>
          <p:cNvPr id="4" name="Date Placeholder 3">
            <a:extLst>
              <a:ext uri="{FF2B5EF4-FFF2-40B4-BE49-F238E27FC236}">
                <a16:creationId xmlns:a16="http://schemas.microsoft.com/office/drawing/2014/main" id="{CF2683A9-6560-5F02-D77C-42BB281340B1}"/>
              </a:ext>
            </a:extLst>
          </p:cNvPr>
          <p:cNvSpPr>
            <a:spLocks noGrp="1"/>
          </p:cNvSpPr>
          <p:nvPr>
            <p:ph type="dt" sz="half" idx="10"/>
          </p:nvPr>
        </p:nvSpPr>
        <p:spPr/>
        <p:txBody>
          <a:bodyPr/>
          <a:lstStyle>
            <a:lvl1pPr>
              <a:defRPr/>
            </a:lvl1pPr>
          </a:lstStyle>
          <a:p>
            <a:endParaRPr lang="en-US" altLang="en-SE"/>
          </a:p>
        </p:txBody>
      </p:sp>
      <p:sp>
        <p:nvSpPr>
          <p:cNvPr id="5" name="Footer Placeholder 4">
            <a:extLst>
              <a:ext uri="{FF2B5EF4-FFF2-40B4-BE49-F238E27FC236}">
                <a16:creationId xmlns:a16="http://schemas.microsoft.com/office/drawing/2014/main" id="{FD23A0AC-7083-C776-B6EB-7A9A22BAAEDA}"/>
              </a:ext>
            </a:extLst>
          </p:cNvPr>
          <p:cNvSpPr>
            <a:spLocks noGrp="1"/>
          </p:cNvSpPr>
          <p:nvPr>
            <p:ph type="ftr" sz="quarter" idx="11"/>
          </p:nvPr>
        </p:nvSpPr>
        <p:spPr/>
        <p:txBody>
          <a:bodyPr/>
          <a:lstStyle>
            <a:lvl1pPr>
              <a:defRPr/>
            </a:lvl1pPr>
          </a:lstStyle>
          <a:p>
            <a:endParaRPr lang="en-US" altLang="en-SE"/>
          </a:p>
        </p:txBody>
      </p:sp>
      <p:sp>
        <p:nvSpPr>
          <p:cNvPr id="6" name="Slide Number Placeholder 5">
            <a:extLst>
              <a:ext uri="{FF2B5EF4-FFF2-40B4-BE49-F238E27FC236}">
                <a16:creationId xmlns:a16="http://schemas.microsoft.com/office/drawing/2014/main" id="{9BC8C00D-BA09-A8BB-EB36-4FDDD91A2CAA}"/>
              </a:ext>
            </a:extLst>
          </p:cNvPr>
          <p:cNvSpPr>
            <a:spLocks noGrp="1"/>
          </p:cNvSpPr>
          <p:nvPr>
            <p:ph type="sldNum" sz="quarter" idx="12"/>
          </p:nvPr>
        </p:nvSpPr>
        <p:spPr/>
        <p:txBody>
          <a:bodyPr/>
          <a:lstStyle>
            <a:lvl1pPr>
              <a:defRPr/>
            </a:lvl1pPr>
          </a:lstStyle>
          <a:p>
            <a:fld id="{5EA1723D-7A6D-FA4F-8817-7DA6F309799A}" type="slidenum">
              <a:rPr lang="en-US" altLang="en-SE"/>
              <a:pPr/>
              <a:t>‹#›</a:t>
            </a:fld>
            <a:endParaRPr lang="en-US" altLang="en-SE"/>
          </a:p>
        </p:txBody>
      </p:sp>
    </p:spTree>
    <p:extLst>
      <p:ext uri="{BB962C8B-B14F-4D97-AF65-F5344CB8AC3E}">
        <p14:creationId xmlns:p14="http://schemas.microsoft.com/office/powerpoint/2010/main" val="103179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22E0F-C6A4-2125-F67B-9AE3013CD286}"/>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1DDA4648-8970-3A36-4118-20E38EAE6567}"/>
              </a:ext>
            </a:extLst>
          </p:cNvPr>
          <p:cNvSpPr>
            <a:spLocks noGrp="1"/>
          </p:cNvSpPr>
          <p:nvPr>
            <p:ph sz="half" idx="1"/>
          </p:nvPr>
        </p:nvSpPr>
        <p:spPr>
          <a:xfrm>
            <a:off x="609600" y="1600201"/>
            <a:ext cx="5384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Content Placeholder 3">
            <a:extLst>
              <a:ext uri="{FF2B5EF4-FFF2-40B4-BE49-F238E27FC236}">
                <a16:creationId xmlns:a16="http://schemas.microsoft.com/office/drawing/2014/main" id="{7ED90851-1CD8-354B-606C-E508A216996C}"/>
              </a:ext>
            </a:extLst>
          </p:cNvPr>
          <p:cNvSpPr>
            <a:spLocks noGrp="1"/>
          </p:cNvSpPr>
          <p:nvPr>
            <p:ph sz="half" idx="2"/>
          </p:nvPr>
        </p:nvSpPr>
        <p:spPr>
          <a:xfrm>
            <a:off x="6197600" y="1600201"/>
            <a:ext cx="5384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Date Placeholder 4">
            <a:extLst>
              <a:ext uri="{FF2B5EF4-FFF2-40B4-BE49-F238E27FC236}">
                <a16:creationId xmlns:a16="http://schemas.microsoft.com/office/drawing/2014/main" id="{24DFCBBC-2E1C-E335-1F46-EDDFEFC3D7FE}"/>
              </a:ext>
            </a:extLst>
          </p:cNvPr>
          <p:cNvSpPr>
            <a:spLocks noGrp="1"/>
          </p:cNvSpPr>
          <p:nvPr>
            <p:ph type="dt" sz="half" idx="10"/>
          </p:nvPr>
        </p:nvSpPr>
        <p:spPr/>
        <p:txBody>
          <a:bodyPr/>
          <a:lstStyle>
            <a:lvl1pPr>
              <a:defRPr/>
            </a:lvl1pPr>
          </a:lstStyle>
          <a:p>
            <a:endParaRPr lang="en-US" altLang="en-SE"/>
          </a:p>
        </p:txBody>
      </p:sp>
      <p:sp>
        <p:nvSpPr>
          <p:cNvPr id="6" name="Footer Placeholder 5">
            <a:extLst>
              <a:ext uri="{FF2B5EF4-FFF2-40B4-BE49-F238E27FC236}">
                <a16:creationId xmlns:a16="http://schemas.microsoft.com/office/drawing/2014/main" id="{B79EEEA7-D8F4-38ED-D71B-804A2CF31341}"/>
              </a:ext>
            </a:extLst>
          </p:cNvPr>
          <p:cNvSpPr>
            <a:spLocks noGrp="1"/>
          </p:cNvSpPr>
          <p:nvPr>
            <p:ph type="ftr" sz="quarter" idx="11"/>
          </p:nvPr>
        </p:nvSpPr>
        <p:spPr/>
        <p:txBody>
          <a:bodyPr/>
          <a:lstStyle>
            <a:lvl1pPr>
              <a:defRPr/>
            </a:lvl1pPr>
          </a:lstStyle>
          <a:p>
            <a:endParaRPr lang="en-US" altLang="en-SE"/>
          </a:p>
        </p:txBody>
      </p:sp>
      <p:sp>
        <p:nvSpPr>
          <p:cNvPr id="7" name="Slide Number Placeholder 6">
            <a:extLst>
              <a:ext uri="{FF2B5EF4-FFF2-40B4-BE49-F238E27FC236}">
                <a16:creationId xmlns:a16="http://schemas.microsoft.com/office/drawing/2014/main" id="{ED90D59C-14C6-7172-AD88-3CC9814A53CE}"/>
              </a:ext>
            </a:extLst>
          </p:cNvPr>
          <p:cNvSpPr>
            <a:spLocks noGrp="1"/>
          </p:cNvSpPr>
          <p:nvPr>
            <p:ph type="sldNum" sz="quarter" idx="12"/>
          </p:nvPr>
        </p:nvSpPr>
        <p:spPr/>
        <p:txBody>
          <a:bodyPr/>
          <a:lstStyle>
            <a:lvl1pPr>
              <a:defRPr/>
            </a:lvl1pPr>
          </a:lstStyle>
          <a:p>
            <a:fld id="{266ACEA4-B73A-8D47-B38C-A4826D241F65}" type="slidenum">
              <a:rPr lang="en-US" altLang="en-SE"/>
              <a:pPr/>
              <a:t>‹#›</a:t>
            </a:fld>
            <a:endParaRPr lang="en-US" altLang="en-SE"/>
          </a:p>
        </p:txBody>
      </p:sp>
    </p:spTree>
    <p:extLst>
      <p:ext uri="{BB962C8B-B14F-4D97-AF65-F5344CB8AC3E}">
        <p14:creationId xmlns:p14="http://schemas.microsoft.com/office/powerpoint/2010/main" val="4284328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0E5B1-EFA0-BE24-DAB1-41A70104350D}"/>
              </a:ext>
            </a:extLst>
          </p:cNvPr>
          <p:cNvSpPr>
            <a:spLocks noGrp="1"/>
          </p:cNvSpPr>
          <p:nvPr>
            <p:ph type="title"/>
          </p:nvPr>
        </p:nvSpPr>
        <p:spPr>
          <a:xfrm>
            <a:off x="840317" y="365126"/>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88D91A89-8127-F98B-9BF7-0D70B74ADFF3}"/>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F0668B5-582F-769A-1ECD-ABE59CF135E9}"/>
              </a:ext>
            </a:extLst>
          </p:cNvPr>
          <p:cNvSpPr>
            <a:spLocks noGrp="1"/>
          </p:cNvSpPr>
          <p:nvPr>
            <p:ph sz="half" idx="2"/>
          </p:nvPr>
        </p:nvSpPr>
        <p:spPr>
          <a:xfrm>
            <a:off x="840318" y="2505075"/>
            <a:ext cx="5158316"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8F0BFB71-3ACA-FEA6-FAA4-70C7AD9F8689}"/>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54E3CA9-4C63-CDA4-0319-0BE26DE03E10}"/>
              </a:ext>
            </a:extLst>
          </p:cNvPr>
          <p:cNvSpPr>
            <a:spLocks noGrp="1"/>
          </p:cNvSpPr>
          <p:nvPr>
            <p:ph sz="quarter" idx="4"/>
          </p:nvPr>
        </p:nvSpPr>
        <p:spPr>
          <a:xfrm>
            <a:off x="6172200" y="2505075"/>
            <a:ext cx="518371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2309E1B5-1304-CA00-31A9-E8701A4A8B64}"/>
              </a:ext>
            </a:extLst>
          </p:cNvPr>
          <p:cNvSpPr>
            <a:spLocks noGrp="1"/>
          </p:cNvSpPr>
          <p:nvPr>
            <p:ph type="dt" sz="half" idx="10"/>
          </p:nvPr>
        </p:nvSpPr>
        <p:spPr/>
        <p:txBody>
          <a:bodyPr/>
          <a:lstStyle>
            <a:lvl1pPr>
              <a:defRPr/>
            </a:lvl1pPr>
          </a:lstStyle>
          <a:p>
            <a:endParaRPr lang="en-US" altLang="en-SE"/>
          </a:p>
        </p:txBody>
      </p:sp>
      <p:sp>
        <p:nvSpPr>
          <p:cNvPr id="8" name="Footer Placeholder 7">
            <a:extLst>
              <a:ext uri="{FF2B5EF4-FFF2-40B4-BE49-F238E27FC236}">
                <a16:creationId xmlns:a16="http://schemas.microsoft.com/office/drawing/2014/main" id="{F965341B-9332-F826-0DAF-42040FF2B1C0}"/>
              </a:ext>
            </a:extLst>
          </p:cNvPr>
          <p:cNvSpPr>
            <a:spLocks noGrp="1"/>
          </p:cNvSpPr>
          <p:nvPr>
            <p:ph type="ftr" sz="quarter" idx="11"/>
          </p:nvPr>
        </p:nvSpPr>
        <p:spPr/>
        <p:txBody>
          <a:bodyPr/>
          <a:lstStyle>
            <a:lvl1pPr>
              <a:defRPr/>
            </a:lvl1pPr>
          </a:lstStyle>
          <a:p>
            <a:endParaRPr lang="en-US" altLang="en-SE"/>
          </a:p>
        </p:txBody>
      </p:sp>
      <p:sp>
        <p:nvSpPr>
          <p:cNvPr id="9" name="Slide Number Placeholder 8">
            <a:extLst>
              <a:ext uri="{FF2B5EF4-FFF2-40B4-BE49-F238E27FC236}">
                <a16:creationId xmlns:a16="http://schemas.microsoft.com/office/drawing/2014/main" id="{1DED9A99-FACE-7720-A6E6-96B347E5EE71}"/>
              </a:ext>
            </a:extLst>
          </p:cNvPr>
          <p:cNvSpPr>
            <a:spLocks noGrp="1"/>
          </p:cNvSpPr>
          <p:nvPr>
            <p:ph type="sldNum" sz="quarter" idx="12"/>
          </p:nvPr>
        </p:nvSpPr>
        <p:spPr/>
        <p:txBody>
          <a:bodyPr/>
          <a:lstStyle>
            <a:lvl1pPr>
              <a:defRPr/>
            </a:lvl1pPr>
          </a:lstStyle>
          <a:p>
            <a:fld id="{484063D8-D404-1D43-8FA0-8C308CB4696E}" type="slidenum">
              <a:rPr lang="en-US" altLang="en-SE"/>
              <a:pPr/>
              <a:t>‹#›</a:t>
            </a:fld>
            <a:endParaRPr lang="en-US" altLang="en-SE"/>
          </a:p>
        </p:txBody>
      </p:sp>
    </p:spTree>
    <p:extLst>
      <p:ext uri="{BB962C8B-B14F-4D97-AF65-F5344CB8AC3E}">
        <p14:creationId xmlns:p14="http://schemas.microsoft.com/office/powerpoint/2010/main" val="1044564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2AD33-0541-7B72-3EB4-9624D9288CBC}"/>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AE51E866-43BE-1DAE-E231-C26DF0F6D93C}"/>
              </a:ext>
            </a:extLst>
          </p:cNvPr>
          <p:cNvSpPr>
            <a:spLocks noGrp="1"/>
          </p:cNvSpPr>
          <p:nvPr>
            <p:ph type="dt" sz="half" idx="10"/>
          </p:nvPr>
        </p:nvSpPr>
        <p:spPr/>
        <p:txBody>
          <a:bodyPr/>
          <a:lstStyle>
            <a:lvl1pPr>
              <a:defRPr/>
            </a:lvl1pPr>
          </a:lstStyle>
          <a:p>
            <a:endParaRPr lang="en-US" altLang="en-SE"/>
          </a:p>
        </p:txBody>
      </p:sp>
      <p:sp>
        <p:nvSpPr>
          <p:cNvPr id="4" name="Footer Placeholder 3">
            <a:extLst>
              <a:ext uri="{FF2B5EF4-FFF2-40B4-BE49-F238E27FC236}">
                <a16:creationId xmlns:a16="http://schemas.microsoft.com/office/drawing/2014/main" id="{77D6C9DC-FA92-B1E1-0E10-2BDDBD661A2B}"/>
              </a:ext>
            </a:extLst>
          </p:cNvPr>
          <p:cNvSpPr>
            <a:spLocks noGrp="1"/>
          </p:cNvSpPr>
          <p:nvPr>
            <p:ph type="ftr" sz="quarter" idx="11"/>
          </p:nvPr>
        </p:nvSpPr>
        <p:spPr/>
        <p:txBody>
          <a:bodyPr/>
          <a:lstStyle>
            <a:lvl1pPr>
              <a:defRPr/>
            </a:lvl1pPr>
          </a:lstStyle>
          <a:p>
            <a:endParaRPr lang="en-US" altLang="en-SE"/>
          </a:p>
        </p:txBody>
      </p:sp>
      <p:sp>
        <p:nvSpPr>
          <p:cNvPr id="5" name="Slide Number Placeholder 4">
            <a:extLst>
              <a:ext uri="{FF2B5EF4-FFF2-40B4-BE49-F238E27FC236}">
                <a16:creationId xmlns:a16="http://schemas.microsoft.com/office/drawing/2014/main" id="{BC614443-0637-C6B7-A519-0EDF414DE1FE}"/>
              </a:ext>
            </a:extLst>
          </p:cNvPr>
          <p:cNvSpPr>
            <a:spLocks noGrp="1"/>
          </p:cNvSpPr>
          <p:nvPr>
            <p:ph type="sldNum" sz="quarter" idx="12"/>
          </p:nvPr>
        </p:nvSpPr>
        <p:spPr/>
        <p:txBody>
          <a:bodyPr/>
          <a:lstStyle>
            <a:lvl1pPr>
              <a:defRPr/>
            </a:lvl1pPr>
          </a:lstStyle>
          <a:p>
            <a:fld id="{CBEE1404-E6B0-D54F-8B04-5EC5DDF2F307}" type="slidenum">
              <a:rPr lang="en-US" altLang="en-SE"/>
              <a:pPr/>
              <a:t>‹#›</a:t>
            </a:fld>
            <a:endParaRPr lang="en-US" altLang="en-SE"/>
          </a:p>
        </p:txBody>
      </p:sp>
    </p:spTree>
    <p:extLst>
      <p:ext uri="{BB962C8B-B14F-4D97-AF65-F5344CB8AC3E}">
        <p14:creationId xmlns:p14="http://schemas.microsoft.com/office/powerpoint/2010/main" val="2819943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F7F9BB-002F-1ED2-286F-F95D85AB052E}"/>
              </a:ext>
            </a:extLst>
          </p:cNvPr>
          <p:cNvSpPr>
            <a:spLocks noGrp="1"/>
          </p:cNvSpPr>
          <p:nvPr>
            <p:ph type="dt" sz="half" idx="10"/>
          </p:nvPr>
        </p:nvSpPr>
        <p:spPr/>
        <p:txBody>
          <a:bodyPr/>
          <a:lstStyle>
            <a:lvl1pPr>
              <a:defRPr/>
            </a:lvl1pPr>
          </a:lstStyle>
          <a:p>
            <a:endParaRPr lang="en-US" altLang="en-SE"/>
          </a:p>
        </p:txBody>
      </p:sp>
      <p:sp>
        <p:nvSpPr>
          <p:cNvPr id="3" name="Footer Placeholder 2">
            <a:extLst>
              <a:ext uri="{FF2B5EF4-FFF2-40B4-BE49-F238E27FC236}">
                <a16:creationId xmlns:a16="http://schemas.microsoft.com/office/drawing/2014/main" id="{0C915C85-012C-51B9-CB0F-782D7DA8F128}"/>
              </a:ext>
            </a:extLst>
          </p:cNvPr>
          <p:cNvSpPr>
            <a:spLocks noGrp="1"/>
          </p:cNvSpPr>
          <p:nvPr>
            <p:ph type="ftr" sz="quarter" idx="11"/>
          </p:nvPr>
        </p:nvSpPr>
        <p:spPr/>
        <p:txBody>
          <a:bodyPr/>
          <a:lstStyle>
            <a:lvl1pPr>
              <a:defRPr/>
            </a:lvl1pPr>
          </a:lstStyle>
          <a:p>
            <a:endParaRPr lang="en-US" altLang="en-SE"/>
          </a:p>
        </p:txBody>
      </p:sp>
      <p:sp>
        <p:nvSpPr>
          <p:cNvPr id="4" name="Slide Number Placeholder 3">
            <a:extLst>
              <a:ext uri="{FF2B5EF4-FFF2-40B4-BE49-F238E27FC236}">
                <a16:creationId xmlns:a16="http://schemas.microsoft.com/office/drawing/2014/main" id="{708FD10E-8284-D172-4D71-45FB41102BE2}"/>
              </a:ext>
            </a:extLst>
          </p:cNvPr>
          <p:cNvSpPr>
            <a:spLocks noGrp="1"/>
          </p:cNvSpPr>
          <p:nvPr>
            <p:ph type="sldNum" sz="quarter" idx="12"/>
          </p:nvPr>
        </p:nvSpPr>
        <p:spPr/>
        <p:txBody>
          <a:bodyPr/>
          <a:lstStyle>
            <a:lvl1pPr>
              <a:defRPr/>
            </a:lvl1pPr>
          </a:lstStyle>
          <a:p>
            <a:fld id="{35E79CC2-4CDF-9C49-885B-16B64429F7AA}" type="slidenum">
              <a:rPr lang="en-US" altLang="en-SE"/>
              <a:pPr/>
              <a:t>‹#›</a:t>
            </a:fld>
            <a:endParaRPr lang="en-US" altLang="en-SE"/>
          </a:p>
        </p:txBody>
      </p:sp>
    </p:spTree>
    <p:extLst>
      <p:ext uri="{BB962C8B-B14F-4D97-AF65-F5344CB8AC3E}">
        <p14:creationId xmlns:p14="http://schemas.microsoft.com/office/powerpoint/2010/main" val="1692926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1653B-B12D-B244-8A62-23211BE67BAB}"/>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C02305A7-6D9A-7A4C-B3D7-C57FA1FF1BF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C650D131-8775-8946-AD9D-B242D48A8676}"/>
              </a:ext>
            </a:extLst>
          </p:cNvPr>
          <p:cNvSpPr>
            <a:spLocks noGrp="1"/>
          </p:cNvSpPr>
          <p:nvPr>
            <p:ph type="dt" sz="half" idx="10"/>
          </p:nvPr>
        </p:nvSpPr>
        <p:spPr/>
        <p:txBody>
          <a:bodyPr/>
          <a:lstStyle/>
          <a:p>
            <a:fld id="{92E15D42-C1DD-E145-B7E7-45CE8C4E684F}" type="datetimeFigureOut">
              <a:rPr lang="en-SE" smtClean="0"/>
              <a:t>2024-11-21</a:t>
            </a:fld>
            <a:endParaRPr lang="en-SE"/>
          </a:p>
        </p:txBody>
      </p:sp>
      <p:sp>
        <p:nvSpPr>
          <p:cNvPr id="5" name="Footer Placeholder 4">
            <a:extLst>
              <a:ext uri="{FF2B5EF4-FFF2-40B4-BE49-F238E27FC236}">
                <a16:creationId xmlns:a16="http://schemas.microsoft.com/office/drawing/2014/main" id="{9B89FD54-1E56-9843-BCD5-F790A194AEBC}"/>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BD97B4CF-3A33-B245-AFCE-A66A629564AF}"/>
              </a:ext>
            </a:extLst>
          </p:cNvPr>
          <p:cNvSpPr>
            <a:spLocks noGrp="1"/>
          </p:cNvSpPr>
          <p:nvPr>
            <p:ph type="sldNum" sz="quarter" idx="12"/>
          </p:nvPr>
        </p:nvSpPr>
        <p:spPr/>
        <p:txBody>
          <a:bodyPr/>
          <a:lstStyle/>
          <a:p>
            <a:fld id="{352438A8-239A-2346-BF2D-C75087A2CD97}" type="slidenum">
              <a:rPr lang="en-SE" smtClean="0"/>
              <a:t>‹#›</a:t>
            </a:fld>
            <a:endParaRPr lang="en-SE"/>
          </a:p>
        </p:txBody>
      </p:sp>
    </p:spTree>
    <p:extLst>
      <p:ext uri="{BB962C8B-B14F-4D97-AF65-F5344CB8AC3E}">
        <p14:creationId xmlns:p14="http://schemas.microsoft.com/office/powerpoint/2010/main" val="4174588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D1654-6A3B-6854-71BA-ACD58B5E57D0}"/>
              </a:ext>
            </a:extLst>
          </p:cNvPr>
          <p:cNvSpPr>
            <a:spLocks noGrp="1"/>
          </p:cNvSpPr>
          <p:nvPr>
            <p:ph type="title"/>
          </p:nvPr>
        </p:nvSpPr>
        <p:spPr>
          <a:xfrm>
            <a:off x="840318" y="457200"/>
            <a:ext cx="393276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FDC3FDE5-EEC3-7D1B-2182-B545E1F49170}"/>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2E735E81-AA44-14D0-06F0-25B77E0F2D4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44D97A-FECA-D42D-B811-0209544460A6}"/>
              </a:ext>
            </a:extLst>
          </p:cNvPr>
          <p:cNvSpPr>
            <a:spLocks noGrp="1"/>
          </p:cNvSpPr>
          <p:nvPr>
            <p:ph type="dt" sz="half" idx="10"/>
          </p:nvPr>
        </p:nvSpPr>
        <p:spPr/>
        <p:txBody>
          <a:bodyPr/>
          <a:lstStyle>
            <a:lvl1pPr>
              <a:defRPr/>
            </a:lvl1pPr>
          </a:lstStyle>
          <a:p>
            <a:endParaRPr lang="en-US" altLang="en-SE"/>
          </a:p>
        </p:txBody>
      </p:sp>
      <p:sp>
        <p:nvSpPr>
          <p:cNvPr id="6" name="Footer Placeholder 5">
            <a:extLst>
              <a:ext uri="{FF2B5EF4-FFF2-40B4-BE49-F238E27FC236}">
                <a16:creationId xmlns:a16="http://schemas.microsoft.com/office/drawing/2014/main" id="{95FF5748-88F8-075A-E918-DA072C7A0A9E}"/>
              </a:ext>
            </a:extLst>
          </p:cNvPr>
          <p:cNvSpPr>
            <a:spLocks noGrp="1"/>
          </p:cNvSpPr>
          <p:nvPr>
            <p:ph type="ftr" sz="quarter" idx="11"/>
          </p:nvPr>
        </p:nvSpPr>
        <p:spPr/>
        <p:txBody>
          <a:bodyPr/>
          <a:lstStyle>
            <a:lvl1pPr>
              <a:defRPr/>
            </a:lvl1pPr>
          </a:lstStyle>
          <a:p>
            <a:endParaRPr lang="en-US" altLang="en-SE"/>
          </a:p>
        </p:txBody>
      </p:sp>
      <p:sp>
        <p:nvSpPr>
          <p:cNvPr id="7" name="Slide Number Placeholder 6">
            <a:extLst>
              <a:ext uri="{FF2B5EF4-FFF2-40B4-BE49-F238E27FC236}">
                <a16:creationId xmlns:a16="http://schemas.microsoft.com/office/drawing/2014/main" id="{DF41AC8A-DEE8-A9E4-028F-7710068A91D2}"/>
              </a:ext>
            </a:extLst>
          </p:cNvPr>
          <p:cNvSpPr>
            <a:spLocks noGrp="1"/>
          </p:cNvSpPr>
          <p:nvPr>
            <p:ph type="sldNum" sz="quarter" idx="12"/>
          </p:nvPr>
        </p:nvSpPr>
        <p:spPr/>
        <p:txBody>
          <a:bodyPr/>
          <a:lstStyle>
            <a:lvl1pPr>
              <a:defRPr/>
            </a:lvl1pPr>
          </a:lstStyle>
          <a:p>
            <a:fld id="{6494BF8D-3F03-3D4C-ADAF-0BF43EC39602}" type="slidenum">
              <a:rPr lang="en-US" altLang="en-SE"/>
              <a:pPr/>
              <a:t>‹#›</a:t>
            </a:fld>
            <a:endParaRPr lang="en-US" altLang="en-SE"/>
          </a:p>
        </p:txBody>
      </p:sp>
    </p:spTree>
    <p:extLst>
      <p:ext uri="{BB962C8B-B14F-4D97-AF65-F5344CB8AC3E}">
        <p14:creationId xmlns:p14="http://schemas.microsoft.com/office/powerpoint/2010/main" val="1734662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66202-FCEC-E09C-E7D5-32BB3205AA61}"/>
              </a:ext>
            </a:extLst>
          </p:cNvPr>
          <p:cNvSpPr>
            <a:spLocks noGrp="1"/>
          </p:cNvSpPr>
          <p:nvPr>
            <p:ph type="title"/>
          </p:nvPr>
        </p:nvSpPr>
        <p:spPr>
          <a:xfrm>
            <a:off x="840318" y="457200"/>
            <a:ext cx="393276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2BAB97BB-0279-5B73-77BA-5DC8FB9EE48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C1B8367A-C033-D153-9F02-52811E5AE11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D5A1091-94F4-C6A8-86CA-193367D55B98}"/>
              </a:ext>
            </a:extLst>
          </p:cNvPr>
          <p:cNvSpPr>
            <a:spLocks noGrp="1"/>
          </p:cNvSpPr>
          <p:nvPr>
            <p:ph type="dt" sz="half" idx="10"/>
          </p:nvPr>
        </p:nvSpPr>
        <p:spPr/>
        <p:txBody>
          <a:bodyPr/>
          <a:lstStyle>
            <a:lvl1pPr>
              <a:defRPr/>
            </a:lvl1pPr>
          </a:lstStyle>
          <a:p>
            <a:endParaRPr lang="en-US" altLang="en-SE"/>
          </a:p>
        </p:txBody>
      </p:sp>
      <p:sp>
        <p:nvSpPr>
          <p:cNvPr id="6" name="Footer Placeholder 5">
            <a:extLst>
              <a:ext uri="{FF2B5EF4-FFF2-40B4-BE49-F238E27FC236}">
                <a16:creationId xmlns:a16="http://schemas.microsoft.com/office/drawing/2014/main" id="{29813561-DD1A-DD66-C847-92AD04C7A72B}"/>
              </a:ext>
            </a:extLst>
          </p:cNvPr>
          <p:cNvSpPr>
            <a:spLocks noGrp="1"/>
          </p:cNvSpPr>
          <p:nvPr>
            <p:ph type="ftr" sz="quarter" idx="11"/>
          </p:nvPr>
        </p:nvSpPr>
        <p:spPr/>
        <p:txBody>
          <a:bodyPr/>
          <a:lstStyle>
            <a:lvl1pPr>
              <a:defRPr/>
            </a:lvl1pPr>
          </a:lstStyle>
          <a:p>
            <a:endParaRPr lang="en-US" altLang="en-SE"/>
          </a:p>
        </p:txBody>
      </p:sp>
      <p:sp>
        <p:nvSpPr>
          <p:cNvPr id="7" name="Slide Number Placeholder 6">
            <a:extLst>
              <a:ext uri="{FF2B5EF4-FFF2-40B4-BE49-F238E27FC236}">
                <a16:creationId xmlns:a16="http://schemas.microsoft.com/office/drawing/2014/main" id="{5EB3A41F-C98E-49FE-B007-CA2083332D00}"/>
              </a:ext>
            </a:extLst>
          </p:cNvPr>
          <p:cNvSpPr>
            <a:spLocks noGrp="1"/>
          </p:cNvSpPr>
          <p:nvPr>
            <p:ph type="sldNum" sz="quarter" idx="12"/>
          </p:nvPr>
        </p:nvSpPr>
        <p:spPr/>
        <p:txBody>
          <a:bodyPr/>
          <a:lstStyle>
            <a:lvl1pPr>
              <a:defRPr/>
            </a:lvl1pPr>
          </a:lstStyle>
          <a:p>
            <a:fld id="{6E683C06-EA24-9643-A0A0-49D9935A7E97}" type="slidenum">
              <a:rPr lang="en-US" altLang="en-SE"/>
              <a:pPr/>
              <a:t>‹#›</a:t>
            </a:fld>
            <a:endParaRPr lang="en-US" altLang="en-SE"/>
          </a:p>
        </p:txBody>
      </p:sp>
    </p:spTree>
    <p:extLst>
      <p:ext uri="{BB962C8B-B14F-4D97-AF65-F5344CB8AC3E}">
        <p14:creationId xmlns:p14="http://schemas.microsoft.com/office/powerpoint/2010/main" val="374435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6B24-B286-CDCE-4FF0-D9CB85FC5775}"/>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068D9CE-9250-2801-C892-3C623E94B7A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A6B3B2E8-9A99-B11E-C611-07A8B5F10FB5}"/>
              </a:ext>
            </a:extLst>
          </p:cNvPr>
          <p:cNvSpPr>
            <a:spLocks noGrp="1"/>
          </p:cNvSpPr>
          <p:nvPr>
            <p:ph type="dt" sz="half" idx="10"/>
          </p:nvPr>
        </p:nvSpPr>
        <p:spPr/>
        <p:txBody>
          <a:bodyPr/>
          <a:lstStyle>
            <a:lvl1pPr>
              <a:defRPr/>
            </a:lvl1pPr>
          </a:lstStyle>
          <a:p>
            <a:endParaRPr lang="en-US" altLang="en-SE"/>
          </a:p>
        </p:txBody>
      </p:sp>
      <p:sp>
        <p:nvSpPr>
          <p:cNvPr id="5" name="Footer Placeholder 4">
            <a:extLst>
              <a:ext uri="{FF2B5EF4-FFF2-40B4-BE49-F238E27FC236}">
                <a16:creationId xmlns:a16="http://schemas.microsoft.com/office/drawing/2014/main" id="{9F38ED5D-9654-6E49-EE0E-8428F54E374B}"/>
              </a:ext>
            </a:extLst>
          </p:cNvPr>
          <p:cNvSpPr>
            <a:spLocks noGrp="1"/>
          </p:cNvSpPr>
          <p:nvPr>
            <p:ph type="ftr" sz="quarter" idx="11"/>
          </p:nvPr>
        </p:nvSpPr>
        <p:spPr/>
        <p:txBody>
          <a:bodyPr/>
          <a:lstStyle>
            <a:lvl1pPr>
              <a:defRPr/>
            </a:lvl1pPr>
          </a:lstStyle>
          <a:p>
            <a:endParaRPr lang="en-US" altLang="en-SE"/>
          </a:p>
        </p:txBody>
      </p:sp>
      <p:sp>
        <p:nvSpPr>
          <p:cNvPr id="6" name="Slide Number Placeholder 5">
            <a:extLst>
              <a:ext uri="{FF2B5EF4-FFF2-40B4-BE49-F238E27FC236}">
                <a16:creationId xmlns:a16="http://schemas.microsoft.com/office/drawing/2014/main" id="{91F59ED5-6E24-DD4E-9445-80F6814EEF8B}"/>
              </a:ext>
            </a:extLst>
          </p:cNvPr>
          <p:cNvSpPr>
            <a:spLocks noGrp="1"/>
          </p:cNvSpPr>
          <p:nvPr>
            <p:ph type="sldNum" sz="quarter" idx="12"/>
          </p:nvPr>
        </p:nvSpPr>
        <p:spPr/>
        <p:txBody>
          <a:bodyPr/>
          <a:lstStyle>
            <a:lvl1pPr>
              <a:defRPr/>
            </a:lvl1pPr>
          </a:lstStyle>
          <a:p>
            <a:fld id="{4ACD38DA-1A57-D947-89D6-1C1695D98822}" type="slidenum">
              <a:rPr lang="en-US" altLang="en-SE"/>
              <a:pPr/>
              <a:t>‹#›</a:t>
            </a:fld>
            <a:endParaRPr lang="en-US" altLang="en-SE"/>
          </a:p>
        </p:txBody>
      </p:sp>
    </p:spTree>
    <p:extLst>
      <p:ext uri="{BB962C8B-B14F-4D97-AF65-F5344CB8AC3E}">
        <p14:creationId xmlns:p14="http://schemas.microsoft.com/office/powerpoint/2010/main" val="1663328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B01816-BA8D-B701-393E-C91A0987EE09}"/>
              </a:ext>
            </a:extLst>
          </p:cNvPr>
          <p:cNvSpPr>
            <a:spLocks noGrp="1"/>
          </p:cNvSpPr>
          <p:nvPr>
            <p:ph type="title" orient="vert"/>
          </p:nvPr>
        </p:nvSpPr>
        <p:spPr>
          <a:xfrm>
            <a:off x="8839200" y="274639"/>
            <a:ext cx="2743200" cy="5851525"/>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3F422B95-6BB4-536D-4B05-597E116F7EE2}"/>
              </a:ext>
            </a:extLst>
          </p:cNvPr>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1797B107-EA1B-4ED6-D12F-FCCDD6BA9162}"/>
              </a:ext>
            </a:extLst>
          </p:cNvPr>
          <p:cNvSpPr>
            <a:spLocks noGrp="1"/>
          </p:cNvSpPr>
          <p:nvPr>
            <p:ph type="dt" sz="half" idx="10"/>
          </p:nvPr>
        </p:nvSpPr>
        <p:spPr/>
        <p:txBody>
          <a:bodyPr/>
          <a:lstStyle>
            <a:lvl1pPr>
              <a:defRPr/>
            </a:lvl1pPr>
          </a:lstStyle>
          <a:p>
            <a:endParaRPr lang="en-US" altLang="en-SE"/>
          </a:p>
        </p:txBody>
      </p:sp>
      <p:sp>
        <p:nvSpPr>
          <p:cNvPr id="5" name="Footer Placeholder 4">
            <a:extLst>
              <a:ext uri="{FF2B5EF4-FFF2-40B4-BE49-F238E27FC236}">
                <a16:creationId xmlns:a16="http://schemas.microsoft.com/office/drawing/2014/main" id="{58BCD4D3-AD50-C88B-A564-1440752FFD29}"/>
              </a:ext>
            </a:extLst>
          </p:cNvPr>
          <p:cNvSpPr>
            <a:spLocks noGrp="1"/>
          </p:cNvSpPr>
          <p:nvPr>
            <p:ph type="ftr" sz="quarter" idx="11"/>
          </p:nvPr>
        </p:nvSpPr>
        <p:spPr/>
        <p:txBody>
          <a:bodyPr/>
          <a:lstStyle>
            <a:lvl1pPr>
              <a:defRPr/>
            </a:lvl1pPr>
          </a:lstStyle>
          <a:p>
            <a:endParaRPr lang="en-US" altLang="en-SE"/>
          </a:p>
        </p:txBody>
      </p:sp>
      <p:sp>
        <p:nvSpPr>
          <p:cNvPr id="6" name="Slide Number Placeholder 5">
            <a:extLst>
              <a:ext uri="{FF2B5EF4-FFF2-40B4-BE49-F238E27FC236}">
                <a16:creationId xmlns:a16="http://schemas.microsoft.com/office/drawing/2014/main" id="{EF2789F7-EC37-A704-D719-0C7BAC3DD5C5}"/>
              </a:ext>
            </a:extLst>
          </p:cNvPr>
          <p:cNvSpPr>
            <a:spLocks noGrp="1"/>
          </p:cNvSpPr>
          <p:nvPr>
            <p:ph type="sldNum" sz="quarter" idx="12"/>
          </p:nvPr>
        </p:nvSpPr>
        <p:spPr/>
        <p:txBody>
          <a:bodyPr/>
          <a:lstStyle>
            <a:lvl1pPr>
              <a:defRPr/>
            </a:lvl1pPr>
          </a:lstStyle>
          <a:p>
            <a:fld id="{863EC00B-7405-4D4B-A55D-11A68DBB7273}" type="slidenum">
              <a:rPr lang="en-US" altLang="en-SE"/>
              <a:pPr/>
              <a:t>‹#›</a:t>
            </a:fld>
            <a:endParaRPr lang="en-US" altLang="en-SE"/>
          </a:p>
        </p:txBody>
      </p:sp>
    </p:spTree>
    <p:extLst>
      <p:ext uri="{BB962C8B-B14F-4D97-AF65-F5344CB8AC3E}">
        <p14:creationId xmlns:p14="http://schemas.microsoft.com/office/powerpoint/2010/main" val="1119389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C69C4-6890-D0F8-1297-B16240CE6481}"/>
              </a:ext>
            </a:extLst>
          </p:cNvPr>
          <p:cNvSpPr>
            <a:spLocks noGrp="1"/>
          </p:cNvSpPr>
          <p:nvPr>
            <p:ph type="title"/>
          </p:nvPr>
        </p:nvSpPr>
        <p:spPr>
          <a:xfrm>
            <a:off x="609600" y="274638"/>
            <a:ext cx="10972800" cy="1143000"/>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2FC03C37-A655-14BF-B091-5332E450E710}"/>
              </a:ext>
            </a:extLst>
          </p:cNvPr>
          <p:cNvSpPr>
            <a:spLocks noGrp="1"/>
          </p:cNvSpPr>
          <p:nvPr>
            <p:ph type="body" sz="half" idx="1"/>
          </p:nvPr>
        </p:nvSpPr>
        <p:spPr>
          <a:xfrm>
            <a:off x="609600" y="1600201"/>
            <a:ext cx="5384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Content Placeholder 3">
            <a:extLst>
              <a:ext uri="{FF2B5EF4-FFF2-40B4-BE49-F238E27FC236}">
                <a16:creationId xmlns:a16="http://schemas.microsoft.com/office/drawing/2014/main" id="{D1B1BE31-2DDA-17AA-DD8A-9A1DF361DBC9}"/>
              </a:ext>
            </a:extLst>
          </p:cNvPr>
          <p:cNvSpPr>
            <a:spLocks noGrp="1"/>
          </p:cNvSpPr>
          <p:nvPr>
            <p:ph sz="half" idx="2"/>
          </p:nvPr>
        </p:nvSpPr>
        <p:spPr>
          <a:xfrm>
            <a:off x="6197600" y="1600201"/>
            <a:ext cx="5384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Date Placeholder 4">
            <a:extLst>
              <a:ext uri="{FF2B5EF4-FFF2-40B4-BE49-F238E27FC236}">
                <a16:creationId xmlns:a16="http://schemas.microsoft.com/office/drawing/2014/main" id="{D5399868-9FCB-6301-0381-426D91B388D6}"/>
              </a:ext>
            </a:extLst>
          </p:cNvPr>
          <p:cNvSpPr>
            <a:spLocks noGrp="1"/>
          </p:cNvSpPr>
          <p:nvPr>
            <p:ph type="dt" sz="half" idx="10"/>
          </p:nvPr>
        </p:nvSpPr>
        <p:spPr>
          <a:xfrm>
            <a:off x="609600" y="6245225"/>
            <a:ext cx="2844800" cy="476250"/>
          </a:xfrm>
        </p:spPr>
        <p:txBody>
          <a:bodyPr/>
          <a:lstStyle>
            <a:lvl1pPr>
              <a:defRPr/>
            </a:lvl1pPr>
          </a:lstStyle>
          <a:p>
            <a:endParaRPr lang="en-US" altLang="en-SE"/>
          </a:p>
        </p:txBody>
      </p:sp>
      <p:sp>
        <p:nvSpPr>
          <p:cNvPr id="6" name="Footer Placeholder 5">
            <a:extLst>
              <a:ext uri="{FF2B5EF4-FFF2-40B4-BE49-F238E27FC236}">
                <a16:creationId xmlns:a16="http://schemas.microsoft.com/office/drawing/2014/main" id="{7DDBF9B0-5539-0A02-69AB-8AC9D029D1C2}"/>
              </a:ext>
            </a:extLst>
          </p:cNvPr>
          <p:cNvSpPr>
            <a:spLocks noGrp="1"/>
          </p:cNvSpPr>
          <p:nvPr>
            <p:ph type="ftr" sz="quarter" idx="11"/>
          </p:nvPr>
        </p:nvSpPr>
        <p:spPr>
          <a:xfrm>
            <a:off x="4165600" y="6245225"/>
            <a:ext cx="3860800" cy="476250"/>
          </a:xfrm>
        </p:spPr>
        <p:txBody>
          <a:bodyPr/>
          <a:lstStyle>
            <a:lvl1pPr>
              <a:defRPr/>
            </a:lvl1pPr>
          </a:lstStyle>
          <a:p>
            <a:endParaRPr lang="en-US" altLang="en-SE"/>
          </a:p>
        </p:txBody>
      </p:sp>
      <p:sp>
        <p:nvSpPr>
          <p:cNvPr id="7" name="Slide Number Placeholder 6">
            <a:extLst>
              <a:ext uri="{FF2B5EF4-FFF2-40B4-BE49-F238E27FC236}">
                <a16:creationId xmlns:a16="http://schemas.microsoft.com/office/drawing/2014/main" id="{114965C1-8809-B433-B06E-0A90B2DE964B}"/>
              </a:ext>
            </a:extLst>
          </p:cNvPr>
          <p:cNvSpPr>
            <a:spLocks noGrp="1"/>
          </p:cNvSpPr>
          <p:nvPr>
            <p:ph type="sldNum" sz="quarter" idx="12"/>
          </p:nvPr>
        </p:nvSpPr>
        <p:spPr>
          <a:xfrm>
            <a:off x="8737600" y="6245225"/>
            <a:ext cx="2844800" cy="476250"/>
          </a:xfrm>
        </p:spPr>
        <p:txBody>
          <a:bodyPr/>
          <a:lstStyle>
            <a:lvl1pPr>
              <a:defRPr/>
            </a:lvl1pPr>
          </a:lstStyle>
          <a:p>
            <a:fld id="{8934D00F-9764-C343-B1B4-2B91094780DE}" type="slidenum">
              <a:rPr lang="en-US" altLang="en-SE"/>
              <a:pPr/>
              <a:t>‹#›</a:t>
            </a:fld>
            <a:endParaRPr lang="en-US" altLang="en-SE"/>
          </a:p>
        </p:txBody>
      </p:sp>
    </p:spTree>
    <p:extLst>
      <p:ext uri="{BB962C8B-B14F-4D97-AF65-F5344CB8AC3E}">
        <p14:creationId xmlns:p14="http://schemas.microsoft.com/office/powerpoint/2010/main" val="5203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39807-A108-C34D-4D5F-5F7F6BF78FFF}"/>
              </a:ext>
            </a:extLst>
          </p:cNvPr>
          <p:cNvSpPr>
            <a:spLocks noGrp="1"/>
          </p:cNvSpPr>
          <p:nvPr>
            <p:ph type="title"/>
          </p:nvPr>
        </p:nvSpPr>
        <p:spPr>
          <a:xfrm>
            <a:off x="609600" y="274638"/>
            <a:ext cx="10972800" cy="1143000"/>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0BFFCAD8-45C0-8423-ED7E-1E5245BAF596}"/>
              </a:ext>
            </a:extLst>
          </p:cNvPr>
          <p:cNvSpPr>
            <a:spLocks noGrp="1"/>
          </p:cNvSpPr>
          <p:nvPr>
            <p:ph sz="half" idx="1"/>
          </p:nvPr>
        </p:nvSpPr>
        <p:spPr>
          <a:xfrm>
            <a:off x="609600" y="1600201"/>
            <a:ext cx="5384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Content Placeholder 3">
            <a:extLst>
              <a:ext uri="{FF2B5EF4-FFF2-40B4-BE49-F238E27FC236}">
                <a16:creationId xmlns:a16="http://schemas.microsoft.com/office/drawing/2014/main" id="{DE93C3D4-6DFF-061E-2C05-C7992E473AEC}"/>
              </a:ext>
            </a:extLst>
          </p:cNvPr>
          <p:cNvSpPr>
            <a:spLocks noGrp="1"/>
          </p:cNvSpPr>
          <p:nvPr>
            <p:ph sz="quarter" idx="2"/>
          </p:nvPr>
        </p:nvSpPr>
        <p:spPr>
          <a:xfrm>
            <a:off x="6197600" y="1600200"/>
            <a:ext cx="5384800" cy="21859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Content Placeholder 4">
            <a:extLst>
              <a:ext uri="{FF2B5EF4-FFF2-40B4-BE49-F238E27FC236}">
                <a16:creationId xmlns:a16="http://schemas.microsoft.com/office/drawing/2014/main" id="{382969ED-7DD3-5689-D68F-0C9090790D80}"/>
              </a:ext>
            </a:extLst>
          </p:cNvPr>
          <p:cNvSpPr>
            <a:spLocks noGrp="1"/>
          </p:cNvSpPr>
          <p:nvPr>
            <p:ph sz="quarter" idx="3"/>
          </p:nvPr>
        </p:nvSpPr>
        <p:spPr>
          <a:xfrm>
            <a:off x="6197600" y="3938589"/>
            <a:ext cx="5384800" cy="21875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Date Placeholder 5">
            <a:extLst>
              <a:ext uri="{FF2B5EF4-FFF2-40B4-BE49-F238E27FC236}">
                <a16:creationId xmlns:a16="http://schemas.microsoft.com/office/drawing/2014/main" id="{71F367E5-A0AA-BAFC-A255-042F47572BD4}"/>
              </a:ext>
            </a:extLst>
          </p:cNvPr>
          <p:cNvSpPr>
            <a:spLocks noGrp="1"/>
          </p:cNvSpPr>
          <p:nvPr>
            <p:ph type="dt" sz="half" idx="10"/>
          </p:nvPr>
        </p:nvSpPr>
        <p:spPr>
          <a:xfrm>
            <a:off x="609600" y="6245225"/>
            <a:ext cx="2844800" cy="476250"/>
          </a:xfrm>
        </p:spPr>
        <p:txBody>
          <a:bodyPr/>
          <a:lstStyle>
            <a:lvl1pPr>
              <a:defRPr/>
            </a:lvl1pPr>
          </a:lstStyle>
          <a:p>
            <a:endParaRPr lang="en-US" altLang="en-SE"/>
          </a:p>
        </p:txBody>
      </p:sp>
      <p:sp>
        <p:nvSpPr>
          <p:cNvPr id="7" name="Footer Placeholder 6">
            <a:extLst>
              <a:ext uri="{FF2B5EF4-FFF2-40B4-BE49-F238E27FC236}">
                <a16:creationId xmlns:a16="http://schemas.microsoft.com/office/drawing/2014/main" id="{690FAA66-7E30-2A2C-60A2-770556E3527E}"/>
              </a:ext>
            </a:extLst>
          </p:cNvPr>
          <p:cNvSpPr>
            <a:spLocks noGrp="1"/>
          </p:cNvSpPr>
          <p:nvPr>
            <p:ph type="ftr" sz="quarter" idx="11"/>
          </p:nvPr>
        </p:nvSpPr>
        <p:spPr>
          <a:xfrm>
            <a:off x="4165600" y="6245225"/>
            <a:ext cx="3860800" cy="476250"/>
          </a:xfrm>
        </p:spPr>
        <p:txBody>
          <a:bodyPr/>
          <a:lstStyle>
            <a:lvl1pPr>
              <a:defRPr/>
            </a:lvl1pPr>
          </a:lstStyle>
          <a:p>
            <a:endParaRPr lang="en-US" altLang="en-SE"/>
          </a:p>
        </p:txBody>
      </p:sp>
      <p:sp>
        <p:nvSpPr>
          <p:cNvPr id="8" name="Slide Number Placeholder 7">
            <a:extLst>
              <a:ext uri="{FF2B5EF4-FFF2-40B4-BE49-F238E27FC236}">
                <a16:creationId xmlns:a16="http://schemas.microsoft.com/office/drawing/2014/main" id="{D14F7A0F-93BB-F6D5-DECD-E59ECE662A87}"/>
              </a:ext>
            </a:extLst>
          </p:cNvPr>
          <p:cNvSpPr>
            <a:spLocks noGrp="1"/>
          </p:cNvSpPr>
          <p:nvPr>
            <p:ph type="sldNum" sz="quarter" idx="12"/>
          </p:nvPr>
        </p:nvSpPr>
        <p:spPr>
          <a:xfrm>
            <a:off x="8737600" y="6245225"/>
            <a:ext cx="2844800" cy="476250"/>
          </a:xfrm>
        </p:spPr>
        <p:txBody>
          <a:bodyPr/>
          <a:lstStyle>
            <a:lvl1pPr>
              <a:defRPr/>
            </a:lvl1pPr>
          </a:lstStyle>
          <a:p>
            <a:fld id="{49C9A0AC-A59C-794E-A011-209543538A71}" type="slidenum">
              <a:rPr lang="en-US" altLang="en-SE"/>
              <a:pPr/>
              <a:t>‹#›</a:t>
            </a:fld>
            <a:endParaRPr lang="en-US" altLang="en-SE"/>
          </a:p>
        </p:txBody>
      </p:sp>
    </p:spTree>
    <p:extLst>
      <p:ext uri="{BB962C8B-B14F-4D97-AF65-F5344CB8AC3E}">
        <p14:creationId xmlns:p14="http://schemas.microsoft.com/office/powerpoint/2010/main" val="3524292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33A7D9-6BBA-3893-5D12-2F50959EA2AE}"/>
              </a:ext>
            </a:extLst>
          </p:cNvPr>
          <p:cNvSpPr>
            <a:spLocks noGrp="1"/>
          </p:cNvSpPr>
          <p:nvPr>
            <p:ph/>
          </p:nvPr>
        </p:nvSpPr>
        <p:spPr>
          <a:xfrm>
            <a:off x="609600" y="274639"/>
            <a:ext cx="10972800" cy="5851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3" name="Date Placeholder 2">
            <a:extLst>
              <a:ext uri="{FF2B5EF4-FFF2-40B4-BE49-F238E27FC236}">
                <a16:creationId xmlns:a16="http://schemas.microsoft.com/office/drawing/2014/main" id="{E9F615F7-6042-863B-5A8F-E9312E9AE9D6}"/>
              </a:ext>
            </a:extLst>
          </p:cNvPr>
          <p:cNvSpPr>
            <a:spLocks noGrp="1"/>
          </p:cNvSpPr>
          <p:nvPr>
            <p:ph type="dt" sz="half" idx="10"/>
          </p:nvPr>
        </p:nvSpPr>
        <p:spPr>
          <a:xfrm>
            <a:off x="609600" y="6245225"/>
            <a:ext cx="2844800" cy="476250"/>
          </a:xfrm>
        </p:spPr>
        <p:txBody>
          <a:bodyPr/>
          <a:lstStyle>
            <a:lvl1pPr>
              <a:defRPr/>
            </a:lvl1pPr>
          </a:lstStyle>
          <a:p>
            <a:endParaRPr lang="en-US" altLang="en-SE"/>
          </a:p>
        </p:txBody>
      </p:sp>
      <p:sp>
        <p:nvSpPr>
          <p:cNvPr id="4" name="Footer Placeholder 3">
            <a:extLst>
              <a:ext uri="{FF2B5EF4-FFF2-40B4-BE49-F238E27FC236}">
                <a16:creationId xmlns:a16="http://schemas.microsoft.com/office/drawing/2014/main" id="{798BA553-B8A7-F0F2-E762-9B425AC2BD0E}"/>
              </a:ext>
            </a:extLst>
          </p:cNvPr>
          <p:cNvSpPr>
            <a:spLocks noGrp="1"/>
          </p:cNvSpPr>
          <p:nvPr>
            <p:ph type="ftr" sz="quarter" idx="11"/>
          </p:nvPr>
        </p:nvSpPr>
        <p:spPr>
          <a:xfrm>
            <a:off x="4165600" y="6245225"/>
            <a:ext cx="3860800" cy="476250"/>
          </a:xfrm>
        </p:spPr>
        <p:txBody>
          <a:bodyPr/>
          <a:lstStyle>
            <a:lvl1pPr>
              <a:defRPr/>
            </a:lvl1pPr>
          </a:lstStyle>
          <a:p>
            <a:endParaRPr lang="en-US" altLang="en-SE"/>
          </a:p>
        </p:txBody>
      </p:sp>
      <p:sp>
        <p:nvSpPr>
          <p:cNvPr id="5" name="Slide Number Placeholder 4">
            <a:extLst>
              <a:ext uri="{FF2B5EF4-FFF2-40B4-BE49-F238E27FC236}">
                <a16:creationId xmlns:a16="http://schemas.microsoft.com/office/drawing/2014/main" id="{2FA7FAFE-1529-D89D-73AC-A27DC623771D}"/>
              </a:ext>
            </a:extLst>
          </p:cNvPr>
          <p:cNvSpPr>
            <a:spLocks noGrp="1"/>
          </p:cNvSpPr>
          <p:nvPr>
            <p:ph type="sldNum" sz="quarter" idx="12"/>
          </p:nvPr>
        </p:nvSpPr>
        <p:spPr>
          <a:xfrm>
            <a:off x="8737600" y="6245225"/>
            <a:ext cx="2844800" cy="476250"/>
          </a:xfrm>
        </p:spPr>
        <p:txBody>
          <a:bodyPr/>
          <a:lstStyle>
            <a:lvl1pPr>
              <a:defRPr/>
            </a:lvl1pPr>
          </a:lstStyle>
          <a:p>
            <a:fld id="{1BF577F2-5F27-6F4B-B977-C5BFA7A3EEE5}" type="slidenum">
              <a:rPr lang="en-US" altLang="en-SE"/>
              <a:pPr/>
              <a:t>‹#›</a:t>
            </a:fld>
            <a:endParaRPr lang="en-US" altLang="en-SE"/>
          </a:p>
        </p:txBody>
      </p:sp>
    </p:spTree>
    <p:extLst>
      <p:ext uri="{BB962C8B-B14F-4D97-AF65-F5344CB8AC3E}">
        <p14:creationId xmlns:p14="http://schemas.microsoft.com/office/powerpoint/2010/main" val="34359159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25C3D-BAAD-A66F-DBA3-8EDC977BC0E0}"/>
              </a:ext>
            </a:extLst>
          </p:cNvPr>
          <p:cNvSpPr>
            <a:spLocks noGrp="1"/>
          </p:cNvSpPr>
          <p:nvPr>
            <p:ph type="title"/>
          </p:nvPr>
        </p:nvSpPr>
        <p:spPr>
          <a:xfrm>
            <a:off x="609600" y="274638"/>
            <a:ext cx="10972800" cy="1143000"/>
          </a:xfrm>
        </p:spPr>
        <p:txBody>
          <a:bodyPr/>
          <a:lstStyle/>
          <a:p>
            <a:r>
              <a:rPr lang="en-GB"/>
              <a:t>Click to edit Master title style</a:t>
            </a:r>
            <a:endParaRPr lang="en-SE"/>
          </a:p>
        </p:txBody>
      </p:sp>
      <p:sp>
        <p:nvSpPr>
          <p:cNvPr id="3" name="Table Placeholder 2">
            <a:extLst>
              <a:ext uri="{FF2B5EF4-FFF2-40B4-BE49-F238E27FC236}">
                <a16:creationId xmlns:a16="http://schemas.microsoft.com/office/drawing/2014/main" id="{0733E620-2376-98FD-32D1-EFA8F7F6906D}"/>
              </a:ext>
            </a:extLst>
          </p:cNvPr>
          <p:cNvSpPr>
            <a:spLocks noGrp="1"/>
          </p:cNvSpPr>
          <p:nvPr>
            <p:ph type="tbl" idx="1"/>
          </p:nvPr>
        </p:nvSpPr>
        <p:spPr>
          <a:xfrm>
            <a:off x="609600" y="1600201"/>
            <a:ext cx="10972800" cy="4525963"/>
          </a:xfrm>
        </p:spPr>
        <p:txBody>
          <a:bodyPr/>
          <a:lstStyle/>
          <a:p>
            <a:endParaRPr lang="en-SE"/>
          </a:p>
        </p:txBody>
      </p:sp>
      <p:sp>
        <p:nvSpPr>
          <p:cNvPr id="4" name="Date Placeholder 3">
            <a:extLst>
              <a:ext uri="{FF2B5EF4-FFF2-40B4-BE49-F238E27FC236}">
                <a16:creationId xmlns:a16="http://schemas.microsoft.com/office/drawing/2014/main" id="{C7E76944-8C15-BD65-E57E-FAFA995F8B06}"/>
              </a:ext>
            </a:extLst>
          </p:cNvPr>
          <p:cNvSpPr>
            <a:spLocks noGrp="1"/>
          </p:cNvSpPr>
          <p:nvPr>
            <p:ph type="dt" sz="half" idx="10"/>
          </p:nvPr>
        </p:nvSpPr>
        <p:spPr>
          <a:xfrm>
            <a:off x="609600" y="6245225"/>
            <a:ext cx="2844800" cy="476250"/>
          </a:xfrm>
        </p:spPr>
        <p:txBody>
          <a:bodyPr/>
          <a:lstStyle>
            <a:lvl1pPr>
              <a:defRPr/>
            </a:lvl1pPr>
          </a:lstStyle>
          <a:p>
            <a:endParaRPr lang="en-US" altLang="en-SE"/>
          </a:p>
        </p:txBody>
      </p:sp>
      <p:sp>
        <p:nvSpPr>
          <p:cNvPr id="5" name="Footer Placeholder 4">
            <a:extLst>
              <a:ext uri="{FF2B5EF4-FFF2-40B4-BE49-F238E27FC236}">
                <a16:creationId xmlns:a16="http://schemas.microsoft.com/office/drawing/2014/main" id="{FC6A4648-60BC-6784-F097-4BF9C38CD629}"/>
              </a:ext>
            </a:extLst>
          </p:cNvPr>
          <p:cNvSpPr>
            <a:spLocks noGrp="1"/>
          </p:cNvSpPr>
          <p:nvPr>
            <p:ph type="ftr" sz="quarter" idx="11"/>
          </p:nvPr>
        </p:nvSpPr>
        <p:spPr>
          <a:xfrm>
            <a:off x="4165600" y="6245225"/>
            <a:ext cx="3860800" cy="476250"/>
          </a:xfrm>
        </p:spPr>
        <p:txBody>
          <a:bodyPr/>
          <a:lstStyle>
            <a:lvl1pPr>
              <a:defRPr/>
            </a:lvl1pPr>
          </a:lstStyle>
          <a:p>
            <a:endParaRPr lang="en-US" altLang="en-SE"/>
          </a:p>
        </p:txBody>
      </p:sp>
      <p:sp>
        <p:nvSpPr>
          <p:cNvPr id="6" name="Slide Number Placeholder 5">
            <a:extLst>
              <a:ext uri="{FF2B5EF4-FFF2-40B4-BE49-F238E27FC236}">
                <a16:creationId xmlns:a16="http://schemas.microsoft.com/office/drawing/2014/main" id="{E3AD50F4-C4AC-86C4-7E53-125A18662C64}"/>
              </a:ext>
            </a:extLst>
          </p:cNvPr>
          <p:cNvSpPr>
            <a:spLocks noGrp="1"/>
          </p:cNvSpPr>
          <p:nvPr>
            <p:ph type="sldNum" sz="quarter" idx="12"/>
          </p:nvPr>
        </p:nvSpPr>
        <p:spPr>
          <a:xfrm>
            <a:off x="8737600" y="6245225"/>
            <a:ext cx="2844800" cy="476250"/>
          </a:xfrm>
        </p:spPr>
        <p:txBody>
          <a:bodyPr/>
          <a:lstStyle>
            <a:lvl1pPr>
              <a:defRPr/>
            </a:lvl1pPr>
          </a:lstStyle>
          <a:p>
            <a:fld id="{AABAA714-3834-3D46-9FC4-2B450D7DAB3A}" type="slidenum">
              <a:rPr lang="en-US" altLang="en-SE"/>
              <a:pPr/>
              <a:t>‹#›</a:t>
            </a:fld>
            <a:endParaRPr lang="en-US" altLang="en-SE"/>
          </a:p>
        </p:txBody>
      </p:sp>
    </p:spTree>
    <p:extLst>
      <p:ext uri="{BB962C8B-B14F-4D97-AF65-F5344CB8AC3E}">
        <p14:creationId xmlns:p14="http://schemas.microsoft.com/office/powerpoint/2010/main" val="2478775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 placeholder - header 1">
    <p:spTree>
      <p:nvGrpSpPr>
        <p:cNvPr id="1" name=""/>
        <p:cNvGrpSpPr/>
        <p:nvPr/>
      </p:nvGrpSpPr>
      <p:grpSpPr>
        <a:xfrm>
          <a:off x="0" y="0"/>
          <a:ext cx="0" cy="0"/>
          <a:chOff x="0" y="0"/>
          <a:chExt cx="0" cy="0"/>
        </a:xfrm>
      </p:grpSpPr>
      <p:sp>
        <p:nvSpPr>
          <p:cNvPr id="6" name="Rectangle 7"/>
          <p:cNvSpPr/>
          <p:nvPr userDrawn="1"/>
        </p:nvSpPr>
        <p:spPr bwMode="auto">
          <a:xfrm>
            <a:off x="0" y="3"/>
            <a:ext cx="12221269" cy="1343996"/>
          </a:xfrm>
          <a:prstGeom prst="rect">
            <a:avLst/>
          </a:prstGeom>
          <a:solidFill>
            <a:srgbClr val="009FD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da-DK" sz="2000">
              <a:solidFill>
                <a:srgbClr val="001965"/>
              </a:solidFill>
              <a:ea typeface="ＭＳ Ｐゴシック" charset="0"/>
            </a:endParaRPr>
          </a:p>
        </p:txBody>
      </p:sp>
      <p:sp>
        <p:nvSpPr>
          <p:cNvPr id="25" name="Rectangle 2"/>
          <p:cNvSpPr>
            <a:spLocks noGrp="1" noChangeArrowheads="1"/>
          </p:cNvSpPr>
          <p:nvPr>
            <p:ph type="title"/>
          </p:nvPr>
        </p:nvSpPr>
        <p:spPr bwMode="auto">
          <a:xfrm>
            <a:off x="552549" y="452670"/>
            <a:ext cx="10632016" cy="6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nSpc>
                <a:spcPct val="90000"/>
              </a:lnSpc>
              <a:defRPr baseline="0">
                <a:solidFill>
                  <a:schemeClr val="bg1"/>
                </a:solidFill>
              </a:defRPr>
            </a:lvl1pPr>
          </a:lstStyle>
          <a:p>
            <a:pPr lvl="0"/>
            <a:r>
              <a:rPr lang="en-US"/>
              <a:t>Click to edit Master title style</a:t>
            </a:r>
            <a:endParaRPr lang="en-GB" dirty="0"/>
          </a:p>
        </p:txBody>
      </p:sp>
      <p:sp>
        <p:nvSpPr>
          <p:cNvPr id="11" name="Pladsholder til indhold 23"/>
          <p:cNvSpPr>
            <a:spLocks noGrp="1"/>
          </p:cNvSpPr>
          <p:nvPr>
            <p:ph sz="quarter" idx="13" hasCustomPrompt="1"/>
          </p:nvPr>
        </p:nvSpPr>
        <p:spPr>
          <a:xfrm>
            <a:off x="552550" y="1604433"/>
            <a:ext cx="10656159" cy="4320844"/>
          </a:xfrm>
          <a:noFill/>
        </p:spPr>
        <p:txBody>
          <a:bodyPr/>
          <a:lstStyle>
            <a:lvl1pPr>
              <a:buClr>
                <a:srgbClr val="009FDA"/>
              </a:buCl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Pladsholder til dato 9"/>
          <p:cNvSpPr>
            <a:spLocks noGrp="1"/>
          </p:cNvSpPr>
          <p:nvPr>
            <p:ph type="dt" sz="half" idx="2"/>
          </p:nvPr>
        </p:nvSpPr>
        <p:spPr>
          <a:xfrm>
            <a:off x="9552386" y="260649"/>
            <a:ext cx="1890348" cy="192021"/>
          </a:xfrm>
          <a:prstGeom prst="rect">
            <a:avLst/>
          </a:prstGeom>
        </p:spPr>
        <p:txBody>
          <a:bodyPr lIns="0" tIns="0" rIns="0" bIns="0" anchor="ctr"/>
          <a:lstStyle>
            <a:lvl1pPr>
              <a:defRPr sz="900">
                <a:solidFill>
                  <a:schemeClr val="bg1"/>
                </a:solidFill>
              </a:defRPr>
            </a:lvl1pPr>
          </a:lstStyle>
          <a:p>
            <a:pPr algn="r">
              <a:defRPr/>
            </a:pPr>
            <a:endParaRPr lang="en-GB" dirty="0">
              <a:solidFill>
                <a:srgbClr val="FFFFFF"/>
              </a:solidFill>
            </a:endParaRPr>
          </a:p>
        </p:txBody>
      </p:sp>
      <p:sp>
        <p:nvSpPr>
          <p:cNvPr id="9" name="Pladsholder til diasnummer 12"/>
          <p:cNvSpPr>
            <a:spLocks noGrp="1"/>
          </p:cNvSpPr>
          <p:nvPr>
            <p:ph type="sldNum" sz="quarter" idx="4"/>
          </p:nvPr>
        </p:nvSpPr>
        <p:spPr>
          <a:xfrm>
            <a:off x="11442732" y="260649"/>
            <a:ext cx="384043" cy="192021"/>
          </a:xfrm>
          <a:prstGeom prst="rect">
            <a:avLst/>
          </a:prstGeom>
        </p:spPr>
        <p:txBody>
          <a:bodyPr lIns="0" tIns="0" rIns="0" bIns="0" anchor="ctr"/>
          <a:lstStyle>
            <a:lvl1pPr algn="r">
              <a:defRPr sz="900">
                <a:solidFill>
                  <a:srgbClr val="FFFFFF"/>
                </a:solidFill>
              </a:defRPr>
            </a:lvl1pPr>
          </a:lstStyle>
          <a:p>
            <a:pPr>
              <a:defRPr/>
            </a:pPr>
            <a:fld id="{30FEBC53-192B-8940-8EFA-F38DCA979304}" type="slidenum">
              <a:rPr lang="en-GB" smtClean="0"/>
              <a:pPr>
                <a:defRPr/>
              </a:pPr>
              <a:t>‹#›</a:t>
            </a:fld>
            <a:endParaRPr lang="en-GB" dirty="0"/>
          </a:p>
        </p:txBody>
      </p:sp>
      <p:sp>
        <p:nvSpPr>
          <p:cNvPr id="18" name="Pladsholder til sidefod 11"/>
          <p:cNvSpPr>
            <a:spLocks noGrp="1"/>
          </p:cNvSpPr>
          <p:nvPr>
            <p:ph type="ftr" sz="quarter" idx="3"/>
          </p:nvPr>
        </p:nvSpPr>
        <p:spPr>
          <a:xfrm>
            <a:off x="552549" y="6554865"/>
            <a:ext cx="7584843" cy="138499"/>
          </a:xfrm>
          <a:prstGeom prst="rect">
            <a:avLst/>
          </a:prstGeom>
        </p:spPr>
        <p:txBody>
          <a:bodyPr wrap="square" lIns="0" tIns="0" rIns="0" bIns="0" anchor="b">
            <a:spAutoFit/>
          </a:bodyPr>
          <a:lstStyle>
            <a:lvl1pPr>
              <a:defRPr sz="900"/>
            </a:lvl1pPr>
          </a:lstStyle>
          <a:p>
            <a:pPr>
              <a:defRPr/>
            </a:pPr>
            <a:r>
              <a:rPr lang="en-US" dirty="0">
                <a:solidFill>
                  <a:srgbClr val="001965"/>
                </a:solidFill>
              </a:rPr>
              <a:t>_____________________________________________________________________________References</a:t>
            </a:r>
            <a:endParaRPr lang="en-GB" dirty="0">
              <a:solidFill>
                <a:srgbClr val="001965"/>
              </a:solidFill>
            </a:endParaRPr>
          </a:p>
        </p:txBody>
      </p:sp>
    </p:spTree>
    <p:extLst>
      <p:ext uri="{BB962C8B-B14F-4D97-AF65-F5344CB8AC3E}">
        <p14:creationId xmlns:p14="http://schemas.microsoft.com/office/powerpoint/2010/main" val="3895906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749302" y="6186488"/>
            <a:ext cx="7480300" cy="304800"/>
          </a:xfrm>
          <a:prstGeom prst="rect">
            <a:avLst/>
          </a:prstGeom>
          <a:ln/>
        </p:spPr>
        <p:txBody>
          <a:bodyPr/>
          <a:lstStyle>
            <a:lvl1pPr>
              <a:defRPr/>
            </a:lvl1pPr>
          </a:lstStyle>
          <a:p>
            <a:pPr>
              <a:defRPr/>
            </a:pPr>
            <a:endParaRPr lang="en-GB"/>
          </a:p>
        </p:txBody>
      </p:sp>
      <p:sp>
        <p:nvSpPr>
          <p:cNvPr id="5" name="Slide Number Placeholder 1"/>
          <p:cNvSpPr>
            <a:spLocks noGrp="1"/>
          </p:cNvSpPr>
          <p:nvPr>
            <p:ph type="sldNum" sz="quarter" idx="4"/>
          </p:nvPr>
        </p:nvSpPr>
        <p:spPr>
          <a:xfrm>
            <a:off x="0" y="6492876"/>
            <a:ext cx="623392"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267881B-78C6-4F0B-8BDD-36004C988EDA}" type="slidenum">
              <a:rPr lang="da-DK" smtClean="0"/>
              <a:t>‹#›</a:t>
            </a:fld>
            <a:endParaRPr lang="da-DK"/>
          </a:p>
        </p:txBody>
      </p:sp>
    </p:spTree>
    <p:extLst>
      <p:ext uri="{BB962C8B-B14F-4D97-AF65-F5344CB8AC3E}">
        <p14:creationId xmlns:p14="http://schemas.microsoft.com/office/powerpoint/2010/main" val="2449507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895D0-02BE-8947-A101-A1741BF2B90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C261D8CC-B978-A941-A604-4B4391C2B5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37C5937-97BC-A941-95E4-0FC04C627A69}"/>
              </a:ext>
            </a:extLst>
          </p:cNvPr>
          <p:cNvSpPr>
            <a:spLocks noGrp="1"/>
          </p:cNvSpPr>
          <p:nvPr>
            <p:ph type="dt" sz="half" idx="10"/>
          </p:nvPr>
        </p:nvSpPr>
        <p:spPr/>
        <p:txBody>
          <a:bodyPr/>
          <a:lstStyle/>
          <a:p>
            <a:fld id="{92E15D42-C1DD-E145-B7E7-45CE8C4E684F}" type="datetimeFigureOut">
              <a:rPr lang="en-SE" smtClean="0"/>
              <a:t>2024-11-21</a:t>
            </a:fld>
            <a:endParaRPr lang="en-SE"/>
          </a:p>
        </p:txBody>
      </p:sp>
      <p:sp>
        <p:nvSpPr>
          <p:cNvPr id="5" name="Footer Placeholder 4">
            <a:extLst>
              <a:ext uri="{FF2B5EF4-FFF2-40B4-BE49-F238E27FC236}">
                <a16:creationId xmlns:a16="http://schemas.microsoft.com/office/drawing/2014/main" id="{179F9EAD-9B79-B749-A82A-D232D87E1B53}"/>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7F5B31DF-A807-434F-BABC-9EFFD51C95B7}"/>
              </a:ext>
            </a:extLst>
          </p:cNvPr>
          <p:cNvSpPr>
            <a:spLocks noGrp="1"/>
          </p:cNvSpPr>
          <p:nvPr>
            <p:ph type="sldNum" sz="quarter" idx="12"/>
          </p:nvPr>
        </p:nvSpPr>
        <p:spPr/>
        <p:txBody>
          <a:bodyPr/>
          <a:lstStyle/>
          <a:p>
            <a:fld id="{352438A8-239A-2346-BF2D-C75087A2CD97}" type="slidenum">
              <a:rPr lang="en-SE" smtClean="0"/>
              <a:t>‹#›</a:t>
            </a:fld>
            <a:endParaRPr lang="en-SE"/>
          </a:p>
        </p:txBody>
      </p:sp>
    </p:spTree>
    <p:extLst>
      <p:ext uri="{BB962C8B-B14F-4D97-AF65-F5344CB8AC3E}">
        <p14:creationId xmlns:p14="http://schemas.microsoft.com/office/powerpoint/2010/main" val="14809283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6C189-AB9D-E76C-A75A-B4373BF50C65}"/>
              </a:ext>
            </a:extLst>
          </p:cNvPr>
          <p:cNvSpPr>
            <a:spLocks noGrp="1"/>
          </p:cNvSpPr>
          <p:nvPr>
            <p:ph type="ctrTitle"/>
          </p:nvPr>
        </p:nvSpPr>
        <p:spPr>
          <a:xfrm>
            <a:off x="1524000" y="1122363"/>
            <a:ext cx="9144000" cy="2387600"/>
          </a:xfrm>
        </p:spPr>
        <p:txBody>
          <a:bodyPr/>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D9307CBA-2F93-0ACB-A0AD-3706B96F1C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Tree>
    <p:extLst>
      <p:ext uri="{BB962C8B-B14F-4D97-AF65-F5344CB8AC3E}">
        <p14:creationId xmlns:p14="http://schemas.microsoft.com/office/powerpoint/2010/main" val="278680067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CD31-4091-33C2-D5BC-72774DD1218F}"/>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164CDF7A-0637-3DB8-C188-46BC0D649D7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292423529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2083-C82C-A77B-8565-23D6DAAC6E70}"/>
              </a:ext>
            </a:extLst>
          </p:cNvPr>
          <p:cNvSpPr>
            <a:spLocks noGrp="1"/>
          </p:cNvSpPr>
          <p:nvPr>
            <p:ph type="title"/>
          </p:nvPr>
        </p:nvSpPr>
        <p:spPr>
          <a:xfrm>
            <a:off x="831851" y="1709739"/>
            <a:ext cx="10515600" cy="2852737"/>
          </a:xfrm>
        </p:spPr>
        <p:txBody>
          <a:bodyPr/>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9E9166E9-4CD8-A980-FDC4-1323479B30B7}"/>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Tree>
    <p:extLst>
      <p:ext uri="{BB962C8B-B14F-4D97-AF65-F5344CB8AC3E}">
        <p14:creationId xmlns:p14="http://schemas.microsoft.com/office/powerpoint/2010/main" val="182357773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F8AF7-3354-6CA8-8B6A-70D33600AD87}"/>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8C0BF04F-F15F-B9F6-4859-683545B00C57}"/>
              </a:ext>
            </a:extLst>
          </p:cNvPr>
          <p:cNvSpPr>
            <a:spLocks noGrp="1"/>
          </p:cNvSpPr>
          <p:nvPr>
            <p:ph sz="half" idx="1"/>
          </p:nvPr>
        </p:nvSpPr>
        <p:spPr>
          <a:xfrm>
            <a:off x="609600" y="1676400"/>
            <a:ext cx="5384800" cy="4724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Content Placeholder 3">
            <a:extLst>
              <a:ext uri="{FF2B5EF4-FFF2-40B4-BE49-F238E27FC236}">
                <a16:creationId xmlns:a16="http://schemas.microsoft.com/office/drawing/2014/main" id="{2C8CC401-4AD4-CF24-07C1-1AD8D2FE83B2}"/>
              </a:ext>
            </a:extLst>
          </p:cNvPr>
          <p:cNvSpPr>
            <a:spLocks noGrp="1"/>
          </p:cNvSpPr>
          <p:nvPr>
            <p:ph sz="half" idx="2"/>
          </p:nvPr>
        </p:nvSpPr>
        <p:spPr>
          <a:xfrm>
            <a:off x="6197600" y="1676400"/>
            <a:ext cx="5384800" cy="4724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44201461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24B5F-DEEB-234F-4236-217B531E9657}"/>
              </a:ext>
            </a:extLst>
          </p:cNvPr>
          <p:cNvSpPr>
            <a:spLocks noGrp="1"/>
          </p:cNvSpPr>
          <p:nvPr>
            <p:ph type="title"/>
          </p:nvPr>
        </p:nvSpPr>
        <p:spPr>
          <a:xfrm>
            <a:off x="840317" y="365126"/>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7BA6F3B-F026-6D3A-0571-60B8A9FB857C}"/>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9F95339-3985-05E0-6FAD-0F6DB8E09208}"/>
              </a:ext>
            </a:extLst>
          </p:cNvPr>
          <p:cNvSpPr>
            <a:spLocks noGrp="1"/>
          </p:cNvSpPr>
          <p:nvPr>
            <p:ph sz="half" idx="2"/>
          </p:nvPr>
        </p:nvSpPr>
        <p:spPr>
          <a:xfrm>
            <a:off x="840318" y="2505075"/>
            <a:ext cx="5158316"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BD0FBA4B-967A-7FD0-717D-201B0BC5C41B}"/>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9775E1-E480-B520-7702-7BF73A262E24}"/>
              </a:ext>
            </a:extLst>
          </p:cNvPr>
          <p:cNvSpPr>
            <a:spLocks noGrp="1"/>
          </p:cNvSpPr>
          <p:nvPr>
            <p:ph sz="quarter" idx="4"/>
          </p:nvPr>
        </p:nvSpPr>
        <p:spPr>
          <a:xfrm>
            <a:off x="6172200" y="2505075"/>
            <a:ext cx="518371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226067773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6B271-AA75-634B-3219-46E048298FE4}"/>
              </a:ext>
            </a:extLst>
          </p:cNvPr>
          <p:cNvSpPr>
            <a:spLocks noGrp="1"/>
          </p:cNvSpPr>
          <p:nvPr>
            <p:ph type="title"/>
          </p:nvPr>
        </p:nvSpPr>
        <p:spPr/>
        <p:txBody>
          <a:bodyPr/>
          <a:lstStyle/>
          <a:p>
            <a:r>
              <a:rPr lang="en-GB"/>
              <a:t>Click to edit Master title style</a:t>
            </a:r>
            <a:endParaRPr lang="en-SE"/>
          </a:p>
        </p:txBody>
      </p:sp>
    </p:spTree>
    <p:extLst>
      <p:ext uri="{BB962C8B-B14F-4D97-AF65-F5344CB8AC3E}">
        <p14:creationId xmlns:p14="http://schemas.microsoft.com/office/powerpoint/2010/main" val="222802961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55903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593F0-6952-4371-A9EA-3A784FF98CF6}"/>
              </a:ext>
            </a:extLst>
          </p:cNvPr>
          <p:cNvSpPr>
            <a:spLocks noGrp="1"/>
          </p:cNvSpPr>
          <p:nvPr>
            <p:ph type="title"/>
          </p:nvPr>
        </p:nvSpPr>
        <p:spPr>
          <a:xfrm>
            <a:off x="840318" y="457200"/>
            <a:ext cx="3932767" cy="1600200"/>
          </a:xfrm>
        </p:spPr>
        <p:txBody>
          <a:bodyPr/>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74018CF3-F432-9353-7C72-25A3E82EE014}"/>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25A59F89-A535-8722-4542-69F4D953522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67952801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73632-BB5C-4A15-B726-4674BF99DA0D}"/>
              </a:ext>
            </a:extLst>
          </p:cNvPr>
          <p:cNvSpPr>
            <a:spLocks noGrp="1"/>
          </p:cNvSpPr>
          <p:nvPr>
            <p:ph type="title"/>
          </p:nvPr>
        </p:nvSpPr>
        <p:spPr>
          <a:xfrm>
            <a:off x="840318" y="457200"/>
            <a:ext cx="3932767" cy="1600200"/>
          </a:xfrm>
        </p:spPr>
        <p:txBody>
          <a:bodyPr/>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FD31F90F-E7B1-60B3-F0D7-4133EFBDC275}"/>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057DAE9A-B98B-CC83-0157-8B3DDDC0C22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58989317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C892-ABCC-205D-F387-37326CE7D4E3}"/>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FB75E613-5F5E-DE25-0D41-791153F1D94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340845467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2B809-D206-CF45-B5C7-C240699BDE4C}"/>
              </a:ext>
            </a:extLst>
          </p:cNvPr>
          <p:cNvSpPr>
            <a:spLocks noGrp="1"/>
          </p:cNvSpPr>
          <p:nvPr>
            <p:ph type="title"/>
          </p:nvPr>
        </p:nvSpPr>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4816D86C-81EA-A849-BA49-35E28036989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Content Placeholder 3">
            <a:extLst>
              <a:ext uri="{FF2B5EF4-FFF2-40B4-BE49-F238E27FC236}">
                <a16:creationId xmlns:a16="http://schemas.microsoft.com/office/drawing/2014/main" id="{D6E90C27-F38B-1F41-9457-51DFEB588A0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Date Placeholder 4">
            <a:extLst>
              <a:ext uri="{FF2B5EF4-FFF2-40B4-BE49-F238E27FC236}">
                <a16:creationId xmlns:a16="http://schemas.microsoft.com/office/drawing/2014/main" id="{F40669FE-FAFC-F249-97FC-FFAB948198C5}"/>
              </a:ext>
            </a:extLst>
          </p:cNvPr>
          <p:cNvSpPr>
            <a:spLocks noGrp="1"/>
          </p:cNvSpPr>
          <p:nvPr>
            <p:ph type="dt" sz="half" idx="10"/>
          </p:nvPr>
        </p:nvSpPr>
        <p:spPr/>
        <p:txBody>
          <a:bodyPr/>
          <a:lstStyle/>
          <a:p>
            <a:fld id="{92E15D42-C1DD-E145-B7E7-45CE8C4E684F}" type="datetimeFigureOut">
              <a:rPr lang="en-SE" smtClean="0"/>
              <a:t>2024-11-21</a:t>
            </a:fld>
            <a:endParaRPr lang="en-SE"/>
          </a:p>
        </p:txBody>
      </p:sp>
      <p:sp>
        <p:nvSpPr>
          <p:cNvPr id="6" name="Footer Placeholder 5">
            <a:extLst>
              <a:ext uri="{FF2B5EF4-FFF2-40B4-BE49-F238E27FC236}">
                <a16:creationId xmlns:a16="http://schemas.microsoft.com/office/drawing/2014/main" id="{337EAB5D-97B0-A34D-8F10-9AE73089005D}"/>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491AE99D-7C6B-5148-A8E0-EF988A96F228}"/>
              </a:ext>
            </a:extLst>
          </p:cNvPr>
          <p:cNvSpPr>
            <a:spLocks noGrp="1"/>
          </p:cNvSpPr>
          <p:nvPr>
            <p:ph type="sldNum" sz="quarter" idx="12"/>
          </p:nvPr>
        </p:nvSpPr>
        <p:spPr/>
        <p:txBody>
          <a:bodyPr/>
          <a:lstStyle/>
          <a:p>
            <a:fld id="{352438A8-239A-2346-BF2D-C75087A2CD97}" type="slidenum">
              <a:rPr lang="en-SE" smtClean="0"/>
              <a:t>‹#›</a:t>
            </a:fld>
            <a:endParaRPr lang="en-SE"/>
          </a:p>
        </p:txBody>
      </p:sp>
    </p:spTree>
    <p:extLst>
      <p:ext uri="{BB962C8B-B14F-4D97-AF65-F5344CB8AC3E}">
        <p14:creationId xmlns:p14="http://schemas.microsoft.com/office/powerpoint/2010/main" val="1296264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6ADC19-2CDE-B489-7764-31DC44C957E3}"/>
              </a:ext>
            </a:extLst>
          </p:cNvPr>
          <p:cNvSpPr>
            <a:spLocks noGrp="1"/>
          </p:cNvSpPr>
          <p:nvPr>
            <p:ph type="title" orient="vert"/>
          </p:nvPr>
        </p:nvSpPr>
        <p:spPr>
          <a:xfrm>
            <a:off x="8839200" y="457200"/>
            <a:ext cx="2743200" cy="5943600"/>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7B2A52CD-0750-0AE0-DC3F-606BC063A291}"/>
              </a:ext>
            </a:extLst>
          </p:cNvPr>
          <p:cNvSpPr>
            <a:spLocks noGrp="1"/>
          </p:cNvSpPr>
          <p:nvPr>
            <p:ph type="body" orient="vert" idx="1"/>
          </p:nvPr>
        </p:nvSpPr>
        <p:spPr>
          <a:xfrm>
            <a:off x="609600" y="457200"/>
            <a:ext cx="8026400" cy="59436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417360831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p:cNvSpPr>
            <a:spLocks noGrp="1"/>
          </p:cNvSpPr>
          <p:nvPr>
            <p:ph type="dt" sz="half" idx="10"/>
          </p:nvPr>
        </p:nvSpPr>
        <p:spPr/>
        <p:txBody>
          <a:bodyPr/>
          <a:lstStyle/>
          <a:p>
            <a:fld id="{790CEF7B-66FF-4A70-9A21-CB60BA226E17}" type="datetimeFigureOut">
              <a:rPr lang="nb-NO" smtClean="0"/>
              <a:t>21.11.2024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7E68003-81B2-4C74-B960-372E9F5D20F2}" type="slidenum">
              <a:rPr lang="nb-NO" smtClean="0"/>
              <a:t>‹#›</a:t>
            </a:fld>
            <a:endParaRPr lang="nb-NO"/>
          </a:p>
        </p:txBody>
      </p:sp>
    </p:spTree>
    <p:extLst>
      <p:ext uri="{BB962C8B-B14F-4D97-AF65-F5344CB8AC3E}">
        <p14:creationId xmlns:p14="http://schemas.microsoft.com/office/powerpoint/2010/main" val="1306760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790CEF7B-66FF-4A70-9A21-CB60BA226E17}" type="datetimeFigureOut">
              <a:rPr lang="nb-NO" smtClean="0"/>
              <a:t>21.11.2024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7E68003-81B2-4C74-B960-372E9F5D20F2}" type="slidenum">
              <a:rPr lang="nb-NO" smtClean="0"/>
              <a:t>‹#›</a:t>
            </a:fld>
            <a:endParaRPr lang="nb-NO"/>
          </a:p>
        </p:txBody>
      </p:sp>
    </p:spTree>
    <p:extLst>
      <p:ext uri="{BB962C8B-B14F-4D97-AF65-F5344CB8AC3E}">
        <p14:creationId xmlns:p14="http://schemas.microsoft.com/office/powerpoint/2010/main" val="2941143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0CEF7B-66FF-4A70-9A21-CB60BA226E17}" type="datetimeFigureOut">
              <a:rPr lang="nb-NO" smtClean="0"/>
              <a:t>21.11.2024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7E68003-81B2-4C74-B960-372E9F5D20F2}" type="slidenum">
              <a:rPr lang="nb-NO" smtClean="0"/>
              <a:t>‹#›</a:t>
            </a:fld>
            <a:endParaRPr lang="nb-NO"/>
          </a:p>
        </p:txBody>
      </p:sp>
    </p:spTree>
    <p:extLst>
      <p:ext uri="{BB962C8B-B14F-4D97-AF65-F5344CB8AC3E}">
        <p14:creationId xmlns:p14="http://schemas.microsoft.com/office/powerpoint/2010/main" val="297578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p:cNvSpPr>
            <a:spLocks noGrp="1"/>
          </p:cNvSpPr>
          <p:nvPr>
            <p:ph type="dt" sz="half" idx="10"/>
          </p:nvPr>
        </p:nvSpPr>
        <p:spPr/>
        <p:txBody>
          <a:bodyPr/>
          <a:lstStyle/>
          <a:p>
            <a:fld id="{790CEF7B-66FF-4A70-9A21-CB60BA226E17}" type="datetimeFigureOut">
              <a:rPr lang="nb-NO" smtClean="0"/>
              <a:t>21.11.2024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7E68003-81B2-4C74-B960-372E9F5D20F2}" type="slidenum">
              <a:rPr lang="nb-NO" smtClean="0"/>
              <a:t>‹#›</a:t>
            </a:fld>
            <a:endParaRPr lang="nb-NO"/>
          </a:p>
        </p:txBody>
      </p:sp>
    </p:spTree>
    <p:extLst>
      <p:ext uri="{BB962C8B-B14F-4D97-AF65-F5344CB8AC3E}">
        <p14:creationId xmlns:p14="http://schemas.microsoft.com/office/powerpoint/2010/main" val="3270281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p:cNvSpPr>
            <a:spLocks noGrp="1"/>
          </p:cNvSpPr>
          <p:nvPr>
            <p:ph type="dt" sz="half" idx="10"/>
          </p:nvPr>
        </p:nvSpPr>
        <p:spPr/>
        <p:txBody>
          <a:bodyPr/>
          <a:lstStyle/>
          <a:p>
            <a:fld id="{790CEF7B-66FF-4A70-9A21-CB60BA226E17}" type="datetimeFigureOut">
              <a:rPr lang="nb-NO" smtClean="0"/>
              <a:t>21.11.2024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37E68003-81B2-4C74-B960-372E9F5D20F2}" type="slidenum">
              <a:rPr lang="nb-NO" smtClean="0"/>
              <a:t>‹#›</a:t>
            </a:fld>
            <a:endParaRPr lang="nb-NO"/>
          </a:p>
        </p:txBody>
      </p:sp>
    </p:spTree>
    <p:extLst>
      <p:ext uri="{BB962C8B-B14F-4D97-AF65-F5344CB8AC3E}">
        <p14:creationId xmlns:p14="http://schemas.microsoft.com/office/powerpoint/2010/main" val="41922731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Date Placeholder 2"/>
          <p:cNvSpPr>
            <a:spLocks noGrp="1"/>
          </p:cNvSpPr>
          <p:nvPr>
            <p:ph type="dt" sz="half" idx="10"/>
          </p:nvPr>
        </p:nvSpPr>
        <p:spPr/>
        <p:txBody>
          <a:bodyPr/>
          <a:lstStyle/>
          <a:p>
            <a:fld id="{790CEF7B-66FF-4A70-9A21-CB60BA226E17}" type="datetimeFigureOut">
              <a:rPr lang="nb-NO" smtClean="0"/>
              <a:t>21.11.2024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7E68003-81B2-4C74-B960-372E9F5D20F2}" type="slidenum">
              <a:rPr lang="nb-NO" smtClean="0"/>
              <a:t>‹#›</a:t>
            </a:fld>
            <a:endParaRPr lang="nb-NO"/>
          </a:p>
        </p:txBody>
      </p:sp>
    </p:spTree>
    <p:extLst>
      <p:ext uri="{BB962C8B-B14F-4D97-AF65-F5344CB8AC3E}">
        <p14:creationId xmlns:p14="http://schemas.microsoft.com/office/powerpoint/2010/main" val="24643904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0CEF7B-66FF-4A70-9A21-CB60BA226E17}" type="datetimeFigureOut">
              <a:rPr lang="nb-NO" smtClean="0"/>
              <a:t>21.11.2024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7E68003-81B2-4C74-B960-372E9F5D20F2}" type="slidenum">
              <a:rPr lang="nb-NO" smtClean="0"/>
              <a:t>‹#›</a:t>
            </a:fld>
            <a:endParaRPr lang="nb-NO"/>
          </a:p>
        </p:txBody>
      </p:sp>
    </p:spTree>
    <p:extLst>
      <p:ext uri="{BB962C8B-B14F-4D97-AF65-F5344CB8AC3E}">
        <p14:creationId xmlns:p14="http://schemas.microsoft.com/office/powerpoint/2010/main" val="1536860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0CEF7B-66FF-4A70-9A21-CB60BA226E17}" type="datetimeFigureOut">
              <a:rPr lang="nb-NO" smtClean="0"/>
              <a:t>21.11.2024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7E68003-81B2-4C74-B960-372E9F5D20F2}" type="slidenum">
              <a:rPr lang="nb-NO" smtClean="0"/>
              <a:t>‹#›</a:t>
            </a:fld>
            <a:endParaRPr lang="nb-NO"/>
          </a:p>
        </p:txBody>
      </p:sp>
    </p:spTree>
    <p:extLst>
      <p:ext uri="{BB962C8B-B14F-4D97-AF65-F5344CB8AC3E}">
        <p14:creationId xmlns:p14="http://schemas.microsoft.com/office/powerpoint/2010/main" val="3003364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0CEF7B-66FF-4A70-9A21-CB60BA226E17}" type="datetimeFigureOut">
              <a:rPr lang="nb-NO" smtClean="0"/>
              <a:t>21.11.2024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7E68003-81B2-4C74-B960-372E9F5D20F2}" type="slidenum">
              <a:rPr lang="nb-NO" smtClean="0"/>
              <a:t>‹#›</a:t>
            </a:fld>
            <a:endParaRPr lang="nb-NO"/>
          </a:p>
        </p:txBody>
      </p:sp>
    </p:spTree>
    <p:extLst>
      <p:ext uri="{BB962C8B-B14F-4D97-AF65-F5344CB8AC3E}">
        <p14:creationId xmlns:p14="http://schemas.microsoft.com/office/powerpoint/2010/main" val="2993709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892F-0940-2D43-991E-8A9F46424070}"/>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3BE4B343-24D4-5A44-AD30-206E2691D6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A227BCA-AAC5-154C-8334-815EBF6DF3F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7ED8AE38-8122-FF44-85B3-354E13D467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D7EF8D7-E14C-0941-8B44-AD381969650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60D88D76-8C08-DC44-9647-E7BA9B5FD2D3}"/>
              </a:ext>
            </a:extLst>
          </p:cNvPr>
          <p:cNvSpPr>
            <a:spLocks noGrp="1"/>
          </p:cNvSpPr>
          <p:nvPr>
            <p:ph type="dt" sz="half" idx="10"/>
          </p:nvPr>
        </p:nvSpPr>
        <p:spPr/>
        <p:txBody>
          <a:bodyPr/>
          <a:lstStyle/>
          <a:p>
            <a:fld id="{92E15D42-C1DD-E145-B7E7-45CE8C4E684F}" type="datetimeFigureOut">
              <a:rPr lang="en-SE" smtClean="0"/>
              <a:t>2024-11-21</a:t>
            </a:fld>
            <a:endParaRPr lang="en-SE"/>
          </a:p>
        </p:txBody>
      </p:sp>
      <p:sp>
        <p:nvSpPr>
          <p:cNvPr id="8" name="Footer Placeholder 7">
            <a:extLst>
              <a:ext uri="{FF2B5EF4-FFF2-40B4-BE49-F238E27FC236}">
                <a16:creationId xmlns:a16="http://schemas.microsoft.com/office/drawing/2014/main" id="{3F773E25-CEDD-094C-8D91-BDB96DFC682C}"/>
              </a:ext>
            </a:extLst>
          </p:cNvPr>
          <p:cNvSpPr>
            <a:spLocks noGrp="1"/>
          </p:cNvSpPr>
          <p:nvPr>
            <p:ph type="ftr" sz="quarter" idx="11"/>
          </p:nvPr>
        </p:nvSpPr>
        <p:spPr/>
        <p:txBody>
          <a:bodyPr/>
          <a:lstStyle/>
          <a:p>
            <a:endParaRPr lang="en-SE"/>
          </a:p>
        </p:txBody>
      </p:sp>
      <p:sp>
        <p:nvSpPr>
          <p:cNvPr id="9" name="Slide Number Placeholder 8">
            <a:extLst>
              <a:ext uri="{FF2B5EF4-FFF2-40B4-BE49-F238E27FC236}">
                <a16:creationId xmlns:a16="http://schemas.microsoft.com/office/drawing/2014/main" id="{245278FE-FE57-C848-B823-C8CD5E3C8E32}"/>
              </a:ext>
            </a:extLst>
          </p:cNvPr>
          <p:cNvSpPr>
            <a:spLocks noGrp="1"/>
          </p:cNvSpPr>
          <p:nvPr>
            <p:ph type="sldNum" sz="quarter" idx="12"/>
          </p:nvPr>
        </p:nvSpPr>
        <p:spPr/>
        <p:txBody>
          <a:bodyPr/>
          <a:lstStyle/>
          <a:p>
            <a:fld id="{352438A8-239A-2346-BF2D-C75087A2CD97}" type="slidenum">
              <a:rPr lang="en-SE" smtClean="0"/>
              <a:t>‹#›</a:t>
            </a:fld>
            <a:endParaRPr lang="en-SE"/>
          </a:p>
        </p:txBody>
      </p:sp>
    </p:spTree>
    <p:extLst>
      <p:ext uri="{BB962C8B-B14F-4D97-AF65-F5344CB8AC3E}">
        <p14:creationId xmlns:p14="http://schemas.microsoft.com/office/powerpoint/2010/main" val="34995300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790CEF7B-66FF-4A70-9A21-CB60BA226E17}" type="datetimeFigureOut">
              <a:rPr lang="nb-NO" smtClean="0"/>
              <a:t>21.11.2024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7E68003-81B2-4C74-B960-372E9F5D20F2}" type="slidenum">
              <a:rPr lang="nb-NO" smtClean="0"/>
              <a:t>‹#›</a:t>
            </a:fld>
            <a:endParaRPr lang="nb-NO"/>
          </a:p>
        </p:txBody>
      </p:sp>
    </p:spTree>
    <p:extLst>
      <p:ext uri="{BB962C8B-B14F-4D97-AF65-F5344CB8AC3E}">
        <p14:creationId xmlns:p14="http://schemas.microsoft.com/office/powerpoint/2010/main" val="33363400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790CEF7B-66FF-4A70-9A21-CB60BA226E17}" type="datetimeFigureOut">
              <a:rPr lang="nb-NO" smtClean="0"/>
              <a:t>21.11.2024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7E68003-81B2-4C74-B960-372E9F5D20F2}" type="slidenum">
              <a:rPr lang="nb-NO" smtClean="0"/>
              <a:t>‹#›</a:t>
            </a:fld>
            <a:endParaRPr lang="nb-NO"/>
          </a:p>
        </p:txBody>
      </p:sp>
    </p:spTree>
    <p:extLst>
      <p:ext uri="{BB962C8B-B14F-4D97-AF65-F5344CB8AC3E}">
        <p14:creationId xmlns:p14="http://schemas.microsoft.com/office/powerpoint/2010/main" val="42575694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nb-NO"/>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nb-NO"/>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86F06DE1-4293-4C19-A6B4-14484116CE5A}" type="slidenum">
              <a:rPr lang="en-US" altLang="nb-NO"/>
              <a:pPr/>
              <a:t>‹#›</a:t>
            </a:fld>
            <a:endParaRPr lang="en-US" altLang="nb-NO"/>
          </a:p>
        </p:txBody>
      </p:sp>
    </p:spTree>
    <p:extLst>
      <p:ext uri="{BB962C8B-B14F-4D97-AF65-F5344CB8AC3E}">
        <p14:creationId xmlns:p14="http://schemas.microsoft.com/office/powerpoint/2010/main" val="33013671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749302" y="6186488"/>
            <a:ext cx="7480300" cy="304800"/>
          </a:xfrm>
          <a:prstGeom prst="rect">
            <a:avLst/>
          </a:prstGeom>
          <a:ln/>
        </p:spPr>
        <p:txBody>
          <a:bodyPr/>
          <a:lstStyle>
            <a:lvl1pPr>
              <a:defRPr/>
            </a:lvl1pPr>
          </a:lstStyle>
          <a:p>
            <a:pPr>
              <a:defRPr/>
            </a:pPr>
            <a:endParaRPr lang="en-GB"/>
          </a:p>
        </p:txBody>
      </p:sp>
      <p:sp>
        <p:nvSpPr>
          <p:cNvPr id="5" name="Slide Number Placeholder 1"/>
          <p:cNvSpPr>
            <a:spLocks noGrp="1"/>
          </p:cNvSpPr>
          <p:nvPr>
            <p:ph type="sldNum" sz="quarter" idx="4"/>
          </p:nvPr>
        </p:nvSpPr>
        <p:spPr>
          <a:xfrm>
            <a:off x="0" y="6492876"/>
            <a:ext cx="623392"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267881B-78C6-4F0B-8BDD-36004C988EDA}" type="slidenum">
              <a:rPr lang="da-DK" smtClean="0"/>
              <a:t>‹#›</a:t>
            </a:fld>
            <a:endParaRPr lang="da-DK"/>
          </a:p>
        </p:txBody>
      </p:sp>
    </p:spTree>
    <p:extLst>
      <p:ext uri="{BB962C8B-B14F-4D97-AF65-F5344CB8AC3E}">
        <p14:creationId xmlns:p14="http://schemas.microsoft.com/office/powerpoint/2010/main" val="25126176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 placeholder - header 1">
    <p:spTree>
      <p:nvGrpSpPr>
        <p:cNvPr id="1" name=""/>
        <p:cNvGrpSpPr/>
        <p:nvPr/>
      </p:nvGrpSpPr>
      <p:grpSpPr>
        <a:xfrm>
          <a:off x="0" y="0"/>
          <a:ext cx="0" cy="0"/>
          <a:chOff x="0" y="0"/>
          <a:chExt cx="0" cy="0"/>
        </a:xfrm>
      </p:grpSpPr>
      <p:sp>
        <p:nvSpPr>
          <p:cNvPr id="6" name="Rectangle 7"/>
          <p:cNvSpPr/>
          <p:nvPr userDrawn="1"/>
        </p:nvSpPr>
        <p:spPr bwMode="auto">
          <a:xfrm>
            <a:off x="0" y="3"/>
            <a:ext cx="12221269" cy="1343996"/>
          </a:xfrm>
          <a:prstGeom prst="rect">
            <a:avLst/>
          </a:prstGeom>
          <a:solidFill>
            <a:srgbClr val="009FD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da-DK" sz="2000">
              <a:solidFill>
                <a:srgbClr val="001965"/>
              </a:solidFill>
              <a:ea typeface="ＭＳ Ｐゴシック" charset="0"/>
            </a:endParaRPr>
          </a:p>
        </p:txBody>
      </p:sp>
      <p:sp>
        <p:nvSpPr>
          <p:cNvPr id="25" name="Rectangle 2"/>
          <p:cNvSpPr>
            <a:spLocks noGrp="1" noChangeArrowheads="1"/>
          </p:cNvSpPr>
          <p:nvPr>
            <p:ph type="title"/>
          </p:nvPr>
        </p:nvSpPr>
        <p:spPr bwMode="auto">
          <a:xfrm>
            <a:off x="552549" y="452671"/>
            <a:ext cx="10632016" cy="6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nSpc>
                <a:spcPct val="90000"/>
              </a:lnSpc>
              <a:defRPr baseline="0">
                <a:solidFill>
                  <a:schemeClr val="bg1"/>
                </a:solidFill>
              </a:defRPr>
            </a:lvl1pPr>
          </a:lstStyle>
          <a:p>
            <a:pPr lvl="0"/>
            <a:r>
              <a:rPr lang="en-US"/>
              <a:t>Click to edit Master title style</a:t>
            </a:r>
            <a:endParaRPr lang="en-GB" dirty="0"/>
          </a:p>
        </p:txBody>
      </p:sp>
      <p:sp>
        <p:nvSpPr>
          <p:cNvPr id="11" name="Pladsholder til indhold 23"/>
          <p:cNvSpPr>
            <a:spLocks noGrp="1"/>
          </p:cNvSpPr>
          <p:nvPr>
            <p:ph sz="quarter" idx="13" hasCustomPrompt="1"/>
          </p:nvPr>
        </p:nvSpPr>
        <p:spPr>
          <a:xfrm>
            <a:off x="552551" y="1604433"/>
            <a:ext cx="10656159" cy="4320844"/>
          </a:xfrm>
          <a:noFill/>
        </p:spPr>
        <p:txBody>
          <a:bodyPr/>
          <a:lstStyle>
            <a:lvl1pPr>
              <a:buClr>
                <a:srgbClr val="009FDA"/>
              </a:buCl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Pladsholder til dato 9"/>
          <p:cNvSpPr>
            <a:spLocks noGrp="1"/>
          </p:cNvSpPr>
          <p:nvPr>
            <p:ph type="dt" sz="half" idx="2"/>
          </p:nvPr>
        </p:nvSpPr>
        <p:spPr>
          <a:xfrm>
            <a:off x="9552387" y="260651"/>
            <a:ext cx="1890348" cy="192021"/>
          </a:xfrm>
          <a:prstGeom prst="rect">
            <a:avLst/>
          </a:prstGeom>
        </p:spPr>
        <p:txBody>
          <a:bodyPr lIns="0" tIns="0" rIns="0" bIns="0" anchor="ctr"/>
          <a:lstStyle>
            <a:lvl1pPr>
              <a:defRPr sz="900">
                <a:solidFill>
                  <a:schemeClr val="bg1"/>
                </a:solidFill>
              </a:defRPr>
            </a:lvl1pPr>
          </a:lstStyle>
          <a:p>
            <a:pPr algn="r">
              <a:defRPr/>
            </a:pPr>
            <a:endParaRPr lang="en-GB" dirty="0">
              <a:solidFill>
                <a:srgbClr val="FFFFFF"/>
              </a:solidFill>
            </a:endParaRPr>
          </a:p>
        </p:txBody>
      </p:sp>
      <p:sp>
        <p:nvSpPr>
          <p:cNvPr id="9" name="Pladsholder til diasnummer 12"/>
          <p:cNvSpPr>
            <a:spLocks noGrp="1"/>
          </p:cNvSpPr>
          <p:nvPr>
            <p:ph type="sldNum" sz="quarter" idx="4"/>
          </p:nvPr>
        </p:nvSpPr>
        <p:spPr>
          <a:xfrm>
            <a:off x="11442733" y="260651"/>
            <a:ext cx="384043" cy="192021"/>
          </a:xfrm>
          <a:prstGeom prst="rect">
            <a:avLst/>
          </a:prstGeom>
        </p:spPr>
        <p:txBody>
          <a:bodyPr lIns="0" tIns="0" rIns="0" bIns="0" anchor="ctr"/>
          <a:lstStyle>
            <a:lvl1pPr algn="r">
              <a:defRPr sz="900">
                <a:solidFill>
                  <a:srgbClr val="FFFFFF"/>
                </a:solidFill>
              </a:defRPr>
            </a:lvl1pPr>
          </a:lstStyle>
          <a:p>
            <a:pPr>
              <a:defRPr/>
            </a:pPr>
            <a:fld id="{30FEBC53-192B-8940-8EFA-F38DCA979304}" type="slidenum">
              <a:rPr lang="en-GB" smtClean="0"/>
              <a:pPr>
                <a:defRPr/>
              </a:pPr>
              <a:t>‹#›</a:t>
            </a:fld>
            <a:endParaRPr lang="en-GB" dirty="0"/>
          </a:p>
        </p:txBody>
      </p:sp>
      <p:sp>
        <p:nvSpPr>
          <p:cNvPr id="18" name="Pladsholder til sidefod 11"/>
          <p:cNvSpPr>
            <a:spLocks noGrp="1"/>
          </p:cNvSpPr>
          <p:nvPr>
            <p:ph type="ftr" sz="quarter" idx="3"/>
          </p:nvPr>
        </p:nvSpPr>
        <p:spPr>
          <a:xfrm>
            <a:off x="552549" y="6554867"/>
            <a:ext cx="7584843" cy="138499"/>
          </a:xfrm>
          <a:prstGeom prst="rect">
            <a:avLst/>
          </a:prstGeom>
        </p:spPr>
        <p:txBody>
          <a:bodyPr wrap="square" lIns="0" tIns="0" rIns="0" bIns="0" anchor="b">
            <a:spAutoFit/>
          </a:bodyPr>
          <a:lstStyle>
            <a:lvl1pPr>
              <a:defRPr sz="900"/>
            </a:lvl1pPr>
          </a:lstStyle>
          <a:p>
            <a:pPr>
              <a:defRPr/>
            </a:pPr>
            <a:r>
              <a:rPr lang="en-US" dirty="0">
                <a:solidFill>
                  <a:srgbClr val="001965"/>
                </a:solidFill>
              </a:rPr>
              <a:t>_____________________________________________________________________________References</a:t>
            </a:r>
            <a:endParaRPr lang="en-GB" dirty="0">
              <a:solidFill>
                <a:srgbClr val="001965"/>
              </a:solidFill>
            </a:endParaRPr>
          </a:p>
        </p:txBody>
      </p:sp>
    </p:spTree>
    <p:extLst>
      <p:ext uri="{BB962C8B-B14F-4D97-AF65-F5344CB8AC3E}">
        <p14:creationId xmlns:p14="http://schemas.microsoft.com/office/powerpoint/2010/main" val="27851902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sv-SE"/>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sv-SE" altLang="sv-SE"/>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sv-SE" altLang="sv-SE"/>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59DDFD0A-298C-42CD-B53B-862EB7542E41}" type="slidenum">
              <a:rPr lang="sv-SE" altLang="sv-SE"/>
              <a:pPr/>
              <a:t>‹#›</a:t>
            </a:fld>
            <a:endParaRPr lang="sv-SE" altLang="sv-SE"/>
          </a:p>
        </p:txBody>
      </p:sp>
    </p:spTree>
    <p:extLst>
      <p:ext uri="{BB962C8B-B14F-4D97-AF65-F5344CB8AC3E}">
        <p14:creationId xmlns:p14="http://schemas.microsoft.com/office/powerpoint/2010/main" val="1220522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37D9-4F6D-6B48-84B2-CB7CAB8D537C}"/>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A1F55D41-4057-3643-BADD-CEDB6D279F69}"/>
              </a:ext>
            </a:extLst>
          </p:cNvPr>
          <p:cNvSpPr>
            <a:spLocks noGrp="1"/>
          </p:cNvSpPr>
          <p:nvPr>
            <p:ph type="dt" sz="half" idx="10"/>
          </p:nvPr>
        </p:nvSpPr>
        <p:spPr/>
        <p:txBody>
          <a:bodyPr/>
          <a:lstStyle/>
          <a:p>
            <a:fld id="{92E15D42-C1DD-E145-B7E7-45CE8C4E684F}" type="datetimeFigureOut">
              <a:rPr lang="en-SE" smtClean="0"/>
              <a:t>2024-11-21</a:t>
            </a:fld>
            <a:endParaRPr lang="en-SE"/>
          </a:p>
        </p:txBody>
      </p:sp>
      <p:sp>
        <p:nvSpPr>
          <p:cNvPr id="4" name="Footer Placeholder 3">
            <a:extLst>
              <a:ext uri="{FF2B5EF4-FFF2-40B4-BE49-F238E27FC236}">
                <a16:creationId xmlns:a16="http://schemas.microsoft.com/office/drawing/2014/main" id="{69281CD2-5CEE-3940-A3D6-9F83ED03A418}"/>
              </a:ext>
            </a:extLst>
          </p:cNvPr>
          <p:cNvSpPr>
            <a:spLocks noGrp="1"/>
          </p:cNvSpPr>
          <p:nvPr>
            <p:ph type="ftr" sz="quarter" idx="11"/>
          </p:nvPr>
        </p:nvSpPr>
        <p:spPr/>
        <p:txBody>
          <a:bodyPr/>
          <a:lstStyle/>
          <a:p>
            <a:endParaRPr lang="en-SE"/>
          </a:p>
        </p:txBody>
      </p:sp>
      <p:sp>
        <p:nvSpPr>
          <p:cNvPr id="5" name="Slide Number Placeholder 4">
            <a:extLst>
              <a:ext uri="{FF2B5EF4-FFF2-40B4-BE49-F238E27FC236}">
                <a16:creationId xmlns:a16="http://schemas.microsoft.com/office/drawing/2014/main" id="{50CD5584-B0AB-2E43-BD51-FABB8DC869C3}"/>
              </a:ext>
            </a:extLst>
          </p:cNvPr>
          <p:cNvSpPr>
            <a:spLocks noGrp="1"/>
          </p:cNvSpPr>
          <p:nvPr>
            <p:ph type="sldNum" sz="quarter" idx="12"/>
          </p:nvPr>
        </p:nvSpPr>
        <p:spPr/>
        <p:txBody>
          <a:bodyPr/>
          <a:lstStyle/>
          <a:p>
            <a:fld id="{352438A8-239A-2346-BF2D-C75087A2CD97}" type="slidenum">
              <a:rPr lang="en-SE" smtClean="0"/>
              <a:t>‹#›</a:t>
            </a:fld>
            <a:endParaRPr lang="en-SE"/>
          </a:p>
        </p:txBody>
      </p:sp>
    </p:spTree>
    <p:extLst>
      <p:ext uri="{BB962C8B-B14F-4D97-AF65-F5344CB8AC3E}">
        <p14:creationId xmlns:p14="http://schemas.microsoft.com/office/powerpoint/2010/main" val="298504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2DBC27-C10E-FE4F-8E4F-6899A904CC31}"/>
              </a:ext>
            </a:extLst>
          </p:cNvPr>
          <p:cNvSpPr>
            <a:spLocks noGrp="1"/>
          </p:cNvSpPr>
          <p:nvPr>
            <p:ph type="dt" sz="half" idx="10"/>
          </p:nvPr>
        </p:nvSpPr>
        <p:spPr/>
        <p:txBody>
          <a:bodyPr/>
          <a:lstStyle/>
          <a:p>
            <a:fld id="{92E15D42-C1DD-E145-B7E7-45CE8C4E684F}" type="datetimeFigureOut">
              <a:rPr lang="en-SE" smtClean="0"/>
              <a:t>2024-11-21</a:t>
            </a:fld>
            <a:endParaRPr lang="en-SE"/>
          </a:p>
        </p:txBody>
      </p:sp>
      <p:sp>
        <p:nvSpPr>
          <p:cNvPr id="3" name="Footer Placeholder 2">
            <a:extLst>
              <a:ext uri="{FF2B5EF4-FFF2-40B4-BE49-F238E27FC236}">
                <a16:creationId xmlns:a16="http://schemas.microsoft.com/office/drawing/2014/main" id="{04C90135-182C-0949-B999-6EC4F393350B}"/>
              </a:ext>
            </a:extLst>
          </p:cNvPr>
          <p:cNvSpPr>
            <a:spLocks noGrp="1"/>
          </p:cNvSpPr>
          <p:nvPr>
            <p:ph type="ftr" sz="quarter" idx="11"/>
          </p:nvPr>
        </p:nvSpPr>
        <p:spPr/>
        <p:txBody>
          <a:bodyPr/>
          <a:lstStyle/>
          <a:p>
            <a:endParaRPr lang="en-SE"/>
          </a:p>
        </p:txBody>
      </p:sp>
      <p:sp>
        <p:nvSpPr>
          <p:cNvPr id="4" name="Slide Number Placeholder 3">
            <a:extLst>
              <a:ext uri="{FF2B5EF4-FFF2-40B4-BE49-F238E27FC236}">
                <a16:creationId xmlns:a16="http://schemas.microsoft.com/office/drawing/2014/main" id="{B7F20FE9-9E71-1F4A-98FA-A42DBEE7EF69}"/>
              </a:ext>
            </a:extLst>
          </p:cNvPr>
          <p:cNvSpPr>
            <a:spLocks noGrp="1"/>
          </p:cNvSpPr>
          <p:nvPr>
            <p:ph type="sldNum" sz="quarter" idx="12"/>
          </p:nvPr>
        </p:nvSpPr>
        <p:spPr/>
        <p:txBody>
          <a:bodyPr/>
          <a:lstStyle/>
          <a:p>
            <a:fld id="{352438A8-239A-2346-BF2D-C75087A2CD97}" type="slidenum">
              <a:rPr lang="en-SE" smtClean="0"/>
              <a:t>‹#›</a:t>
            </a:fld>
            <a:endParaRPr lang="en-SE"/>
          </a:p>
        </p:txBody>
      </p:sp>
    </p:spTree>
    <p:extLst>
      <p:ext uri="{BB962C8B-B14F-4D97-AF65-F5344CB8AC3E}">
        <p14:creationId xmlns:p14="http://schemas.microsoft.com/office/powerpoint/2010/main" val="3913789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7697C-4E40-7645-8065-9EE12BF64B6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81BFF69D-2F96-FB46-B7E1-A834628B06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B2BF57BE-A7B2-0B42-92F8-2B7F76CD26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FE895CD-F0AB-1343-B1EA-53B07B3EB2AC}"/>
              </a:ext>
            </a:extLst>
          </p:cNvPr>
          <p:cNvSpPr>
            <a:spLocks noGrp="1"/>
          </p:cNvSpPr>
          <p:nvPr>
            <p:ph type="dt" sz="half" idx="10"/>
          </p:nvPr>
        </p:nvSpPr>
        <p:spPr/>
        <p:txBody>
          <a:bodyPr/>
          <a:lstStyle/>
          <a:p>
            <a:fld id="{92E15D42-C1DD-E145-B7E7-45CE8C4E684F}" type="datetimeFigureOut">
              <a:rPr lang="en-SE" smtClean="0"/>
              <a:t>2024-11-21</a:t>
            </a:fld>
            <a:endParaRPr lang="en-SE"/>
          </a:p>
        </p:txBody>
      </p:sp>
      <p:sp>
        <p:nvSpPr>
          <p:cNvPr id="6" name="Footer Placeholder 5">
            <a:extLst>
              <a:ext uri="{FF2B5EF4-FFF2-40B4-BE49-F238E27FC236}">
                <a16:creationId xmlns:a16="http://schemas.microsoft.com/office/drawing/2014/main" id="{6E16A167-237C-664A-BDB1-6FD832B6DB83}"/>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904229A5-FB6B-CD46-9F2C-413CAAC64204}"/>
              </a:ext>
            </a:extLst>
          </p:cNvPr>
          <p:cNvSpPr>
            <a:spLocks noGrp="1"/>
          </p:cNvSpPr>
          <p:nvPr>
            <p:ph type="sldNum" sz="quarter" idx="12"/>
          </p:nvPr>
        </p:nvSpPr>
        <p:spPr/>
        <p:txBody>
          <a:bodyPr/>
          <a:lstStyle/>
          <a:p>
            <a:fld id="{352438A8-239A-2346-BF2D-C75087A2CD97}" type="slidenum">
              <a:rPr lang="en-SE" smtClean="0"/>
              <a:t>‹#›</a:t>
            </a:fld>
            <a:endParaRPr lang="en-SE"/>
          </a:p>
        </p:txBody>
      </p:sp>
    </p:spTree>
    <p:extLst>
      <p:ext uri="{BB962C8B-B14F-4D97-AF65-F5344CB8AC3E}">
        <p14:creationId xmlns:p14="http://schemas.microsoft.com/office/powerpoint/2010/main" val="1660991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6F1F3-736F-AF49-BEEE-5E3B09A678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46477386-BF79-CD40-99D7-A429D5913C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EB99607E-CFEF-E541-AA14-090DC8D892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3EBD4F-5A4F-BA48-848A-AC97424F6225}"/>
              </a:ext>
            </a:extLst>
          </p:cNvPr>
          <p:cNvSpPr>
            <a:spLocks noGrp="1"/>
          </p:cNvSpPr>
          <p:nvPr>
            <p:ph type="dt" sz="half" idx="10"/>
          </p:nvPr>
        </p:nvSpPr>
        <p:spPr/>
        <p:txBody>
          <a:bodyPr/>
          <a:lstStyle/>
          <a:p>
            <a:fld id="{92E15D42-C1DD-E145-B7E7-45CE8C4E684F}" type="datetimeFigureOut">
              <a:rPr lang="en-SE" smtClean="0"/>
              <a:t>2024-11-21</a:t>
            </a:fld>
            <a:endParaRPr lang="en-SE"/>
          </a:p>
        </p:txBody>
      </p:sp>
      <p:sp>
        <p:nvSpPr>
          <p:cNvPr id="6" name="Footer Placeholder 5">
            <a:extLst>
              <a:ext uri="{FF2B5EF4-FFF2-40B4-BE49-F238E27FC236}">
                <a16:creationId xmlns:a16="http://schemas.microsoft.com/office/drawing/2014/main" id="{8CF81F26-689B-4A4E-A6DB-74F601BEF5EC}"/>
              </a:ext>
            </a:extLst>
          </p:cNvPr>
          <p:cNvSpPr>
            <a:spLocks noGrp="1"/>
          </p:cNvSpPr>
          <p:nvPr>
            <p:ph type="ftr" sz="quarter" idx="11"/>
          </p:nvPr>
        </p:nvSpPr>
        <p:spPr/>
        <p:txBody>
          <a:bodyPr/>
          <a:lstStyle/>
          <a:p>
            <a:endParaRPr lang="en-SE"/>
          </a:p>
        </p:txBody>
      </p:sp>
      <p:sp>
        <p:nvSpPr>
          <p:cNvPr id="7" name="Slide Number Placeholder 6">
            <a:extLst>
              <a:ext uri="{FF2B5EF4-FFF2-40B4-BE49-F238E27FC236}">
                <a16:creationId xmlns:a16="http://schemas.microsoft.com/office/drawing/2014/main" id="{823A91D3-F980-2B40-AE18-23FDCC35BA97}"/>
              </a:ext>
            </a:extLst>
          </p:cNvPr>
          <p:cNvSpPr>
            <a:spLocks noGrp="1"/>
          </p:cNvSpPr>
          <p:nvPr>
            <p:ph type="sldNum" sz="quarter" idx="12"/>
          </p:nvPr>
        </p:nvSpPr>
        <p:spPr/>
        <p:txBody>
          <a:bodyPr/>
          <a:lstStyle/>
          <a:p>
            <a:fld id="{352438A8-239A-2346-BF2D-C75087A2CD97}" type="slidenum">
              <a:rPr lang="en-SE" smtClean="0"/>
              <a:t>‹#›</a:t>
            </a:fld>
            <a:endParaRPr lang="en-SE"/>
          </a:p>
        </p:txBody>
      </p:sp>
    </p:spTree>
    <p:extLst>
      <p:ext uri="{BB962C8B-B14F-4D97-AF65-F5344CB8AC3E}">
        <p14:creationId xmlns:p14="http://schemas.microsoft.com/office/powerpoint/2010/main" val="3131218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theme" Target="../theme/theme4.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80EBDC-397F-2246-ACD3-02562FD904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3F3C6695-443F-F645-8A9B-33D820108A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4BFA7016-025F-694D-AED8-8793D447D6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15D42-C1DD-E145-B7E7-45CE8C4E684F}" type="datetimeFigureOut">
              <a:rPr lang="en-SE" smtClean="0"/>
              <a:t>2024-11-21</a:t>
            </a:fld>
            <a:endParaRPr lang="en-SE"/>
          </a:p>
        </p:txBody>
      </p:sp>
      <p:sp>
        <p:nvSpPr>
          <p:cNvPr id="5" name="Footer Placeholder 4">
            <a:extLst>
              <a:ext uri="{FF2B5EF4-FFF2-40B4-BE49-F238E27FC236}">
                <a16:creationId xmlns:a16="http://schemas.microsoft.com/office/drawing/2014/main" id="{5BE931AE-66EF-2044-8970-17B6D5B0E4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E"/>
          </a:p>
        </p:txBody>
      </p:sp>
      <p:sp>
        <p:nvSpPr>
          <p:cNvPr id="6" name="Slide Number Placeholder 5">
            <a:extLst>
              <a:ext uri="{FF2B5EF4-FFF2-40B4-BE49-F238E27FC236}">
                <a16:creationId xmlns:a16="http://schemas.microsoft.com/office/drawing/2014/main" id="{B24D1895-5A49-1D4A-9170-9023C3A451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438A8-239A-2346-BF2D-C75087A2CD97}" type="slidenum">
              <a:rPr lang="en-SE" smtClean="0"/>
              <a:t>‹#›</a:t>
            </a:fld>
            <a:endParaRPr lang="en-SE"/>
          </a:p>
        </p:txBody>
      </p:sp>
    </p:spTree>
    <p:extLst>
      <p:ext uri="{BB962C8B-B14F-4D97-AF65-F5344CB8AC3E}">
        <p14:creationId xmlns:p14="http://schemas.microsoft.com/office/powerpoint/2010/main" val="2105557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AC621F9-4555-A23F-86C3-C3AE6E51D410}"/>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ctr" anchorCtr="0" compatLnSpc="1">
            <a:prstTxWarp prst="textNoShape">
              <a:avLst/>
            </a:prstTxWarp>
          </a:bodyPr>
          <a:lstStyle/>
          <a:p>
            <a:pPr lvl="0"/>
            <a:r>
              <a:rPr lang="en-US" altLang="en-SE"/>
              <a:t>Klicka här för att ändra format</a:t>
            </a:r>
          </a:p>
        </p:txBody>
      </p:sp>
      <p:sp>
        <p:nvSpPr>
          <p:cNvPr id="16387" name="Rectangle 3">
            <a:extLst>
              <a:ext uri="{FF2B5EF4-FFF2-40B4-BE49-F238E27FC236}">
                <a16:creationId xmlns:a16="http://schemas.microsoft.com/office/drawing/2014/main" id="{35871E30-334D-2ED5-0682-A874BB28BFAE}"/>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p>
            <a:pPr lvl="0"/>
            <a:r>
              <a:rPr lang="en-US" altLang="en-SE"/>
              <a:t>Klicka här för att ändra format på bakgrundstexten</a:t>
            </a:r>
          </a:p>
          <a:p>
            <a:pPr lvl="1"/>
            <a:r>
              <a:rPr lang="en-US" altLang="en-SE"/>
              <a:t>Nivå två</a:t>
            </a:r>
          </a:p>
          <a:p>
            <a:pPr lvl="2"/>
            <a:r>
              <a:rPr lang="en-US" altLang="en-SE"/>
              <a:t>Nivå tre</a:t>
            </a:r>
          </a:p>
          <a:p>
            <a:pPr lvl="3"/>
            <a:r>
              <a:rPr lang="en-US" altLang="en-SE"/>
              <a:t>Nivå fyra</a:t>
            </a:r>
          </a:p>
          <a:p>
            <a:pPr lvl="4"/>
            <a:r>
              <a:rPr lang="en-US" altLang="en-SE"/>
              <a:t>Nivå fem</a:t>
            </a:r>
          </a:p>
        </p:txBody>
      </p:sp>
      <p:sp>
        <p:nvSpPr>
          <p:cNvPr id="16388" name="Rectangle 4">
            <a:extLst>
              <a:ext uri="{FF2B5EF4-FFF2-40B4-BE49-F238E27FC236}">
                <a16:creationId xmlns:a16="http://schemas.microsoft.com/office/drawing/2014/main" id="{407FFCB9-B945-875F-D77C-EA6D0B0160C8}"/>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lvl1pPr>
              <a:defRPr sz="1400"/>
            </a:lvl1pPr>
          </a:lstStyle>
          <a:p>
            <a:endParaRPr lang="en-US" altLang="en-SE"/>
          </a:p>
        </p:txBody>
      </p:sp>
      <p:sp>
        <p:nvSpPr>
          <p:cNvPr id="16389" name="Rectangle 5">
            <a:extLst>
              <a:ext uri="{FF2B5EF4-FFF2-40B4-BE49-F238E27FC236}">
                <a16:creationId xmlns:a16="http://schemas.microsoft.com/office/drawing/2014/main" id="{12CE6062-4E79-65E7-AFBF-E0A6067FB51B}"/>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lvl1pPr algn="ctr">
              <a:defRPr sz="1400"/>
            </a:lvl1pPr>
          </a:lstStyle>
          <a:p>
            <a:endParaRPr lang="en-US" altLang="en-SE"/>
          </a:p>
        </p:txBody>
      </p:sp>
      <p:sp>
        <p:nvSpPr>
          <p:cNvPr id="16390" name="Rectangle 6">
            <a:extLst>
              <a:ext uri="{FF2B5EF4-FFF2-40B4-BE49-F238E27FC236}">
                <a16:creationId xmlns:a16="http://schemas.microsoft.com/office/drawing/2014/main" id="{A8C7608A-2EFC-29BB-4C75-FF331DFD344E}"/>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lvl1pPr algn="r">
              <a:defRPr sz="1400"/>
            </a:lvl1pPr>
          </a:lstStyle>
          <a:p>
            <a:fld id="{DA233C13-16E1-9141-B8CF-5A2DC2692530}" type="slidenum">
              <a:rPr lang="en-US" altLang="en-SE"/>
              <a:pPr/>
              <a:t>‹#›</a:t>
            </a:fld>
            <a:endParaRPr lang="en-US" altLang="en-SE"/>
          </a:p>
        </p:txBody>
      </p:sp>
    </p:spTree>
    <p:extLst>
      <p:ext uri="{BB962C8B-B14F-4D97-AF65-F5344CB8AC3E}">
        <p14:creationId xmlns:p14="http://schemas.microsoft.com/office/powerpoint/2010/main" val="415058424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43" r:id="rId16"/>
    <p:sldLayoutId id="2147483760" r:id="rId17"/>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98613"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000C812-810D-D117-0516-9B6B6F6EA531}"/>
              </a:ext>
            </a:extLst>
          </p:cNvPr>
          <p:cNvSpPr>
            <a:spLocks noGrp="1" noChangeArrowheads="1"/>
          </p:cNvSpPr>
          <p:nvPr>
            <p:ph type="title"/>
          </p:nvPr>
        </p:nvSpPr>
        <p:spPr bwMode="auto">
          <a:xfrm>
            <a:off x="609600" y="457200"/>
            <a:ext cx="1097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6037" rIns="0" bIns="46037" numCol="1" anchor="b" anchorCtr="0" compatLnSpc="1">
            <a:prstTxWarp prst="textNoShape">
              <a:avLst/>
            </a:prstTxWarp>
          </a:bodyPr>
          <a:lstStyle/>
          <a:p>
            <a:pPr lvl="0"/>
            <a:r>
              <a:rPr lang="it-IT" altLang="en-SE"/>
              <a:t>Click to edit Master title style</a:t>
            </a:r>
          </a:p>
        </p:txBody>
      </p:sp>
      <p:sp>
        <p:nvSpPr>
          <p:cNvPr id="1027" name="Rectangle 3">
            <a:extLst>
              <a:ext uri="{FF2B5EF4-FFF2-40B4-BE49-F238E27FC236}">
                <a16:creationId xmlns:a16="http://schemas.microsoft.com/office/drawing/2014/main" id="{71ADF3EA-22A7-0BE5-E934-3CBEE13957AE}"/>
              </a:ext>
            </a:extLst>
          </p:cNvPr>
          <p:cNvSpPr>
            <a:spLocks noGrp="1" noChangeArrowheads="1"/>
          </p:cNvSpPr>
          <p:nvPr>
            <p:ph type="body" idx="1"/>
          </p:nvPr>
        </p:nvSpPr>
        <p:spPr bwMode="auto">
          <a:xfrm>
            <a:off x="609600" y="1676400"/>
            <a:ext cx="10972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6037" rIns="0" bIns="46037" numCol="1" anchor="t" anchorCtr="0" compatLnSpc="1">
            <a:prstTxWarp prst="textNoShape">
              <a:avLst/>
            </a:prstTxWarp>
          </a:bodyPr>
          <a:lstStyle/>
          <a:p>
            <a:pPr lvl="0"/>
            <a:r>
              <a:rPr lang="it-IT" altLang="en-SE"/>
              <a:t>Click to edit Master text styles</a:t>
            </a:r>
          </a:p>
          <a:p>
            <a:pPr lvl="1"/>
            <a:r>
              <a:rPr lang="it-IT" altLang="en-SE"/>
              <a:t>Second level</a:t>
            </a:r>
          </a:p>
          <a:p>
            <a:pPr lvl="2"/>
            <a:r>
              <a:rPr lang="it-IT" altLang="en-SE"/>
              <a:t>Third level</a:t>
            </a:r>
          </a:p>
          <a:p>
            <a:pPr lvl="3"/>
            <a:r>
              <a:rPr lang="it-IT" altLang="en-SE"/>
              <a:t>Fourth level</a:t>
            </a:r>
          </a:p>
          <a:p>
            <a:pPr lvl="4"/>
            <a:r>
              <a:rPr lang="it-IT" altLang="en-SE"/>
              <a:t>Fifth level</a:t>
            </a:r>
          </a:p>
        </p:txBody>
      </p:sp>
    </p:spTree>
    <p:extLst>
      <p:ext uri="{BB962C8B-B14F-4D97-AF65-F5344CB8AC3E}">
        <p14:creationId xmlns:p14="http://schemas.microsoft.com/office/powerpoint/2010/main" val="501927484"/>
      </p:ext>
    </p:extLst>
  </p:cSld>
  <p:clrMap bg1="dk2" tx1="lt1" bg2="dk1"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ransition/>
  <p:txStyles>
    <p:titleStyle>
      <a:lvl1pPr algn="l" rtl="0" eaLnBrk="0" fontAlgn="base" hangingPunct="0">
        <a:spcBef>
          <a:spcPct val="0"/>
        </a:spcBef>
        <a:spcAft>
          <a:spcPct val="0"/>
        </a:spcAft>
        <a:defRPr sz="3600" b="1" kern="1200">
          <a:solidFill>
            <a:srgbClr val="FAFD00"/>
          </a:solidFill>
          <a:latin typeface="+mj-lt"/>
          <a:ea typeface="+mj-ea"/>
          <a:cs typeface="+mj-cs"/>
        </a:defRPr>
      </a:lvl1pPr>
      <a:lvl2pPr algn="l" rtl="0" eaLnBrk="0" fontAlgn="base" hangingPunct="0">
        <a:spcBef>
          <a:spcPct val="0"/>
        </a:spcBef>
        <a:spcAft>
          <a:spcPct val="0"/>
        </a:spcAft>
        <a:defRPr sz="3600" b="1">
          <a:solidFill>
            <a:srgbClr val="FAFD00"/>
          </a:solidFill>
          <a:latin typeface="Arial" panose="020B0604020202020204" pitchFamily="34" charset="0"/>
        </a:defRPr>
      </a:lvl2pPr>
      <a:lvl3pPr algn="l" rtl="0" eaLnBrk="0" fontAlgn="base" hangingPunct="0">
        <a:spcBef>
          <a:spcPct val="0"/>
        </a:spcBef>
        <a:spcAft>
          <a:spcPct val="0"/>
        </a:spcAft>
        <a:defRPr sz="3600" b="1">
          <a:solidFill>
            <a:srgbClr val="FAFD00"/>
          </a:solidFill>
          <a:latin typeface="Arial" panose="020B0604020202020204" pitchFamily="34" charset="0"/>
        </a:defRPr>
      </a:lvl3pPr>
      <a:lvl4pPr algn="l" rtl="0" eaLnBrk="0" fontAlgn="base" hangingPunct="0">
        <a:spcBef>
          <a:spcPct val="0"/>
        </a:spcBef>
        <a:spcAft>
          <a:spcPct val="0"/>
        </a:spcAft>
        <a:defRPr sz="3600" b="1">
          <a:solidFill>
            <a:srgbClr val="FAFD00"/>
          </a:solidFill>
          <a:latin typeface="Arial" panose="020B0604020202020204" pitchFamily="34" charset="0"/>
        </a:defRPr>
      </a:lvl4pPr>
      <a:lvl5pPr algn="l" rtl="0" eaLnBrk="0" fontAlgn="base" hangingPunct="0">
        <a:spcBef>
          <a:spcPct val="0"/>
        </a:spcBef>
        <a:spcAft>
          <a:spcPct val="0"/>
        </a:spcAft>
        <a:defRPr sz="3600" b="1">
          <a:solidFill>
            <a:srgbClr val="FAFD00"/>
          </a:solidFill>
          <a:latin typeface="Arial" panose="020B0604020202020204" pitchFamily="34" charset="0"/>
        </a:defRPr>
      </a:lvl5pPr>
      <a:lvl6pPr marL="457200" algn="l" rtl="0" eaLnBrk="0" fontAlgn="base" hangingPunct="0">
        <a:spcBef>
          <a:spcPct val="0"/>
        </a:spcBef>
        <a:spcAft>
          <a:spcPct val="0"/>
        </a:spcAft>
        <a:defRPr sz="3600" b="1">
          <a:solidFill>
            <a:srgbClr val="FAFD00"/>
          </a:solidFill>
          <a:latin typeface="Arial" panose="020B0604020202020204" pitchFamily="34" charset="0"/>
        </a:defRPr>
      </a:lvl6pPr>
      <a:lvl7pPr marL="914400" algn="l" rtl="0" eaLnBrk="0" fontAlgn="base" hangingPunct="0">
        <a:spcBef>
          <a:spcPct val="0"/>
        </a:spcBef>
        <a:spcAft>
          <a:spcPct val="0"/>
        </a:spcAft>
        <a:defRPr sz="3600" b="1">
          <a:solidFill>
            <a:srgbClr val="FAFD00"/>
          </a:solidFill>
          <a:latin typeface="Arial" panose="020B0604020202020204" pitchFamily="34" charset="0"/>
        </a:defRPr>
      </a:lvl7pPr>
      <a:lvl8pPr marL="1371600" algn="l" rtl="0" eaLnBrk="0" fontAlgn="base" hangingPunct="0">
        <a:spcBef>
          <a:spcPct val="0"/>
        </a:spcBef>
        <a:spcAft>
          <a:spcPct val="0"/>
        </a:spcAft>
        <a:defRPr sz="3600" b="1">
          <a:solidFill>
            <a:srgbClr val="FAFD00"/>
          </a:solidFill>
          <a:latin typeface="Arial" panose="020B0604020202020204" pitchFamily="34" charset="0"/>
        </a:defRPr>
      </a:lvl8pPr>
      <a:lvl9pPr marL="1828800" algn="l" rtl="0" eaLnBrk="0" fontAlgn="base" hangingPunct="0">
        <a:spcBef>
          <a:spcPct val="0"/>
        </a:spcBef>
        <a:spcAft>
          <a:spcPct val="0"/>
        </a:spcAft>
        <a:defRPr sz="3600" b="1">
          <a:solidFill>
            <a:srgbClr val="FAFD00"/>
          </a:solidFill>
          <a:latin typeface="Arial" panose="020B0604020202020204" pitchFamily="34" charset="0"/>
        </a:defRPr>
      </a:lvl9pPr>
    </p:titleStyle>
    <p:bodyStyle>
      <a:lvl1pPr marL="285750" indent="-285750" algn="l" rtl="0" eaLnBrk="0" fontAlgn="base" hangingPunct="0">
        <a:spcBef>
          <a:spcPct val="20000"/>
        </a:spcBef>
        <a:spcAft>
          <a:spcPct val="0"/>
        </a:spcAft>
        <a:buClr>
          <a:schemeClr val="bg2"/>
        </a:buClr>
        <a:buSzPct val="88000"/>
        <a:buChar char="l"/>
        <a:defRPr sz="2200" b="1" kern="1200">
          <a:solidFill>
            <a:schemeClr val="tx1"/>
          </a:solidFill>
          <a:latin typeface="+mn-lt"/>
          <a:ea typeface="+mn-ea"/>
          <a:cs typeface="+mn-cs"/>
        </a:defRPr>
      </a:lvl1pPr>
      <a:lvl2pPr marL="569913" indent="-112713" algn="l" rtl="0" eaLnBrk="0" fontAlgn="base" hangingPunct="0">
        <a:spcBef>
          <a:spcPct val="20000"/>
        </a:spcBef>
        <a:spcAft>
          <a:spcPct val="0"/>
        </a:spcAft>
        <a:buClr>
          <a:schemeClr val="tx1"/>
        </a:buClr>
        <a:buChar char="–"/>
        <a:defRPr sz="2200" b="1" kern="1200">
          <a:solidFill>
            <a:schemeClr val="tx1"/>
          </a:solidFill>
          <a:latin typeface="+mn-lt"/>
          <a:ea typeface="+mn-ea"/>
          <a:cs typeface="+mn-cs"/>
        </a:defRPr>
      </a:lvl2pPr>
      <a:lvl3pPr marL="855663" indent="58738" algn="l" rtl="0" eaLnBrk="0" fontAlgn="base" hangingPunct="0">
        <a:spcBef>
          <a:spcPct val="20000"/>
        </a:spcBef>
        <a:spcAft>
          <a:spcPct val="0"/>
        </a:spcAft>
        <a:buClr>
          <a:schemeClr val="bg2"/>
        </a:buClr>
        <a:buSzPct val="113000"/>
        <a:buChar char="·"/>
        <a:defRPr sz="2200" b="1" kern="1200">
          <a:solidFill>
            <a:schemeClr val="tx1"/>
          </a:solidFill>
          <a:latin typeface="+mn-lt"/>
          <a:ea typeface="+mn-ea"/>
          <a:cs typeface="+mn-cs"/>
        </a:defRPr>
      </a:lvl3pPr>
      <a:lvl4pPr marL="1141413" indent="230188" algn="l" rtl="0" eaLnBrk="0" fontAlgn="base" hangingPunct="0">
        <a:spcBef>
          <a:spcPct val="20000"/>
        </a:spcBef>
        <a:spcAft>
          <a:spcPct val="0"/>
        </a:spcAft>
        <a:buClr>
          <a:schemeClr val="tx1"/>
        </a:buClr>
        <a:buChar char="–"/>
        <a:defRPr sz="2200" b="1"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113000"/>
        <a:buChar char="·"/>
        <a:defRPr sz="2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0CEF7B-66FF-4A70-9A21-CB60BA226E17}" type="datetimeFigureOut">
              <a:rPr lang="nb-NO" smtClean="0"/>
              <a:t>21.11.2024</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68003-81B2-4C74-B960-372E9F5D20F2}" type="slidenum">
              <a:rPr lang="nb-NO" smtClean="0"/>
              <a:t>‹#›</a:t>
            </a:fld>
            <a:endParaRPr lang="nb-NO"/>
          </a:p>
        </p:txBody>
      </p:sp>
    </p:spTree>
    <p:extLst>
      <p:ext uri="{BB962C8B-B14F-4D97-AF65-F5344CB8AC3E}">
        <p14:creationId xmlns:p14="http://schemas.microsoft.com/office/powerpoint/2010/main" val="250850028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5.wm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4.wmf"/><Relationship Id="rId5" Type="http://schemas.openxmlformats.org/officeDocument/2006/relationships/oleObject" Target="../embeddings/oleObject2.bin"/><Relationship Id="rId4" Type="http://schemas.openxmlformats.org/officeDocument/2006/relationships/image" Target="../media/image43.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7.wmf"/><Relationship Id="rId5" Type="http://schemas.openxmlformats.org/officeDocument/2006/relationships/oleObject" Target="../embeddings/oleObject4.bin"/><Relationship Id="rId4" Type="http://schemas.openxmlformats.org/officeDocument/2006/relationships/image" Target="../media/image46.wmf"/></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3.emf"/><Relationship Id="rId5" Type="http://schemas.openxmlformats.org/officeDocument/2006/relationships/oleObject" Target="../embeddings/oleObject6.bin"/><Relationship Id="rId4" Type="http://schemas.openxmlformats.org/officeDocument/2006/relationships/image" Target="../media/image52.wmf"/></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oleObject" Target="../embeddings/oleObject8.bin"/><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4.xml"/><Relationship Id="rId16" Type="http://schemas.openxmlformats.org/officeDocument/2006/relationships/image" Target="../media/image68.wmf"/><Relationship Id="rId1" Type="http://schemas.openxmlformats.org/officeDocument/2006/relationships/slideLayout" Target="../slideLayouts/slideLayout12.xml"/><Relationship Id="rId6" Type="http://schemas.openxmlformats.org/officeDocument/2006/relationships/image" Target="../media/image60.png"/><Relationship Id="rId11" Type="http://schemas.openxmlformats.org/officeDocument/2006/relationships/image" Target="../media/image65.jpeg"/><Relationship Id="rId5" Type="http://schemas.openxmlformats.org/officeDocument/2006/relationships/image" Target="../media/image59.png"/><Relationship Id="rId15" Type="http://schemas.openxmlformats.org/officeDocument/2006/relationships/oleObject" Target="../embeddings/oleObject9.bin"/><Relationship Id="rId10" Type="http://schemas.openxmlformats.org/officeDocument/2006/relationships/image" Target="../media/image64.wmf"/><Relationship Id="rId4" Type="http://schemas.openxmlformats.org/officeDocument/2006/relationships/image" Target="../media/image58.png"/><Relationship Id="rId9" Type="http://schemas.openxmlformats.org/officeDocument/2006/relationships/image" Target="../media/image63.jpeg"/><Relationship Id="rId14" Type="http://schemas.openxmlformats.org/officeDocument/2006/relationships/image" Target="../media/image67.wmf"/></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42.xml"/><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42.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81.png"/><Relationship Id="rId7" Type="http://schemas.openxmlformats.org/officeDocument/2006/relationships/image" Target="../media/image83.wmf"/><Relationship Id="rId2" Type="http://schemas.openxmlformats.org/officeDocument/2006/relationships/image" Target="../media/image80.png"/><Relationship Id="rId1" Type="http://schemas.openxmlformats.org/officeDocument/2006/relationships/slideLayout" Target="../slideLayouts/slideLayout42.xml"/><Relationship Id="rId6" Type="http://schemas.openxmlformats.org/officeDocument/2006/relationships/oleObject" Target="../embeddings/oleObject11.bin"/><Relationship Id="rId5" Type="http://schemas.openxmlformats.org/officeDocument/2006/relationships/image" Target="../media/image82.wmf"/><Relationship Id="rId4" Type="http://schemas.openxmlformats.org/officeDocument/2006/relationships/oleObject" Target="../embeddings/oleObject10.bin"/><Relationship Id="rId9" Type="http://schemas.openxmlformats.org/officeDocument/2006/relationships/image" Target="../media/image84.w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jpeg"/><Relationship Id="rId7"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wmf"/><Relationship Id="rId9" Type="http://schemas.openxmlformats.org/officeDocument/2006/relationships/image" Target="../media/image10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103.w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28.xml"/><Relationship Id="rId5" Type="http://schemas.openxmlformats.org/officeDocument/2006/relationships/image" Target="../media/image106.png"/><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08.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9.xml"/><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image" Target="../media/image113.tiff"/><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http://www.endotext.org/obesity/obesity1/figures1/figure4.jpg"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EF4996A7-B57A-7A18-EA5F-309A5EA51C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321519"/>
            <a:ext cx="12191999" cy="8208344"/>
          </a:xfrm>
          <a:prstGeom prst="rect">
            <a:avLst/>
          </a:prstGeom>
        </p:spPr>
      </p:pic>
      <p:sp>
        <p:nvSpPr>
          <p:cNvPr id="3" name="Rectangle 2">
            <a:extLst>
              <a:ext uri="{FF2B5EF4-FFF2-40B4-BE49-F238E27FC236}">
                <a16:creationId xmlns:a16="http://schemas.microsoft.com/office/drawing/2014/main" id="{EE2451C7-F0F7-9D19-9E1E-4B7148B7FF75}"/>
              </a:ext>
            </a:extLst>
          </p:cNvPr>
          <p:cNvSpPr txBox="1">
            <a:spLocks noChangeArrowheads="1"/>
          </p:cNvSpPr>
          <p:nvPr/>
        </p:nvSpPr>
        <p:spPr>
          <a:xfrm>
            <a:off x="1413287" y="1263615"/>
            <a:ext cx="8375147" cy="2050964"/>
          </a:xfrm>
          <a:prstGeom prst="rect">
            <a:avLst/>
          </a:prstGeom>
        </p:spPr>
        <p:txBody>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marL="7762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6pPr>
            <a:lvl7pPr marL="12334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7pPr>
            <a:lvl8pPr marL="16906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8pPr>
            <a:lvl9pPr marL="21478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9pPr>
          </a:lstStyle>
          <a:p>
            <a:pPr marL="0" indent="0" algn="ctr">
              <a:buNone/>
            </a:pPr>
            <a:r>
              <a:rPr lang="en-US" sz="4800" b="1" kern="0" dirty="0">
                <a:solidFill>
                  <a:srgbClr val="FFFF00"/>
                </a:solidFill>
                <a:effectLst>
                  <a:outerShdw blurRad="38100" dist="38100" dir="2700000" algn="tl">
                    <a:srgbClr val="000000">
                      <a:alpha val="43137"/>
                    </a:srgbClr>
                  </a:outerShdw>
                </a:effectLst>
                <a:latin typeface="Poppins" pitchFamily="2" charset="77"/>
                <a:cs typeface="Poppins" pitchFamily="2" charset="77"/>
              </a:rPr>
              <a:t>Genetic architecture of type 2 diabetes</a:t>
            </a:r>
          </a:p>
          <a:p>
            <a:pPr marL="0" indent="0" algn="ctr">
              <a:buNone/>
            </a:pPr>
            <a:endParaRPr lang="en-GB" sz="4800" dirty="0">
              <a:solidFill>
                <a:srgbClr val="FFFF00"/>
              </a:solidFill>
              <a:latin typeface="Poppins" pitchFamily="2" charset="77"/>
              <a:cs typeface="Poppins" pitchFamily="2" charset="77"/>
            </a:endParaRPr>
          </a:p>
        </p:txBody>
      </p:sp>
      <p:sp>
        <p:nvSpPr>
          <p:cNvPr id="4" name="Rectangle 4">
            <a:extLst>
              <a:ext uri="{FF2B5EF4-FFF2-40B4-BE49-F238E27FC236}">
                <a16:creationId xmlns:a16="http://schemas.microsoft.com/office/drawing/2014/main" id="{28DB4C69-6AD0-BD16-8EB6-16037E3D3B7A}"/>
              </a:ext>
            </a:extLst>
          </p:cNvPr>
          <p:cNvSpPr txBox="1">
            <a:spLocks noChangeArrowheads="1"/>
          </p:cNvSpPr>
          <p:nvPr/>
        </p:nvSpPr>
        <p:spPr>
          <a:xfrm>
            <a:off x="2330823" y="4342480"/>
            <a:ext cx="7530353" cy="1752600"/>
          </a:xfrm>
          <a:prstGeom prst="rect">
            <a:avLst/>
          </a:prstGeom>
        </p:spPr>
        <p:txBody>
          <a:bodyPr/>
          <a:lstStyle>
            <a:lvl1pPr marL="228600" indent="-182563" algn="l" rtl="0" eaLnBrk="0" fontAlgn="base" hangingPunct="0">
              <a:spcBef>
                <a:spcPct val="20000"/>
              </a:spcBef>
              <a:spcAft>
                <a:spcPts val="300"/>
              </a:spcAft>
              <a:buClr>
                <a:srgbClr val="C3260C"/>
              </a:buClr>
              <a:buSzPct val="130000"/>
              <a:buFont typeface="Georgia" pitchFamily="18" charset="0"/>
              <a:buChar char="*"/>
              <a:defRPr sz="2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a:solidFill>
                  <a:srgbClr val="404040"/>
                </a:solidFill>
                <a:latin typeface="+mn-lt"/>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a:solidFill>
                  <a:srgbClr val="404040"/>
                </a:solidFill>
                <a:latin typeface="+mn-lt"/>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a:solidFill>
                  <a:srgbClr val="404040"/>
                </a:solidFill>
                <a:latin typeface="+mn-lt"/>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a:solidFill>
                  <a:srgbClr val="404040"/>
                </a:solidFill>
                <a:latin typeface="+mn-lt"/>
              </a:defRPr>
            </a:lvl5pPr>
            <a:lvl6pPr marL="1846263" indent="-182563" algn="l" rtl="0" fontAlgn="base">
              <a:spcBef>
                <a:spcPct val="20000"/>
              </a:spcBef>
              <a:spcAft>
                <a:spcPts val="300"/>
              </a:spcAft>
              <a:buClr>
                <a:srgbClr val="C3260C"/>
              </a:buClr>
              <a:buSzPct val="130000"/>
              <a:buFont typeface="Georgia" pitchFamily="18" charset="0"/>
              <a:buChar char="*"/>
              <a:defRPr sz="1400">
                <a:solidFill>
                  <a:srgbClr val="404040"/>
                </a:solidFill>
                <a:latin typeface="+mn-lt"/>
              </a:defRPr>
            </a:lvl6pPr>
            <a:lvl7pPr marL="2303463" indent="-182563" algn="l" rtl="0" fontAlgn="base">
              <a:spcBef>
                <a:spcPct val="20000"/>
              </a:spcBef>
              <a:spcAft>
                <a:spcPts val="300"/>
              </a:spcAft>
              <a:buClr>
                <a:srgbClr val="C3260C"/>
              </a:buClr>
              <a:buSzPct val="130000"/>
              <a:buFont typeface="Georgia" pitchFamily="18" charset="0"/>
              <a:buChar char="*"/>
              <a:defRPr sz="1400">
                <a:solidFill>
                  <a:srgbClr val="404040"/>
                </a:solidFill>
                <a:latin typeface="+mn-lt"/>
              </a:defRPr>
            </a:lvl7pPr>
            <a:lvl8pPr marL="2760663" indent="-182563" algn="l" rtl="0" fontAlgn="base">
              <a:spcBef>
                <a:spcPct val="20000"/>
              </a:spcBef>
              <a:spcAft>
                <a:spcPts val="300"/>
              </a:spcAft>
              <a:buClr>
                <a:srgbClr val="C3260C"/>
              </a:buClr>
              <a:buSzPct val="130000"/>
              <a:buFont typeface="Georgia" pitchFamily="18" charset="0"/>
              <a:buChar char="*"/>
              <a:defRPr sz="1400">
                <a:solidFill>
                  <a:srgbClr val="404040"/>
                </a:solidFill>
                <a:latin typeface="+mn-lt"/>
              </a:defRPr>
            </a:lvl8pPr>
            <a:lvl9pPr marL="3217863" indent="-182563" algn="l" rtl="0" fontAlgn="base">
              <a:spcBef>
                <a:spcPct val="20000"/>
              </a:spcBef>
              <a:spcAft>
                <a:spcPts val="300"/>
              </a:spcAft>
              <a:buClr>
                <a:srgbClr val="C3260C"/>
              </a:buClr>
              <a:buSzPct val="130000"/>
              <a:buFont typeface="Georgia" pitchFamily="18" charset="0"/>
              <a:buChar char="*"/>
              <a:defRPr sz="1400">
                <a:solidFill>
                  <a:srgbClr val="404040"/>
                </a:solidFill>
                <a:latin typeface="+mn-lt"/>
              </a:defRPr>
            </a:lvl9pPr>
          </a:lstStyle>
          <a:p>
            <a:pPr marL="46037" indent="0" algn="ctr" eaLnBrk="1" hangingPunct="1">
              <a:buNone/>
              <a:defRPr/>
            </a:pPr>
            <a:r>
              <a:rPr lang="sv-SE" sz="4000" b="1" kern="0" dirty="0">
                <a:solidFill>
                  <a:schemeClr val="bg1"/>
                </a:solidFill>
                <a:effectLst>
                  <a:outerShdw blurRad="38100" dist="38100" dir="2700000" algn="tl">
                    <a:srgbClr val="000000">
                      <a:alpha val="43137"/>
                    </a:srgbClr>
                  </a:outerShdw>
                </a:effectLst>
                <a:latin typeface="Poppins" pitchFamily="2" charset="77"/>
                <a:cs typeface="Poppins" pitchFamily="2" charset="77"/>
              </a:rPr>
              <a:t>Valeriya Lyssenko, MD, PhD</a:t>
            </a:r>
          </a:p>
          <a:p>
            <a:pPr marL="46037" indent="0" algn="ctr" eaLnBrk="1" hangingPunct="1">
              <a:buNone/>
              <a:defRPr/>
            </a:pPr>
            <a:r>
              <a:rPr lang="en-US" sz="2400" kern="0" dirty="0">
                <a:solidFill>
                  <a:schemeClr val="bg1"/>
                </a:solidFill>
                <a:latin typeface="Poppins" pitchFamily="2" charset="77"/>
                <a:cs typeface="Poppins" pitchFamily="2" charset="77"/>
              </a:rPr>
              <a:t>University of Bergen, Norway</a:t>
            </a:r>
          </a:p>
          <a:p>
            <a:pPr marL="46037" indent="0" algn="ctr" eaLnBrk="1" hangingPunct="1">
              <a:buNone/>
              <a:defRPr/>
            </a:pPr>
            <a:r>
              <a:rPr lang="en-US" sz="2400" kern="0" dirty="0">
                <a:solidFill>
                  <a:schemeClr val="bg1"/>
                </a:solidFill>
                <a:latin typeface="Poppins" pitchFamily="2" charset="77"/>
                <a:cs typeface="Poppins" pitchFamily="2" charset="77"/>
              </a:rPr>
              <a:t>Diabetes and Endocrinology, Lund University Diabetes Center, Sweden</a:t>
            </a:r>
          </a:p>
          <a:p>
            <a:pPr algn="ctr" eaLnBrk="1" hangingPunct="1">
              <a:defRPr/>
            </a:pPr>
            <a:endParaRPr lang="sv-SE" sz="4000" b="1" kern="0" dirty="0">
              <a:solidFill>
                <a:schemeClr val="bg1"/>
              </a:solidFill>
              <a:effectLst>
                <a:outerShdw blurRad="38100" dist="38100" dir="2700000" algn="tl">
                  <a:srgbClr val="000000">
                    <a:alpha val="43137"/>
                  </a:srgbClr>
                </a:outerShdw>
              </a:effectLst>
              <a:latin typeface="Poppins" pitchFamily="2" charset="77"/>
              <a:cs typeface="Poppins" pitchFamily="2" charset="77"/>
            </a:endParaRPr>
          </a:p>
          <a:p>
            <a:pPr algn="ctr" eaLnBrk="1" hangingPunct="1">
              <a:defRPr/>
            </a:pPr>
            <a:endParaRPr lang="sv-SE" sz="4000" kern="0" dirty="0">
              <a:solidFill>
                <a:schemeClr val="bg1"/>
              </a:solidFill>
              <a:effectLst>
                <a:outerShdw blurRad="38100" dist="38100" dir="2700000" algn="tl">
                  <a:srgbClr val="000000">
                    <a:alpha val="43137"/>
                  </a:srgbClr>
                </a:outerShdw>
              </a:effectLst>
              <a:latin typeface="Poppins" pitchFamily="2" charset="77"/>
              <a:cs typeface="Poppins" pitchFamily="2" charset="77"/>
            </a:endParaRPr>
          </a:p>
        </p:txBody>
      </p:sp>
      <p:pic>
        <p:nvPicPr>
          <p:cNvPr id="5" name="Picture 4" descr="LOGOE_CMYKs">
            <a:extLst>
              <a:ext uri="{FF2B5EF4-FFF2-40B4-BE49-F238E27FC236}">
                <a16:creationId xmlns:a16="http://schemas.microsoft.com/office/drawing/2014/main" id="{29AAA7AA-BE20-3DD2-8212-258989EF3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7934" y="5000479"/>
            <a:ext cx="1342607" cy="1886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70A51D1-1212-A6AC-F4F2-64B18CE806E5}"/>
              </a:ext>
            </a:extLst>
          </p:cNvPr>
          <p:cNvSpPr/>
          <p:nvPr/>
        </p:nvSpPr>
        <p:spPr>
          <a:xfrm>
            <a:off x="8765394" y="5577996"/>
            <a:ext cx="1794003" cy="11569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rebuchet MS"/>
            </a:endParaRPr>
          </a:p>
        </p:txBody>
      </p:sp>
      <p:pic>
        <p:nvPicPr>
          <p:cNvPr id="7" name="Picture 2" descr="Image">
            <a:extLst>
              <a:ext uri="{FF2B5EF4-FFF2-40B4-BE49-F238E27FC236}">
                <a16:creationId xmlns:a16="http://schemas.microsoft.com/office/drawing/2014/main" id="{BEFE1CE6-9B2E-3B61-120C-91CE118C61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796" y="5303782"/>
            <a:ext cx="1524000" cy="149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124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44DEE86-7A2B-37E2-ECE6-507EF297B111}"/>
              </a:ext>
            </a:extLst>
          </p:cNvPr>
          <p:cNvSpPr>
            <a:spLocks noGrp="1" noChangeArrowheads="1"/>
          </p:cNvSpPr>
          <p:nvPr>
            <p:ph type="title"/>
          </p:nvPr>
        </p:nvSpPr>
        <p:spPr bwMode="auto">
          <a:xfrm>
            <a:off x="552549" y="406950"/>
            <a:ext cx="10632016" cy="6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Autofit/>
          </a:bodyP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nSpc>
                <a:spcPct val="95000"/>
              </a:lnSpc>
            </a:pPr>
            <a:r>
              <a:rPr lang="en-US" altLang="en-SE" sz="3200" b="1" dirty="0">
                <a:solidFill>
                  <a:schemeClr val="bg1"/>
                </a:solidFill>
              </a:rPr>
              <a:t>Effect of high and low risk gene scores on change in BMI, insulin secretion and action over time</a:t>
            </a:r>
          </a:p>
        </p:txBody>
      </p:sp>
      <p:sp>
        <p:nvSpPr>
          <p:cNvPr id="51" name="TextBox 8">
            <a:extLst>
              <a:ext uri="{FF2B5EF4-FFF2-40B4-BE49-F238E27FC236}">
                <a16:creationId xmlns:a16="http://schemas.microsoft.com/office/drawing/2014/main" id="{82FDB6D6-1C28-4591-6D1B-6E83EBAD72AC}"/>
              </a:ext>
            </a:extLst>
          </p:cNvPr>
          <p:cNvSpPr txBox="1">
            <a:spLocks noChangeArrowheads="1"/>
          </p:cNvSpPr>
          <p:nvPr/>
        </p:nvSpPr>
        <p:spPr bwMode="auto">
          <a:xfrm>
            <a:off x="3935414" y="6276976"/>
            <a:ext cx="34559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sv-SE" altLang="en-SE" sz="1600" b="1" dirty="0" err="1">
                <a:solidFill>
                  <a:srgbClr val="FF0000"/>
                </a:solidFill>
                <a:latin typeface="Calibri" panose="020F0502020204030204" pitchFamily="34" charset="0"/>
                <a:cs typeface="Arial" panose="020B0604020202020204" pitchFamily="34" charset="0"/>
              </a:rPr>
              <a:t>High</a:t>
            </a:r>
            <a:r>
              <a:rPr lang="sv-SE" altLang="en-SE" sz="1600" b="1" dirty="0">
                <a:solidFill>
                  <a:srgbClr val="FF0000"/>
                </a:solidFill>
                <a:latin typeface="Calibri" panose="020F0502020204030204" pitchFamily="34" charset="0"/>
                <a:cs typeface="Arial" panose="020B0604020202020204" pitchFamily="34" charset="0"/>
              </a:rPr>
              <a:t> Risk Group</a:t>
            </a:r>
            <a:r>
              <a:rPr lang="sv-SE" altLang="en-SE" sz="1600" dirty="0">
                <a:solidFill>
                  <a:srgbClr val="FF0000"/>
                </a:solidFill>
                <a:latin typeface="Calibri" panose="020F0502020204030204" pitchFamily="34" charset="0"/>
                <a:cs typeface="Arial" panose="020B0604020202020204" pitchFamily="34" charset="0"/>
              </a:rPr>
              <a:t> </a:t>
            </a:r>
            <a:r>
              <a:rPr lang="sv-SE" altLang="en-SE" sz="1600" dirty="0">
                <a:latin typeface="Calibri" panose="020F0502020204030204" pitchFamily="34" charset="0"/>
                <a:cs typeface="Arial" panose="020B0604020202020204" pitchFamily="34" charset="0"/>
              </a:rPr>
              <a:t>&gt;= 33 (17%) risk </a:t>
            </a:r>
            <a:r>
              <a:rPr lang="sv-SE" altLang="en-SE" sz="1600" dirty="0" err="1">
                <a:latin typeface="Calibri" panose="020F0502020204030204" pitchFamily="34" charset="0"/>
                <a:cs typeface="Arial" panose="020B0604020202020204" pitchFamily="34" charset="0"/>
              </a:rPr>
              <a:t>alleles</a:t>
            </a:r>
            <a:endParaRPr lang="sv-SE" altLang="en-SE" sz="1600" dirty="0">
              <a:latin typeface="Calibri" panose="020F0502020204030204" pitchFamily="34" charset="0"/>
              <a:cs typeface="Arial" panose="020B0604020202020204" pitchFamily="34" charset="0"/>
            </a:endParaRPr>
          </a:p>
          <a:p>
            <a:r>
              <a:rPr lang="sv-SE" altLang="en-SE" sz="1600" b="1" dirty="0" err="1">
                <a:solidFill>
                  <a:srgbClr val="669900"/>
                </a:solidFill>
                <a:latin typeface="Calibri" panose="020F0502020204030204" pitchFamily="34" charset="0"/>
                <a:cs typeface="Arial" panose="020B0604020202020204" pitchFamily="34" charset="0"/>
              </a:rPr>
              <a:t>Low</a:t>
            </a:r>
            <a:r>
              <a:rPr lang="sv-SE" altLang="en-SE" sz="1600" b="1" dirty="0">
                <a:solidFill>
                  <a:srgbClr val="669900"/>
                </a:solidFill>
                <a:latin typeface="Calibri" panose="020F0502020204030204" pitchFamily="34" charset="0"/>
                <a:cs typeface="Arial" panose="020B0604020202020204" pitchFamily="34" charset="0"/>
              </a:rPr>
              <a:t> Risk Group</a:t>
            </a:r>
            <a:r>
              <a:rPr lang="sv-SE" altLang="en-SE" sz="1600" dirty="0">
                <a:solidFill>
                  <a:srgbClr val="CCFF99"/>
                </a:solidFill>
                <a:latin typeface="Calibri" panose="020F0502020204030204" pitchFamily="34" charset="0"/>
                <a:cs typeface="Arial" panose="020B0604020202020204" pitchFamily="34" charset="0"/>
              </a:rPr>
              <a:t> </a:t>
            </a:r>
            <a:r>
              <a:rPr lang="sv-SE" altLang="en-SE" sz="1600" dirty="0">
                <a:latin typeface="Calibri" panose="020F0502020204030204" pitchFamily="34" charset="0"/>
                <a:cs typeface="Arial" panose="020B0604020202020204" pitchFamily="34" charset="0"/>
              </a:rPr>
              <a:t>&lt;= 40 (20%) risk </a:t>
            </a:r>
            <a:r>
              <a:rPr lang="sv-SE" altLang="en-SE" sz="1600" dirty="0" err="1">
                <a:latin typeface="Calibri" panose="020F0502020204030204" pitchFamily="34" charset="0"/>
                <a:cs typeface="Arial" panose="020B0604020202020204" pitchFamily="34" charset="0"/>
              </a:rPr>
              <a:t>alleles</a:t>
            </a:r>
            <a:endParaRPr lang="en-US" altLang="en-SE" sz="1600" dirty="0">
              <a:latin typeface="Calibri" panose="020F0502020204030204" pitchFamily="34" charset="0"/>
              <a:cs typeface="Arial" panose="020B0604020202020204" pitchFamily="34" charset="0"/>
            </a:endParaRPr>
          </a:p>
        </p:txBody>
      </p:sp>
      <p:sp>
        <p:nvSpPr>
          <p:cNvPr id="52" name="Text Box 4">
            <a:extLst>
              <a:ext uri="{FF2B5EF4-FFF2-40B4-BE49-F238E27FC236}">
                <a16:creationId xmlns:a16="http://schemas.microsoft.com/office/drawing/2014/main" id="{C9A94049-BB8C-8C55-8B91-3CD920DD2FD2}"/>
              </a:ext>
            </a:extLst>
          </p:cNvPr>
          <p:cNvSpPr txBox="1">
            <a:spLocks noChangeArrowheads="1"/>
          </p:cNvSpPr>
          <p:nvPr/>
        </p:nvSpPr>
        <p:spPr bwMode="auto">
          <a:xfrm>
            <a:off x="477839" y="6469857"/>
            <a:ext cx="17287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sv-SE" altLang="en-SE" sz="1400" b="1" dirty="0">
                <a:solidFill>
                  <a:srgbClr val="CC3300"/>
                </a:solidFill>
                <a:latin typeface="Arial Unicode MS" panose="020B0604020202020204" pitchFamily="34" charset="-128"/>
                <a:cs typeface="Arial" panose="020B0604020202020204" pitchFamily="34" charset="0"/>
              </a:rPr>
              <a:t>* P&lt;0.05; **P&lt;0.01</a:t>
            </a:r>
            <a:endParaRPr lang="en-US" altLang="en-SE" sz="1400" b="1" dirty="0">
              <a:solidFill>
                <a:srgbClr val="CC3300"/>
              </a:solidFill>
              <a:latin typeface="Arial Unicode MS" panose="020B0604020202020204" pitchFamily="34" charset="-128"/>
              <a:cs typeface="Arial" panose="020B0604020202020204" pitchFamily="34" charset="0"/>
            </a:endParaRPr>
          </a:p>
        </p:txBody>
      </p:sp>
      <p:grpSp>
        <p:nvGrpSpPr>
          <p:cNvPr id="53" name="Group 5">
            <a:extLst>
              <a:ext uri="{FF2B5EF4-FFF2-40B4-BE49-F238E27FC236}">
                <a16:creationId xmlns:a16="http://schemas.microsoft.com/office/drawing/2014/main" id="{9B2E7B5F-EF23-0D7F-7A44-EC8C33097C15}"/>
              </a:ext>
            </a:extLst>
          </p:cNvPr>
          <p:cNvGrpSpPr>
            <a:grpSpLocks/>
          </p:cNvGrpSpPr>
          <p:nvPr/>
        </p:nvGrpSpPr>
        <p:grpSpPr bwMode="auto">
          <a:xfrm>
            <a:off x="2208213" y="1163955"/>
            <a:ext cx="3600450" cy="2863850"/>
            <a:chOff x="431" y="618"/>
            <a:chExt cx="2268" cy="1804"/>
          </a:xfrm>
        </p:grpSpPr>
        <p:pic>
          <p:nvPicPr>
            <p:cNvPr id="54" name="Picture 6">
              <a:extLst>
                <a:ext uri="{FF2B5EF4-FFF2-40B4-BE49-F238E27FC236}">
                  <a16:creationId xmlns:a16="http://schemas.microsoft.com/office/drawing/2014/main" id="{E7A3A136-3B42-69D6-21A8-8E4B53EED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 y="618"/>
              <a:ext cx="2268" cy="1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Text Box 7">
              <a:extLst>
                <a:ext uri="{FF2B5EF4-FFF2-40B4-BE49-F238E27FC236}">
                  <a16:creationId xmlns:a16="http://schemas.microsoft.com/office/drawing/2014/main" id="{6E70F69D-D92B-07AF-B814-4F20707C41E7}"/>
                </a:ext>
              </a:extLst>
            </p:cNvPr>
            <p:cNvSpPr txBox="1">
              <a:spLocks noChangeArrowheads="1"/>
            </p:cNvSpPr>
            <p:nvPr/>
          </p:nvSpPr>
          <p:spPr bwMode="auto">
            <a:xfrm>
              <a:off x="1247" y="754"/>
              <a:ext cx="120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SE" sz="1600" b="1">
                  <a:solidFill>
                    <a:srgbClr val="0000FF"/>
                  </a:solidFill>
                  <a:latin typeface="Tahoma" panose="020B0604030504040204" pitchFamily="34" charset="0"/>
                  <a:cs typeface="Arial" panose="020B0604020202020204" pitchFamily="34" charset="0"/>
                </a:rPr>
                <a:t>Body mass index</a:t>
              </a:r>
            </a:p>
          </p:txBody>
        </p:sp>
        <p:sp>
          <p:nvSpPr>
            <p:cNvPr id="56" name="Text Box 8">
              <a:extLst>
                <a:ext uri="{FF2B5EF4-FFF2-40B4-BE49-F238E27FC236}">
                  <a16:creationId xmlns:a16="http://schemas.microsoft.com/office/drawing/2014/main" id="{169A76F9-18B1-0320-7EBD-B0C128B98668}"/>
                </a:ext>
              </a:extLst>
            </p:cNvPr>
            <p:cNvSpPr txBox="1">
              <a:spLocks noChangeArrowheads="1"/>
            </p:cNvSpPr>
            <p:nvPr/>
          </p:nvSpPr>
          <p:spPr bwMode="auto">
            <a:xfrm>
              <a:off x="2290" y="1117"/>
              <a:ext cx="285"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SE" sz="3200" b="1">
                  <a:solidFill>
                    <a:srgbClr val="CC0000"/>
                  </a:solidFill>
                  <a:cs typeface="Arial" panose="020B0604020202020204" pitchFamily="34" charset="0"/>
                </a:rPr>
                <a:t>*</a:t>
              </a:r>
            </a:p>
          </p:txBody>
        </p:sp>
        <p:sp>
          <p:nvSpPr>
            <p:cNvPr id="57" name="Text Box 9">
              <a:extLst>
                <a:ext uri="{FF2B5EF4-FFF2-40B4-BE49-F238E27FC236}">
                  <a16:creationId xmlns:a16="http://schemas.microsoft.com/office/drawing/2014/main" id="{35D58A75-07C2-CA84-5429-B0A71B983B9C}"/>
                </a:ext>
              </a:extLst>
            </p:cNvPr>
            <p:cNvSpPr txBox="1">
              <a:spLocks noChangeArrowheads="1"/>
            </p:cNvSpPr>
            <p:nvPr/>
          </p:nvSpPr>
          <p:spPr bwMode="auto">
            <a:xfrm>
              <a:off x="1066" y="2222"/>
              <a:ext cx="50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SE" sz="1400">
                  <a:cs typeface="Arial" panose="020B0604020202020204" pitchFamily="34" charset="0"/>
                </a:rPr>
                <a:t>Baseline</a:t>
              </a:r>
            </a:p>
          </p:txBody>
        </p:sp>
        <p:sp>
          <p:nvSpPr>
            <p:cNvPr id="58" name="Text Box 10">
              <a:extLst>
                <a:ext uri="{FF2B5EF4-FFF2-40B4-BE49-F238E27FC236}">
                  <a16:creationId xmlns:a16="http://schemas.microsoft.com/office/drawing/2014/main" id="{7137B522-11D6-2CDC-ED7F-5DEE6BCB91DD}"/>
                </a:ext>
              </a:extLst>
            </p:cNvPr>
            <p:cNvSpPr txBox="1">
              <a:spLocks noChangeArrowheads="1"/>
            </p:cNvSpPr>
            <p:nvPr/>
          </p:nvSpPr>
          <p:spPr bwMode="auto">
            <a:xfrm>
              <a:off x="1927" y="2228"/>
              <a:ext cx="569"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SE" sz="1400">
                  <a:cs typeface="Arial" panose="020B0604020202020204" pitchFamily="34" charset="0"/>
                </a:rPr>
                <a:t>Follow-up</a:t>
              </a:r>
            </a:p>
          </p:txBody>
        </p:sp>
      </p:grpSp>
      <p:grpSp>
        <p:nvGrpSpPr>
          <p:cNvPr id="59" name="Group 11">
            <a:extLst>
              <a:ext uri="{FF2B5EF4-FFF2-40B4-BE49-F238E27FC236}">
                <a16:creationId xmlns:a16="http://schemas.microsoft.com/office/drawing/2014/main" id="{BA61A57E-D466-D690-0758-5DB77B187D79}"/>
              </a:ext>
            </a:extLst>
          </p:cNvPr>
          <p:cNvGrpSpPr>
            <a:grpSpLocks/>
          </p:cNvGrpSpPr>
          <p:nvPr/>
        </p:nvGrpSpPr>
        <p:grpSpPr bwMode="auto">
          <a:xfrm>
            <a:off x="5791200" y="1367156"/>
            <a:ext cx="4343400" cy="2701925"/>
            <a:chOff x="2688" y="746"/>
            <a:chExt cx="2736" cy="1702"/>
          </a:xfrm>
        </p:grpSpPr>
        <p:pic>
          <p:nvPicPr>
            <p:cNvPr id="60" name="Picture 12">
              <a:extLst>
                <a:ext uri="{FF2B5EF4-FFF2-40B4-BE49-F238E27FC236}">
                  <a16:creationId xmlns:a16="http://schemas.microsoft.com/office/drawing/2014/main" id="{410B2D0C-31C8-7A3C-497D-2ECA09E54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 y="882"/>
              <a:ext cx="2736" cy="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Text Box 13">
              <a:extLst>
                <a:ext uri="{FF2B5EF4-FFF2-40B4-BE49-F238E27FC236}">
                  <a16:creationId xmlns:a16="http://schemas.microsoft.com/office/drawing/2014/main" id="{79C91C54-2506-6BAC-6CB0-052839421FAD}"/>
                </a:ext>
              </a:extLst>
            </p:cNvPr>
            <p:cNvSpPr txBox="1">
              <a:spLocks noChangeArrowheads="1"/>
            </p:cNvSpPr>
            <p:nvPr/>
          </p:nvSpPr>
          <p:spPr bwMode="auto">
            <a:xfrm>
              <a:off x="3560" y="746"/>
              <a:ext cx="126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SE" sz="1600" b="1">
                  <a:solidFill>
                    <a:srgbClr val="0000FF"/>
                  </a:solidFill>
                  <a:latin typeface="Tahoma" panose="020B0604030504040204" pitchFamily="34" charset="0"/>
                  <a:cs typeface="Arial" panose="020B0604020202020204" pitchFamily="34" charset="0"/>
                </a:rPr>
                <a:t>Insulin sensitivity</a:t>
              </a:r>
            </a:p>
          </p:txBody>
        </p:sp>
        <p:sp>
          <p:nvSpPr>
            <p:cNvPr id="62" name="Text Box 14">
              <a:extLst>
                <a:ext uri="{FF2B5EF4-FFF2-40B4-BE49-F238E27FC236}">
                  <a16:creationId xmlns:a16="http://schemas.microsoft.com/office/drawing/2014/main" id="{91EE90DE-1E51-8A5F-63C4-1D8BA2CA047D}"/>
                </a:ext>
              </a:extLst>
            </p:cNvPr>
            <p:cNvSpPr txBox="1">
              <a:spLocks noChangeArrowheads="1"/>
            </p:cNvSpPr>
            <p:nvPr/>
          </p:nvSpPr>
          <p:spPr bwMode="auto">
            <a:xfrm>
              <a:off x="3560" y="1394"/>
              <a:ext cx="285"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SE" sz="3200" b="1" dirty="0">
                  <a:solidFill>
                    <a:srgbClr val="CC0000"/>
                  </a:solidFill>
                  <a:cs typeface="Arial" panose="020B0604020202020204" pitchFamily="34" charset="0"/>
                </a:rPr>
                <a:t>*</a:t>
              </a:r>
            </a:p>
          </p:txBody>
        </p:sp>
        <p:sp>
          <p:nvSpPr>
            <p:cNvPr id="63" name="Text Box 15">
              <a:extLst>
                <a:ext uri="{FF2B5EF4-FFF2-40B4-BE49-F238E27FC236}">
                  <a16:creationId xmlns:a16="http://schemas.microsoft.com/office/drawing/2014/main" id="{ADA1CAF6-A65C-ECF6-EAC3-21E50C760078}"/>
                </a:ext>
              </a:extLst>
            </p:cNvPr>
            <p:cNvSpPr txBox="1">
              <a:spLocks noChangeArrowheads="1"/>
            </p:cNvSpPr>
            <p:nvPr/>
          </p:nvSpPr>
          <p:spPr bwMode="auto">
            <a:xfrm>
              <a:off x="4830" y="1842"/>
              <a:ext cx="45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SE" sz="3200" b="1">
                  <a:solidFill>
                    <a:srgbClr val="CC0000"/>
                  </a:solidFill>
                  <a:cs typeface="Arial" panose="020B0604020202020204" pitchFamily="34" charset="0"/>
                </a:rPr>
                <a:t>**</a:t>
              </a:r>
            </a:p>
          </p:txBody>
        </p:sp>
        <p:sp>
          <p:nvSpPr>
            <p:cNvPr id="64" name="Text Box 16">
              <a:extLst>
                <a:ext uri="{FF2B5EF4-FFF2-40B4-BE49-F238E27FC236}">
                  <a16:creationId xmlns:a16="http://schemas.microsoft.com/office/drawing/2014/main" id="{3D4129A1-9DE9-064E-43F3-658531C8294D}"/>
                </a:ext>
              </a:extLst>
            </p:cNvPr>
            <p:cNvSpPr txBox="1">
              <a:spLocks noChangeArrowheads="1"/>
            </p:cNvSpPr>
            <p:nvPr/>
          </p:nvSpPr>
          <p:spPr bwMode="auto">
            <a:xfrm>
              <a:off x="3482" y="2215"/>
              <a:ext cx="50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SE" sz="1400">
                  <a:cs typeface="Arial" panose="020B0604020202020204" pitchFamily="34" charset="0"/>
                </a:rPr>
                <a:t>Baseline</a:t>
              </a:r>
            </a:p>
          </p:txBody>
        </p:sp>
        <p:sp>
          <p:nvSpPr>
            <p:cNvPr id="65" name="Text Box 17">
              <a:extLst>
                <a:ext uri="{FF2B5EF4-FFF2-40B4-BE49-F238E27FC236}">
                  <a16:creationId xmlns:a16="http://schemas.microsoft.com/office/drawing/2014/main" id="{B11CF67B-A65F-EDAF-59A4-5D3CD73FDF41}"/>
                </a:ext>
              </a:extLst>
            </p:cNvPr>
            <p:cNvSpPr txBox="1">
              <a:spLocks noChangeArrowheads="1"/>
            </p:cNvSpPr>
            <p:nvPr/>
          </p:nvSpPr>
          <p:spPr bwMode="auto">
            <a:xfrm>
              <a:off x="4343" y="2221"/>
              <a:ext cx="569"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SE" sz="1400">
                  <a:cs typeface="Arial" panose="020B0604020202020204" pitchFamily="34" charset="0"/>
                </a:rPr>
                <a:t>Follow-up</a:t>
              </a:r>
            </a:p>
          </p:txBody>
        </p:sp>
      </p:grpSp>
      <p:grpSp>
        <p:nvGrpSpPr>
          <p:cNvPr id="66" name="Group 18">
            <a:extLst>
              <a:ext uri="{FF2B5EF4-FFF2-40B4-BE49-F238E27FC236}">
                <a16:creationId xmlns:a16="http://schemas.microsoft.com/office/drawing/2014/main" id="{0F4CF8B6-CAB2-0C45-A286-D3A6FC54B2B6}"/>
              </a:ext>
            </a:extLst>
          </p:cNvPr>
          <p:cNvGrpSpPr>
            <a:grpSpLocks/>
          </p:cNvGrpSpPr>
          <p:nvPr/>
        </p:nvGrpSpPr>
        <p:grpSpPr bwMode="auto">
          <a:xfrm>
            <a:off x="1847851" y="3899219"/>
            <a:ext cx="4132263" cy="2670175"/>
            <a:chOff x="204" y="2341"/>
            <a:chExt cx="2603" cy="1682"/>
          </a:xfrm>
        </p:grpSpPr>
        <p:pic>
          <p:nvPicPr>
            <p:cNvPr id="67" name="Picture 19">
              <a:extLst>
                <a:ext uri="{FF2B5EF4-FFF2-40B4-BE49-F238E27FC236}">
                  <a16:creationId xmlns:a16="http://schemas.microsoft.com/office/drawing/2014/main" id="{CDD5D082-ABC9-24D6-2FEE-AEB9AF653E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 y="2341"/>
              <a:ext cx="2603" cy="1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Text Box 20">
              <a:extLst>
                <a:ext uri="{FF2B5EF4-FFF2-40B4-BE49-F238E27FC236}">
                  <a16:creationId xmlns:a16="http://schemas.microsoft.com/office/drawing/2014/main" id="{5CB13CA4-0595-5BDB-CFA3-18E01B9CD629}"/>
                </a:ext>
              </a:extLst>
            </p:cNvPr>
            <p:cNvSpPr txBox="1">
              <a:spLocks noChangeArrowheads="1"/>
            </p:cNvSpPr>
            <p:nvPr/>
          </p:nvSpPr>
          <p:spPr bwMode="auto">
            <a:xfrm>
              <a:off x="1156" y="2478"/>
              <a:ext cx="120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SE" sz="1600" b="1">
                  <a:solidFill>
                    <a:srgbClr val="0000FF"/>
                  </a:solidFill>
                  <a:latin typeface="Tahoma" panose="020B0604030504040204" pitchFamily="34" charset="0"/>
                  <a:cs typeface="Arial" panose="020B0604020202020204" pitchFamily="34" charset="0"/>
                </a:rPr>
                <a:t>Insulin secretion</a:t>
              </a:r>
            </a:p>
          </p:txBody>
        </p:sp>
        <p:sp>
          <p:nvSpPr>
            <p:cNvPr id="69" name="Text Box 21">
              <a:extLst>
                <a:ext uri="{FF2B5EF4-FFF2-40B4-BE49-F238E27FC236}">
                  <a16:creationId xmlns:a16="http://schemas.microsoft.com/office/drawing/2014/main" id="{A5DC4729-8C3D-C370-A77A-425AB921FB57}"/>
                </a:ext>
              </a:extLst>
            </p:cNvPr>
            <p:cNvSpPr txBox="1">
              <a:spLocks noChangeArrowheads="1"/>
            </p:cNvSpPr>
            <p:nvPr/>
          </p:nvSpPr>
          <p:spPr bwMode="auto">
            <a:xfrm>
              <a:off x="2336" y="3158"/>
              <a:ext cx="45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SE" sz="3200" b="1" dirty="0">
                  <a:solidFill>
                    <a:srgbClr val="CC0000"/>
                  </a:solidFill>
                  <a:cs typeface="Arial" panose="020B0604020202020204" pitchFamily="34" charset="0"/>
                </a:rPr>
                <a:t>**</a:t>
              </a:r>
            </a:p>
          </p:txBody>
        </p:sp>
        <p:sp>
          <p:nvSpPr>
            <p:cNvPr id="70" name="Text Box 22">
              <a:extLst>
                <a:ext uri="{FF2B5EF4-FFF2-40B4-BE49-F238E27FC236}">
                  <a16:creationId xmlns:a16="http://schemas.microsoft.com/office/drawing/2014/main" id="{5324D95C-2C91-B296-31D7-EA8F5CE8B0A2}"/>
                </a:ext>
              </a:extLst>
            </p:cNvPr>
            <p:cNvSpPr txBox="1">
              <a:spLocks noChangeArrowheads="1"/>
            </p:cNvSpPr>
            <p:nvPr/>
          </p:nvSpPr>
          <p:spPr bwMode="auto">
            <a:xfrm>
              <a:off x="1038" y="3345"/>
              <a:ext cx="45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SE" sz="3200" b="1" dirty="0">
                  <a:solidFill>
                    <a:srgbClr val="CC0000"/>
                  </a:solidFill>
                  <a:cs typeface="Arial" panose="020B0604020202020204" pitchFamily="34" charset="0"/>
                </a:rPr>
                <a:t>**</a:t>
              </a:r>
            </a:p>
          </p:txBody>
        </p:sp>
        <p:sp>
          <p:nvSpPr>
            <p:cNvPr id="71" name="Text Box 23">
              <a:extLst>
                <a:ext uri="{FF2B5EF4-FFF2-40B4-BE49-F238E27FC236}">
                  <a16:creationId xmlns:a16="http://schemas.microsoft.com/office/drawing/2014/main" id="{11A8D749-74FF-1189-F91F-891DFE3B5E04}"/>
                </a:ext>
              </a:extLst>
            </p:cNvPr>
            <p:cNvSpPr txBox="1">
              <a:spLocks noChangeArrowheads="1"/>
            </p:cNvSpPr>
            <p:nvPr/>
          </p:nvSpPr>
          <p:spPr bwMode="auto">
            <a:xfrm>
              <a:off x="1078" y="3592"/>
              <a:ext cx="50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SE" sz="1400">
                  <a:cs typeface="Arial" panose="020B0604020202020204" pitchFamily="34" charset="0"/>
                </a:rPr>
                <a:t>Baseline</a:t>
              </a:r>
            </a:p>
          </p:txBody>
        </p:sp>
        <p:sp>
          <p:nvSpPr>
            <p:cNvPr id="72" name="Text Box 24">
              <a:extLst>
                <a:ext uri="{FF2B5EF4-FFF2-40B4-BE49-F238E27FC236}">
                  <a16:creationId xmlns:a16="http://schemas.microsoft.com/office/drawing/2014/main" id="{553DAA33-3C31-5A8A-1928-AECA64FFCA86}"/>
                </a:ext>
              </a:extLst>
            </p:cNvPr>
            <p:cNvSpPr txBox="1">
              <a:spLocks noChangeArrowheads="1"/>
            </p:cNvSpPr>
            <p:nvPr/>
          </p:nvSpPr>
          <p:spPr bwMode="auto">
            <a:xfrm>
              <a:off x="1939" y="3598"/>
              <a:ext cx="569"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SE" sz="1400">
                  <a:cs typeface="Arial" panose="020B0604020202020204" pitchFamily="34" charset="0"/>
                </a:rPr>
                <a:t>Follow-up</a:t>
              </a:r>
            </a:p>
          </p:txBody>
        </p:sp>
      </p:grpSp>
      <p:grpSp>
        <p:nvGrpSpPr>
          <p:cNvPr id="73" name="Group 25">
            <a:extLst>
              <a:ext uri="{FF2B5EF4-FFF2-40B4-BE49-F238E27FC236}">
                <a16:creationId xmlns:a16="http://schemas.microsoft.com/office/drawing/2014/main" id="{D3E1833D-1EBE-E012-48AF-6A4F4A802E59}"/>
              </a:ext>
            </a:extLst>
          </p:cNvPr>
          <p:cNvGrpSpPr>
            <a:grpSpLocks/>
          </p:cNvGrpSpPr>
          <p:nvPr/>
        </p:nvGrpSpPr>
        <p:grpSpPr bwMode="auto">
          <a:xfrm>
            <a:off x="6167438" y="4005580"/>
            <a:ext cx="3960812" cy="2774950"/>
            <a:chOff x="2925" y="2408"/>
            <a:chExt cx="2495" cy="1748"/>
          </a:xfrm>
        </p:grpSpPr>
        <p:pic>
          <p:nvPicPr>
            <p:cNvPr id="74" name="Picture 26">
              <a:extLst>
                <a:ext uri="{FF2B5EF4-FFF2-40B4-BE49-F238E27FC236}">
                  <a16:creationId xmlns:a16="http://schemas.microsoft.com/office/drawing/2014/main" id="{C6156F43-2003-A6C4-9FBE-3BDC88C04F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 y="2408"/>
              <a:ext cx="2495" cy="1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Text Box 27">
              <a:extLst>
                <a:ext uri="{FF2B5EF4-FFF2-40B4-BE49-F238E27FC236}">
                  <a16:creationId xmlns:a16="http://schemas.microsoft.com/office/drawing/2014/main" id="{A5593999-FA01-9AAC-71D4-65BFE733D411}"/>
                </a:ext>
              </a:extLst>
            </p:cNvPr>
            <p:cNvSpPr txBox="1">
              <a:spLocks noChangeArrowheads="1"/>
            </p:cNvSpPr>
            <p:nvPr/>
          </p:nvSpPr>
          <p:spPr bwMode="auto">
            <a:xfrm>
              <a:off x="4827" y="2963"/>
              <a:ext cx="363"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SE" sz="3200" b="1" dirty="0">
                  <a:solidFill>
                    <a:srgbClr val="CC0000"/>
                  </a:solidFill>
                  <a:cs typeface="Arial" panose="020B0604020202020204" pitchFamily="34" charset="0"/>
                </a:rPr>
                <a:t>**</a:t>
              </a:r>
            </a:p>
          </p:txBody>
        </p:sp>
        <p:sp>
          <p:nvSpPr>
            <p:cNvPr id="76" name="Text Box 28">
              <a:extLst>
                <a:ext uri="{FF2B5EF4-FFF2-40B4-BE49-F238E27FC236}">
                  <a16:creationId xmlns:a16="http://schemas.microsoft.com/office/drawing/2014/main" id="{BD8A8702-A0DF-C5EC-87A3-38E4FF1F3907}"/>
                </a:ext>
              </a:extLst>
            </p:cNvPr>
            <p:cNvSpPr txBox="1">
              <a:spLocks noChangeArrowheads="1"/>
            </p:cNvSpPr>
            <p:nvPr/>
          </p:nvSpPr>
          <p:spPr bwMode="auto">
            <a:xfrm>
              <a:off x="3424" y="3249"/>
              <a:ext cx="363"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SE" sz="3200" b="1">
                  <a:solidFill>
                    <a:srgbClr val="CC0000"/>
                  </a:solidFill>
                  <a:cs typeface="Arial" panose="020B0604020202020204" pitchFamily="34" charset="0"/>
                </a:rPr>
                <a:t>**</a:t>
              </a:r>
            </a:p>
          </p:txBody>
        </p:sp>
        <p:sp>
          <p:nvSpPr>
            <p:cNvPr id="77" name="Text Box 29">
              <a:extLst>
                <a:ext uri="{FF2B5EF4-FFF2-40B4-BE49-F238E27FC236}">
                  <a16:creationId xmlns:a16="http://schemas.microsoft.com/office/drawing/2014/main" id="{AA6F032B-497E-AA42-00F2-70D10551128D}"/>
                </a:ext>
              </a:extLst>
            </p:cNvPr>
            <p:cNvSpPr txBox="1">
              <a:spLocks noChangeArrowheads="1"/>
            </p:cNvSpPr>
            <p:nvPr/>
          </p:nvSpPr>
          <p:spPr bwMode="auto">
            <a:xfrm>
              <a:off x="3651" y="2492"/>
              <a:ext cx="12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SE" sz="1600" b="1">
                  <a:solidFill>
                    <a:srgbClr val="0000FF"/>
                  </a:solidFill>
                  <a:latin typeface="Tahoma" panose="020B0604030504040204" pitchFamily="34" charset="0"/>
                  <a:cs typeface="Arial" panose="020B0604020202020204" pitchFamily="34" charset="0"/>
                </a:rPr>
                <a:t>Disposition index</a:t>
              </a:r>
            </a:p>
          </p:txBody>
        </p:sp>
        <p:sp>
          <p:nvSpPr>
            <p:cNvPr id="78" name="Text Box 30">
              <a:extLst>
                <a:ext uri="{FF2B5EF4-FFF2-40B4-BE49-F238E27FC236}">
                  <a16:creationId xmlns:a16="http://schemas.microsoft.com/office/drawing/2014/main" id="{0BC10050-3ED6-BB43-D6DD-5A3677FF3C74}"/>
                </a:ext>
              </a:extLst>
            </p:cNvPr>
            <p:cNvSpPr txBox="1">
              <a:spLocks noChangeArrowheads="1"/>
            </p:cNvSpPr>
            <p:nvPr/>
          </p:nvSpPr>
          <p:spPr bwMode="auto">
            <a:xfrm>
              <a:off x="4351" y="3598"/>
              <a:ext cx="569"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SE" sz="1400" dirty="0">
                  <a:cs typeface="Arial" panose="020B0604020202020204" pitchFamily="34" charset="0"/>
                </a:rPr>
                <a:t>Follow-up</a:t>
              </a:r>
            </a:p>
          </p:txBody>
        </p:sp>
        <p:sp>
          <p:nvSpPr>
            <p:cNvPr id="79" name="Text Box 31">
              <a:extLst>
                <a:ext uri="{FF2B5EF4-FFF2-40B4-BE49-F238E27FC236}">
                  <a16:creationId xmlns:a16="http://schemas.microsoft.com/office/drawing/2014/main" id="{18F67952-5F09-885D-6BF4-2DEE725BCF82}"/>
                </a:ext>
              </a:extLst>
            </p:cNvPr>
            <p:cNvSpPr txBox="1">
              <a:spLocks noChangeArrowheads="1"/>
            </p:cNvSpPr>
            <p:nvPr/>
          </p:nvSpPr>
          <p:spPr bwMode="auto">
            <a:xfrm>
              <a:off x="3560" y="3601"/>
              <a:ext cx="50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SE" sz="1400">
                  <a:cs typeface="Arial" panose="020B0604020202020204" pitchFamily="34" charset="0"/>
                </a:rPr>
                <a:t>Baseline</a:t>
              </a:r>
            </a:p>
          </p:txBody>
        </p:sp>
      </p:grpSp>
    </p:spTree>
    <p:extLst>
      <p:ext uri="{BB962C8B-B14F-4D97-AF65-F5344CB8AC3E}">
        <p14:creationId xmlns:p14="http://schemas.microsoft.com/office/powerpoint/2010/main" val="3290218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D57BC2-48E1-88F1-7B29-D5B226D03C3C}"/>
              </a:ext>
            </a:extLst>
          </p:cNvPr>
          <p:cNvPicPr>
            <a:picLocks noChangeAspect="1"/>
          </p:cNvPicPr>
          <p:nvPr/>
        </p:nvPicPr>
        <p:blipFill rotWithShape="1">
          <a:blip r:embed="rId2"/>
          <a:srcRect l="3097"/>
          <a:stretch/>
        </p:blipFill>
        <p:spPr>
          <a:xfrm>
            <a:off x="6968098" y="1342037"/>
            <a:ext cx="5144074" cy="5301483"/>
          </a:xfrm>
          <a:prstGeom prst="rect">
            <a:avLst/>
          </a:prstGeom>
        </p:spPr>
      </p:pic>
      <p:pic>
        <p:nvPicPr>
          <p:cNvPr id="5" name="Picture 4">
            <a:extLst>
              <a:ext uri="{FF2B5EF4-FFF2-40B4-BE49-F238E27FC236}">
                <a16:creationId xmlns:a16="http://schemas.microsoft.com/office/drawing/2014/main" id="{F28A7A51-996B-228C-CAC1-836C1B5C8EBA}"/>
              </a:ext>
            </a:extLst>
          </p:cNvPr>
          <p:cNvPicPr>
            <a:picLocks noChangeAspect="1"/>
          </p:cNvPicPr>
          <p:nvPr/>
        </p:nvPicPr>
        <p:blipFill rotWithShape="1">
          <a:blip r:embed="rId3"/>
          <a:srcRect t="5893" r="5125"/>
          <a:stretch/>
        </p:blipFill>
        <p:spPr>
          <a:xfrm>
            <a:off x="3092521" y="1365834"/>
            <a:ext cx="3978320" cy="5253887"/>
          </a:xfrm>
          <a:prstGeom prst="rect">
            <a:avLst/>
          </a:prstGeom>
        </p:spPr>
      </p:pic>
      <p:sp>
        <p:nvSpPr>
          <p:cNvPr id="8" name="Title 1">
            <a:extLst>
              <a:ext uri="{FF2B5EF4-FFF2-40B4-BE49-F238E27FC236}">
                <a16:creationId xmlns:a16="http://schemas.microsoft.com/office/drawing/2014/main" id="{A6E3E996-8BBA-E3B6-61F6-B0D044D962D3}"/>
              </a:ext>
            </a:extLst>
          </p:cNvPr>
          <p:cNvSpPr>
            <a:spLocks noGrp="1"/>
          </p:cNvSpPr>
          <p:nvPr>
            <p:ph type="title"/>
          </p:nvPr>
        </p:nvSpPr>
        <p:spPr>
          <a:xfrm>
            <a:off x="552549" y="452670"/>
            <a:ext cx="10632016" cy="672075"/>
          </a:xfrm>
        </p:spPr>
        <p:txBody>
          <a:bodyPr/>
          <a:lstStyle/>
          <a:p>
            <a:r>
              <a:rPr lang="en-SE" dirty="0">
                <a:latin typeface="Arial" panose="020B0604020202020204" pitchFamily="34" charset="0"/>
                <a:cs typeface="Arial" panose="020B0604020202020204" pitchFamily="34" charset="0"/>
              </a:rPr>
              <a:t>Palette model for type 2 diabetes</a:t>
            </a:r>
          </a:p>
        </p:txBody>
      </p:sp>
      <p:sp>
        <p:nvSpPr>
          <p:cNvPr id="9" name="TextBox 8">
            <a:extLst>
              <a:ext uri="{FF2B5EF4-FFF2-40B4-BE49-F238E27FC236}">
                <a16:creationId xmlns:a16="http://schemas.microsoft.com/office/drawing/2014/main" id="{F47D8DB1-8230-D57F-C413-93A2EB1E4EBD}"/>
              </a:ext>
            </a:extLst>
          </p:cNvPr>
          <p:cNvSpPr txBox="1"/>
          <p:nvPr/>
        </p:nvSpPr>
        <p:spPr>
          <a:xfrm>
            <a:off x="79828" y="6519446"/>
            <a:ext cx="3075970" cy="307777"/>
          </a:xfrm>
          <a:prstGeom prst="rect">
            <a:avLst/>
          </a:prstGeom>
          <a:noFill/>
        </p:spPr>
        <p:txBody>
          <a:bodyPr wrap="none" rtlCol="0">
            <a:spAutoFit/>
          </a:bodyPr>
          <a:lstStyle/>
          <a:p>
            <a:r>
              <a:rPr lang="en-SE" sz="1400" dirty="0">
                <a:latin typeface="Arial" panose="020B0604020202020204" pitchFamily="34" charset="0"/>
                <a:cs typeface="Arial" panose="020B0604020202020204" pitchFamily="34" charset="0"/>
              </a:rPr>
              <a:t>Mark I. McCarthy. Diabetologia 2017</a:t>
            </a:r>
          </a:p>
        </p:txBody>
      </p:sp>
      <p:pic>
        <p:nvPicPr>
          <p:cNvPr id="11" name="Picture 10">
            <a:extLst>
              <a:ext uri="{FF2B5EF4-FFF2-40B4-BE49-F238E27FC236}">
                <a16:creationId xmlns:a16="http://schemas.microsoft.com/office/drawing/2014/main" id="{87A9A91B-4D95-E927-10A7-98FFD8828085}"/>
              </a:ext>
            </a:extLst>
          </p:cNvPr>
          <p:cNvPicPr>
            <a:picLocks noChangeAspect="1"/>
          </p:cNvPicPr>
          <p:nvPr/>
        </p:nvPicPr>
        <p:blipFill rotWithShape="1">
          <a:blip r:embed="rId4"/>
          <a:srcRect l="2876" t="2718" r="64387" b="-2718"/>
          <a:stretch/>
        </p:blipFill>
        <p:spPr>
          <a:xfrm>
            <a:off x="79828" y="1365834"/>
            <a:ext cx="2804846" cy="4298124"/>
          </a:xfrm>
          <a:prstGeom prst="rect">
            <a:avLst/>
          </a:prstGeom>
        </p:spPr>
      </p:pic>
      <p:sp>
        <p:nvSpPr>
          <p:cNvPr id="12" name="TextBox 11">
            <a:extLst>
              <a:ext uri="{FF2B5EF4-FFF2-40B4-BE49-F238E27FC236}">
                <a16:creationId xmlns:a16="http://schemas.microsoft.com/office/drawing/2014/main" id="{8896BAD7-DFA7-2196-4AE2-E0A9F2D230D3}"/>
              </a:ext>
            </a:extLst>
          </p:cNvPr>
          <p:cNvSpPr txBox="1"/>
          <p:nvPr/>
        </p:nvSpPr>
        <p:spPr>
          <a:xfrm>
            <a:off x="8421863" y="6555360"/>
            <a:ext cx="3825086" cy="307777"/>
          </a:xfrm>
          <a:prstGeom prst="rect">
            <a:avLst/>
          </a:prstGeom>
          <a:noFill/>
        </p:spPr>
        <p:txBody>
          <a:bodyPr wrap="none" rtlCol="0">
            <a:spAutoFit/>
          </a:bodyPr>
          <a:lstStyle/>
          <a:p>
            <a:r>
              <a:rPr lang="en-SE" sz="1400" dirty="0">
                <a:latin typeface="Arial" panose="020B0604020202020204" pitchFamily="34" charset="0"/>
                <a:cs typeface="Arial" panose="020B0604020202020204" pitchFamily="34" charset="0"/>
              </a:rPr>
              <a:t>Leslie et.al. Lancet Endocrin and Metab 2023 </a:t>
            </a:r>
          </a:p>
        </p:txBody>
      </p:sp>
    </p:spTree>
    <p:extLst>
      <p:ext uri="{BB962C8B-B14F-4D97-AF65-F5344CB8AC3E}">
        <p14:creationId xmlns:p14="http://schemas.microsoft.com/office/powerpoint/2010/main" val="3882029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hart of blood glucose levels&#10;&#10;Description automatically generated with medium confidence">
            <a:extLst>
              <a:ext uri="{FF2B5EF4-FFF2-40B4-BE49-F238E27FC236}">
                <a16:creationId xmlns:a16="http://schemas.microsoft.com/office/drawing/2014/main" id="{D6B36950-300F-0D38-33E3-8D3C11F498D9}"/>
              </a:ext>
            </a:extLst>
          </p:cNvPr>
          <p:cNvPicPr>
            <a:picLocks noChangeAspect="1"/>
          </p:cNvPicPr>
          <p:nvPr/>
        </p:nvPicPr>
        <p:blipFill>
          <a:blip r:embed="rId3"/>
          <a:stretch>
            <a:fillRect/>
          </a:stretch>
        </p:blipFill>
        <p:spPr>
          <a:xfrm>
            <a:off x="5324767" y="1418413"/>
            <a:ext cx="6867233" cy="5411925"/>
          </a:xfrm>
          <a:prstGeom prst="rect">
            <a:avLst/>
          </a:prstGeom>
        </p:spPr>
      </p:pic>
      <p:pic>
        <p:nvPicPr>
          <p:cNvPr id="9" name="Picture 8">
            <a:extLst>
              <a:ext uri="{FF2B5EF4-FFF2-40B4-BE49-F238E27FC236}">
                <a16:creationId xmlns:a16="http://schemas.microsoft.com/office/drawing/2014/main" id="{4221B9D1-DE3C-2425-4891-2EC1A1CD8D66}"/>
              </a:ext>
            </a:extLst>
          </p:cNvPr>
          <p:cNvPicPr>
            <a:picLocks noChangeAspect="1"/>
          </p:cNvPicPr>
          <p:nvPr/>
        </p:nvPicPr>
        <p:blipFill>
          <a:blip r:embed="rId4"/>
          <a:stretch>
            <a:fillRect/>
          </a:stretch>
        </p:blipFill>
        <p:spPr>
          <a:xfrm>
            <a:off x="0" y="2278465"/>
            <a:ext cx="5326551" cy="2301069"/>
          </a:xfrm>
          <a:prstGeom prst="rect">
            <a:avLst/>
          </a:prstGeom>
        </p:spPr>
      </p:pic>
      <p:sp>
        <p:nvSpPr>
          <p:cNvPr id="5" name="TextBox 4">
            <a:extLst>
              <a:ext uri="{FF2B5EF4-FFF2-40B4-BE49-F238E27FC236}">
                <a16:creationId xmlns:a16="http://schemas.microsoft.com/office/drawing/2014/main" id="{5023BD4C-26FD-9F7E-4DA6-C60CD9203EE2}"/>
              </a:ext>
            </a:extLst>
          </p:cNvPr>
          <p:cNvSpPr txBox="1"/>
          <p:nvPr/>
        </p:nvSpPr>
        <p:spPr>
          <a:xfrm>
            <a:off x="9840535" y="6522561"/>
            <a:ext cx="2244525" cy="307777"/>
          </a:xfrm>
          <a:prstGeom prst="rect">
            <a:avLst/>
          </a:prstGeom>
          <a:noFill/>
        </p:spPr>
        <p:txBody>
          <a:bodyPr wrap="none" rtlCol="0">
            <a:spAutoFit/>
          </a:bodyPr>
          <a:lstStyle/>
          <a:p>
            <a:r>
              <a:rPr lang="en-GB" sz="1400" b="0" i="0" u="none" strike="noStrike" dirty="0">
                <a:effectLst/>
                <a:latin typeface="Arial" panose="020B0604020202020204" pitchFamily="34" charset="0"/>
                <a:cs typeface="Arial" panose="020B0604020202020204" pitchFamily="34" charset="0"/>
              </a:rPr>
              <a:t>Suzuki </a:t>
            </a:r>
            <a:r>
              <a:rPr lang="en-GB" sz="1400" b="0" i="0" u="none" strike="noStrike" dirty="0" err="1">
                <a:effectLst/>
                <a:latin typeface="Arial" panose="020B0604020202020204" pitchFamily="34" charset="0"/>
                <a:cs typeface="Arial" panose="020B0604020202020204" pitchFamily="34" charset="0"/>
              </a:rPr>
              <a:t>et.al</a:t>
            </a:r>
            <a:r>
              <a:rPr lang="en-GB" sz="1400" b="0" i="0" u="none" strike="noStrike" dirty="0">
                <a:effectLst/>
                <a:latin typeface="Arial" panose="020B0604020202020204" pitchFamily="34" charset="0"/>
                <a:cs typeface="Arial" panose="020B0604020202020204" pitchFamily="34" charset="0"/>
              </a:rPr>
              <a:t>. </a:t>
            </a:r>
            <a:r>
              <a:rPr lang="en-SE" sz="1400" dirty="0">
                <a:latin typeface="Arial" panose="020B0604020202020204" pitchFamily="34" charset="0"/>
                <a:cs typeface="Arial" panose="020B0604020202020204" pitchFamily="34" charset="0"/>
              </a:rPr>
              <a:t>Nature 2024 </a:t>
            </a:r>
          </a:p>
        </p:txBody>
      </p:sp>
      <p:pic>
        <p:nvPicPr>
          <p:cNvPr id="13" name="Picture 12" descr="A black text on a white background&#10;&#10;Description automatically generated">
            <a:extLst>
              <a:ext uri="{FF2B5EF4-FFF2-40B4-BE49-F238E27FC236}">
                <a16:creationId xmlns:a16="http://schemas.microsoft.com/office/drawing/2014/main" id="{3797480D-9D45-452E-30AB-FA64F441F116}"/>
              </a:ext>
            </a:extLst>
          </p:cNvPr>
          <p:cNvPicPr>
            <a:picLocks noChangeAspect="1"/>
          </p:cNvPicPr>
          <p:nvPr/>
        </p:nvPicPr>
        <p:blipFill>
          <a:blip r:embed="rId5"/>
          <a:stretch>
            <a:fillRect/>
          </a:stretch>
        </p:blipFill>
        <p:spPr>
          <a:xfrm>
            <a:off x="149077" y="0"/>
            <a:ext cx="7772400" cy="1608082"/>
          </a:xfrm>
          <a:prstGeom prst="rect">
            <a:avLst/>
          </a:prstGeom>
        </p:spPr>
      </p:pic>
      <p:sp>
        <p:nvSpPr>
          <p:cNvPr id="10" name="TextBox 9">
            <a:extLst>
              <a:ext uri="{FF2B5EF4-FFF2-40B4-BE49-F238E27FC236}">
                <a16:creationId xmlns:a16="http://schemas.microsoft.com/office/drawing/2014/main" id="{CBE009A5-5DFE-D8B4-7034-4AF9574FE313}"/>
              </a:ext>
            </a:extLst>
          </p:cNvPr>
          <p:cNvSpPr txBox="1"/>
          <p:nvPr/>
        </p:nvSpPr>
        <p:spPr>
          <a:xfrm>
            <a:off x="200110" y="4926751"/>
            <a:ext cx="4926330" cy="646331"/>
          </a:xfrm>
          <a:prstGeom prst="rect">
            <a:avLst/>
          </a:prstGeom>
          <a:noFill/>
        </p:spPr>
        <p:txBody>
          <a:bodyPr wrap="square">
            <a:spAutoFit/>
          </a:bodyPr>
          <a:lstStyle/>
          <a:p>
            <a:r>
              <a:rPr lang="en-GB" dirty="0">
                <a:solidFill>
                  <a:srgbClr val="3340C2"/>
                </a:solidFill>
                <a:effectLst/>
                <a:latin typeface="Arial" panose="020B0604020202020204" pitchFamily="34" charset="0"/>
                <a:ea typeface="Calibri" panose="020F0502020204030204" pitchFamily="34" charset="0"/>
                <a:cs typeface="Arial" panose="020B0604020202020204" pitchFamily="34" charset="0"/>
              </a:rPr>
              <a:t>2,535,601</a:t>
            </a:r>
            <a:r>
              <a:rPr lang="en-GB" dirty="0">
                <a:effectLst/>
                <a:latin typeface="Arial" panose="020B0604020202020204" pitchFamily="34" charset="0"/>
                <a:ea typeface="Calibri" panose="020F0502020204030204" pitchFamily="34" charset="0"/>
                <a:cs typeface="Arial" panose="020B0604020202020204" pitchFamily="34" charset="0"/>
              </a:rPr>
              <a:t> individuals (39.7% non-European ancestry), </a:t>
            </a:r>
            <a:r>
              <a:rPr lang="en-GB" dirty="0">
                <a:solidFill>
                  <a:srgbClr val="00DA69"/>
                </a:solidFill>
                <a:effectLst/>
                <a:latin typeface="Arial" panose="020B0604020202020204" pitchFamily="34" charset="0"/>
                <a:ea typeface="Calibri" panose="020F0502020204030204" pitchFamily="34" charset="0"/>
                <a:cs typeface="Arial" panose="020B0604020202020204" pitchFamily="34" charset="0"/>
              </a:rPr>
              <a:t>428,452 T2D</a:t>
            </a:r>
            <a:endParaRPr lang="en-SE"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5DD3EF6-43A9-928D-DEF3-3FE41A366D8A}"/>
              </a:ext>
            </a:extLst>
          </p:cNvPr>
          <p:cNvSpPr txBox="1"/>
          <p:nvPr/>
        </p:nvSpPr>
        <p:spPr>
          <a:xfrm>
            <a:off x="263380" y="1530674"/>
            <a:ext cx="5832620" cy="646331"/>
          </a:xfrm>
          <a:prstGeom prst="rect">
            <a:avLst/>
          </a:prstGeom>
          <a:noFill/>
        </p:spPr>
        <p:txBody>
          <a:bodyPr wrap="square">
            <a:spAutoFit/>
          </a:bodyPr>
          <a:lstStyle/>
          <a:p>
            <a:r>
              <a:rPr lang="en-GB" dirty="0">
                <a:effectLst/>
                <a:latin typeface="Arial" panose="020B0604020202020204" pitchFamily="34" charset="0"/>
                <a:ea typeface="Calibri" panose="020F0502020204030204" pitchFamily="34" charset="0"/>
                <a:cs typeface="Arial" panose="020B0604020202020204" pitchFamily="34" charset="0"/>
              </a:rPr>
              <a:t>1,289 independent association signals (</a:t>
            </a:r>
            <a:r>
              <a:rPr lang="en-GB" i="1" dirty="0">
                <a:effectLst/>
                <a:latin typeface="Arial" panose="020B0604020202020204" pitchFamily="34" charset="0"/>
                <a:ea typeface="Calibri" panose="020F0502020204030204" pitchFamily="34" charset="0"/>
                <a:cs typeface="Arial" panose="020B0604020202020204" pitchFamily="34" charset="0"/>
              </a:rPr>
              <a:t>P</a:t>
            </a:r>
            <a:r>
              <a:rPr lang="en-GB" dirty="0">
                <a:effectLst/>
                <a:latin typeface="Arial" panose="020B0604020202020204" pitchFamily="34" charset="0"/>
                <a:ea typeface="Calibri" panose="020F0502020204030204" pitchFamily="34" charset="0"/>
                <a:cs typeface="Arial" panose="020B0604020202020204" pitchFamily="34" charset="0"/>
              </a:rPr>
              <a:t>&lt;5x10</a:t>
            </a:r>
            <a:r>
              <a:rPr lang="en-GB" baseline="30000" dirty="0">
                <a:effectLst/>
                <a:latin typeface="Arial" panose="020B0604020202020204" pitchFamily="34" charset="0"/>
                <a:ea typeface="Calibri" panose="020F0502020204030204" pitchFamily="34" charset="0"/>
                <a:cs typeface="Arial" panose="020B0604020202020204" pitchFamily="34" charset="0"/>
              </a:rPr>
              <a:t>-8</a:t>
            </a:r>
            <a:r>
              <a:rPr lang="en-GB" dirty="0">
                <a:effectLst/>
                <a:latin typeface="Arial" panose="020B0604020202020204" pitchFamily="34" charset="0"/>
                <a:ea typeface="Calibri" panose="020F0502020204030204" pitchFamily="34" charset="0"/>
                <a:cs typeface="Arial" panose="020B0604020202020204" pitchFamily="34" charset="0"/>
              </a:rPr>
              <a:t>)</a:t>
            </a:r>
          </a:p>
          <a:p>
            <a:r>
              <a:rPr lang="en-GB" dirty="0">
                <a:solidFill>
                  <a:srgbClr val="FF7000"/>
                </a:solidFill>
                <a:effectLst/>
                <a:latin typeface="Arial" panose="020B0604020202020204" pitchFamily="34" charset="0"/>
                <a:ea typeface="Calibri" panose="020F0502020204030204" pitchFamily="34" charset="0"/>
                <a:cs typeface="Arial" panose="020B0604020202020204" pitchFamily="34" charset="0"/>
              </a:rPr>
              <a:t>611 loci</a:t>
            </a:r>
            <a:r>
              <a:rPr lang="en-GB" dirty="0">
                <a:effectLst/>
                <a:latin typeface="Arial" panose="020B0604020202020204" pitchFamily="34" charset="0"/>
                <a:ea typeface="Calibri" panose="020F0502020204030204" pitchFamily="34" charset="0"/>
                <a:cs typeface="Arial" panose="020B0604020202020204" pitchFamily="34" charset="0"/>
              </a:rPr>
              <a:t>, of which 145 loci are previously unreported </a:t>
            </a:r>
            <a:endParaRPr lang="en-SE" dirty="0">
              <a:latin typeface="Arial" panose="020B0604020202020204" pitchFamily="34" charset="0"/>
              <a:cs typeface="Arial" panose="020B0604020202020204" pitchFamily="34" charset="0"/>
            </a:endParaRPr>
          </a:p>
        </p:txBody>
      </p:sp>
      <p:pic>
        <p:nvPicPr>
          <p:cNvPr id="20" name="Picture 17" descr="1f1ada2509">
            <a:extLst>
              <a:ext uri="{FF2B5EF4-FFF2-40B4-BE49-F238E27FC236}">
                <a16:creationId xmlns:a16="http://schemas.microsoft.com/office/drawing/2014/main" id="{65C56CED-FA17-CF17-55EC-0023335D12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9734"/>
          <a:stretch>
            <a:fillRect/>
          </a:stretch>
        </p:blipFill>
        <p:spPr bwMode="auto">
          <a:xfrm>
            <a:off x="10949577" y="498205"/>
            <a:ext cx="1171182" cy="68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MAGIC_logo_for_presentations">
            <a:extLst>
              <a:ext uri="{FF2B5EF4-FFF2-40B4-BE49-F238E27FC236}">
                <a16:creationId xmlns:a16="http://schemas.microsoft.com/office/drawing/2014/main" id="{95893B05-AB51-60B3-3F0E-A442FC82B1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7106" y="122586"/>
            <a:ext cx="1179925" cy="106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diagram">
            <a:extLst>
              <a:ext uri="{FF2B5EF4-FFF2-40B4-BE49-F238E27FC236}">
                <a16:creationId xmlns:a16="http://schemas.microsoft.com/office/drawing/2014/main" id="{E00672A7-DC9F-862A-68ED-1BB999A708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68992" y="122586"/>
            <a:ext cx="1975493" cy="64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8788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D7BF-D888-5836-E415-E914D9B50A2B}"/>
              </a:ext>
            </a:extLst>
          </p:cNvPr>
          <p:cNvSpPr>
            <a:spLocks noGrp="1"/>
          </p:cNvSpPr>
          <p:nvPr>
            <p:ph type="title"/>
          </p:nvPr>
        </p:nvSpPr>
        <p:spPr>
          <a:xfrm>
            <a:off x="560365" y="358885"/>
            <a:ext cx="11196710" cy="672075"/>
          </a:xfrm>
        </p:spPr>
        <p:txBody>
          <a:bodyPr>
            <a:noAutofit/>
          </a:bodyPr>
          <a:lstStyle/>
          <a:p>
            <a:r>
              <a:rPr lang="en-GB" sz="4000" dirty="0">
                <a:effectLst/>
                <a:latin typeface="Arial" panose="020B0604020202020204" pitchFamily="34" charset="0"/>
                <a:ea typeface="Calibri" panose="020F0502020204030204" pitchFamily="34" charset="0"/>
                <a:cs typeface="Arial" panose="020B0604020202020204" pitchFamily="34" charset="0"/>
              </a:rPr>
              <a:t>Cardiometabolic profile and association signals of eight mechanistic clusters</a:t>
            </a:r>
            <a:endParaRPr lang="en-SE" sz="4000" dirty="0">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C6FBBBA3-E5F9-C033-7CD8-0BA560C233AE}"/>
              </a:ext>
            </a:extLst>
          </p:cNvPr>
          <p:cNvGraphicFramePr>
            <a:graphicFrameLocks noGrp="1"/>
          </p:cNvGraphicFramePr>
          <p:nvPr>
            <p:ph sz="quarter" idx="13"/>
          </p:nvPr>
        </p:nvGraphicFramePr>
        <p:xfrm>
          <a:off x="497645" y="1370584"/>
          <a:ext cx="11196710" cy="5487416"/>
        </p:xfrm>
        <a:graphic>
          <a:graphicData uri="http://schemas.openxmlformats.org/drawingml/2006/table">
            <a:tbl>
              <a:tblPr firstRow="1" firstCol="1" bandRow="1">
                <a:tableStyleId>{5C22544A-7EE6-4342-B048-85BDC9FD1C3A}</a:tableStyleId>
              </a:tblPr>
              <a:tblGrid>
                <a:gridCol w="1789723">
                  <a:extLst>
                    <a:ext uri="{9D8B030D-6E8A-4147-A177-3AD203B41FA5}">
                      <a16:colId xmlns:a16="http://schemas.microsoft.com/office/drawing/2014/main" val="3744912189"/>
                    </a:ext>
                  </a:extLst>
                </a:gridCol>
                <a:gridCol w="2454031">
                  <a:extLst>
                    <a:ext uri="{9D8B030D-6E8A-4147-A177-3AD203B41FA5}">
                      <a16:colId xmlns:a16="http://schemas.microsoft.com/office/drawing/2014/main" val="3007233756"/>
                    </a:ext>
                  </a:extLst>
                </a:gridCol>
                <a:gridCol w="1169975">
                  <a:extLst>
                    <a:ext uri="{9D8B030D-6E8A-4147-A177-3AD203B41FA5}">
                      <a16:colId xmlns:a16="http://schemas.microsoft.com/office/drawing/2014/main" val="1695260233"/>
                    </a:ext>
                  </a:extLst>
                </a:gridCol>
                <a:gridCol w="3128486">
                  <a:extLst>
                    <a:ext uri="{9D8B030D-6E8A-4147-A177-3AD203B41FA5}">
                      <a16:colId xmlns:a16="http://schemas.microsoft.com/office/drawing/2014/main" val="3949450593"/>
                    </a:ext>
                  </a:extLst>
                </a:gridCol>
                <a:gridCol w="1438031">
                  <a:extLst>
                    <a:ext uri="{9D8B030D-6E8A-4147-A177-3AD203B41FA5}">
                      <a16:colId xmlns:a16="http://schemas.microsoft.com/office/drawing/2014/main" val="1037073664"/>
                    </a:ext>
                  </a:extLst>
                </a:gridCol>
                <a:gridCol w="1216464">
                  <a:extLst>
                    <a:ext uri="{9D8B030D-6E8A-4147-A177-3AD203B41FA5}">
                      <a16:colId xmlns:a16="http://schemas.microsoft.com/office/drawing/2014/main" val="274412036"/>
                    </a:ext>
                  </a:extLst>
                </a:gridCol>
              </a:tblGrid>
              <a:tr h="272054">
                <a:tc rowSpan="2">
                  <a:txBody>
                    <a:bodyPr/>
                    <a:lstStyle/>
                    <a:p>
                      <a:r>
                        <a:rPr lang="en-GB" sz="1600">
                          <a:effectLst/>
                          <a:latin typeface="Arial" panose="020B0604020202020204" pitchFamily="34" charset="0"/>
                          <a:cs typeface="Arial" panose="020B0604020202020204" pitchFamily="34" charset="0"/>
                        </a:rPr>
                        <a:t>Mechanistic cluster</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rowSpan="2">
                  <a:txBody>
                    <a:bodyPr/>
                    <a:lstStyle/>
                    <a:p>
                      <a:r>
                        <a:rPr lang="en-GB" sz="1600">
                          <a:effectLst/>
                          <a:latin typeface="Arial" panose="020B0604020202020204" pitchFamily="34" charset="0"/>
                          <a:cs typeface="Arial" panose="020B0604020202020204" pitchFamily="34" charset="0"/>
                        </a:rPr>
                        <a:t>Cardiometabolic profile</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rowSpan="2">
                  <a:txBody>
                    <a:bodyPr/>
                    <a:lstStyle/>
                    <a:p>
                      <a:pPr algn="ctr"/>
                      <a:r>
                        <a:rPr lang="en-GB" sz="1600" dirty="0">
                          <a:effectLst/>
                          <a:latin typeface="Arial" panose="020B0604020202020204" pitchFamily="34" charset="0"/>
                          <a:cs typeface="Arial" panose="020B0604020202020204" pitchFamily="34" charset="0"/>
                        </a:rPr>
                        <a:t>Number of T2D loci</a:t>
                      </a:r>
                      <a:endParaRPr lang="en-SE"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rowSpan="2">
                  <a:txBody>
                    <a:bodyPr/>
                    <a:lstStyle/>
                    <a:p>
                      <a:r>
                        <a:rPr lang="en-GB" sz="1600">
                          <a:effectLst/>
                          <a:latin typeface="Arial" panose="020B0604020202020204" pitchFamily="34" charset="0"/>
                          <a:cs typeface="Arial" panose="020B0604020202020204" pitchFamily="34" charset="0"/>
                        </a:rPr>
                        <a:t>Exemplar loci</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gridSpan="2">
                  <a:txBody>
                    <a:bodyPr/>
                    <a:lstStyle/>
                    <a:p>
                      <a:pPr algn="ctr"/>
                      <a:r>
                        <a:rPr lang="en-GB" sz="1600">
                          <a:effectLst/>
                          <a:latin typeface="Arial" panose="020B0604020202020204" pitchFamily="34" charset="0"/>
                          <a:cs typeface="Arial" panose="020B0604020202020204" pitchFamily="34" charset="0"/>
                        </a:rPr>
                        <a:t>Physiological impact</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SE"/>
                    </a:p>
                  </a:txBody>
                  <a:tcPr/>
                </a:tc>
                <a:extLst>
                  <a:ext uri="{0D108BD9-81ED-4DB2-BD59-A6C34878D82A}">
                    <a16:rowId xmlns:a16="http://schemas.microsoft.com/office/drawing/2014/main" val="2663429413"/>
                  </a:ext>
                </a:extLst>
              </a:tr>
              <a:tr h="272054">
                <a:tc vMerge="1">
                  <a:txBody>
                    <a:bodyPr/>
                    <a:lstStyle/>
                    <a:p>
                      <a:endParaRPr lang="en-SE"/>
                    </a:p>
                  </a:txBody>
                  <a:tcPr/>
                </a:tc>
                <a:tc vMerge="1">
                  <a:txBody>
                    <a:bodyPr/>
                    <a:lstStyle/>
                    <a:p>
                      <a:endParaRPr lang="en-SE"/>
                    </a:p>
                  </a:txBody>
                  <a:tcPr/>
                </a:tc>
                <a:tc vMerge="1">
                  <a:txBody>
                    <a:bodyPr/>
                    <a:lstStyle/>
                    <a:p>
                      <a:endParaRPr lang="en-SE"/>
                    </a:p>
                  </a:txBody>
                  <a:tcPr/>
                </a:tc>
                <a:tc vMerge="1">
                  <a:txBody>
                    <a:bodyPr/>
                    <a:lstStyle/>
                    <a:p>
                      <a:endParaRPr lang="en-SE"/>
                    </a:p>
                  </a:txBody>
                  <a:tcPr/>
                </a:tc>
                <a:tc>
                  <a:txBody>
                    <a:bodyPr/>
                    <a:lstStyle/>
                    <a:p>
                      <a:pPr algn="ctr"/>
                      <a:r>
                        <a:rPr lang="en-GB" sz="1600">
                          <a:effectLst/>
                          <a:latin typeface="Arial" panose="020B0604020202020204" pitchFamily="34" charset="0"/>
                          <a:cs typeface="Arial" panose="020B0604020202020204" pitchFamily="34" charset="0"/>
                        </a:rPr>
                        <a:t>Insulin secretion</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Insulin sensitivity</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66808889"/>
                  </a:ext>
                </a:extLst>
              </a:tr>
              <a:tr h="544107">
                <a:tc>
                  <a:txBody>
                    <a:bodyPr/>
                    <a:lstStyle/>
                    <a:p>
                      <a:r>
                        <a:rPr lang="en-GB" sz="1600" dirty="0">
                          <a:effectLst/>
                          <a:latin typeface="Arial" panose="020B0604020202020204" pitchFamily="34" charset="0"/>
                          <a:cs typeface="Arial" panose="020B0604020202020204" pitchFamily="34" charset="0"/>
                        </a:rPr>
                        <a:t>Beta-cell +PI</a:t>
                      </a:r>
                      <a:endParaRPr lang="en-SE"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1600">
                          <a:effectLst/>
                          <a:latin typeface="Arial" panose="020B0604020202020204" pitchFamily="34" charset="0"/>
                          <a:cs typeface="Arial" panose="020B0604020202020204" pitchFamily="34" charset="0"/>
                        </a:rPr>
                        <a:t>+FG*, +2hG*, +HbA1c, +PI*</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dirty="0">
                          <a:effectLst/>
                          <a:latin typeface="Arial" panose="020B0604020202020204" pitchFamily="34" charset="0"/>
                          <a:cs typeface="Arial" panose="020B0604020202020204" pitchFamily="34" charset="0"/>
                        </a:rPr>
                        <a:t>91</a:t>
                      </a:r>
                      <a:endParaRPr lang="en-SE"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1600" i="1" dirty="0">
                          <a:effectLst/>
                          <a:latin typeface="Arial" panose="020B0604020202020204" pitchFamily="34" charset="0"/>
                          <a:cs typeface="Arial" panose="020B0604020202020204" pitchFamily="34" charset="0"/>
                        </a:rPr>
                        <a:t>TCF7L2, KCNQ1, CDKAL1, CDKN2A-CDKN2B, SLC30A8</a:t>
                      </a:r>
                      <a:endParaRPr lang="en-SE" sz="1600" i="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83303566"/>
                  </a:ext>
                </a:extLst>
              </a:tr>
              <a:tr h="544107">
                <a:tc>
                  <a:txBody>
                    <a:bodyPr/>
                    <a:lstStyle/>
                    <a:p>
                      <a:r>
                        <a:rPr lang="en-GB" sz="1600" dirty="0">
                          <a:effectLst/>
                          <a:latin typeface="Arial" panose="020B0604020202020204" pitchFamily="34" charset="0"/>
                          <a:cs typeface="Arial" panose="020B0604020202020204" pitchFamily="34" charset="0"/>
                        </a:rPr>
                        <a:t>Beta-cell -PI</a:t>
                      </a:r>
                      <a:endParaRPr lang="en-SE"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1600">
                          <a:effectLst/>
                          <a:latin typeface="Arial" panose="020B0604020202020204" pitchFamily="34" charset="0"/>
                          <a:cs typeface="Arial" panose="020B0604020202020204" pitchFamily="34" charset="0"/>
                        </a:rPr>
                        <a:t>+FG*, +2hG*, +HbA1c, </a:t>
                      </a:r>
                      <a:endParaRPr lang="en-SE" sz="1600">
                        <a:effectLst/>
                        <a:latin typeface="Arial" panose="020B0604020202020204" pitchFamily="34" charset="0"/>
                        <a:cs typeface="Arial" panose="020B0604020202020204" pitchFamily="34" charset="0"/>
                      </a:endParaRPr>
                    </a:p>
                    <a:p>
                      <a:r>
                        <a:rPr lang="en-GB" sz="1600">
                          <a:effectLst/>
                          <a:latin typeface="Arial" panose="020B0604020202020204" pitchFamily="34" charset="0"/>
                          <a:cs typeface="Arial" panose="020B0604020202020204" pitchFamily="34" charset="0"/>
                        </a:rPr>
                        <a:t>-PI*</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dirty="0">
                          <a:effectLst/>
                          <a:latin typeface="Arial" panose="020B0604020202020204" pitchFamily="34" charset="0"/>
                          <a:cs typeface="Arial" panose="020B0604020202020204" pitchFamily="34" charset="0"/>
                        </a:rPr>
                        <a:t>89</a:t>
                      </a:r>
                      <a:endParaRPr lang="en-SE"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1600" i="1" dirty="0">
                          <a:effectLst/>
                          <a:latin typeface="Arial" panose="020B0604020202020204" pitchFamily="34" charset="0"/>
                          <a:cs typeface="Arial" panose="020B0604020202020204" pitchFamily="34" charset="0"/>
                        </a:rPr>
                        <a:t>CDC123-CAMK1D, HNF1B, KCNJ11-ABCC8, HNF4A, HNF1A</a:t>
                      </a:r>
                      <a:endParaRPr lang="en-SE" sz="1600" i="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84213728"/>
                  </a:ext>
                </a:extLst>
              </a:tr>
              <a:tr h="544107">
                <a:tc>
                  <a:txBody>
                    <a:bodyPr/>
                    <a:lstStyle/>
                    <a:p>
                      <a:r>
                        <a:rPr lang="en-GB" sz="1600" dirty="0">
                          <a:effectLst/>
                          <a:latin typeface="Arial" panose="020B0604020202020204" pitchFamily="34" charset="0"/>
                          <a:cs typeface="Arial" panose="020B0604020202020204" pitchFamily="34" charset="0"/>
                        </a:rPr>
                        <a:t>Impaired FG</a:t>
                      </a:r>
                      <a:endParaRPr lang="en-SE"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1600" dirty="0">
                          <a:effectLst/>
                          <a:latin typeface="Arial" panose="020B0604020202020204" pitchFamily="34" charset="0"/>
                          <a:cs typeface="Arial" panose="020B0604020202020204" pitchFamily="34" charset="0"/>
                        </a:rPr>
                        <a:t>+FG*, +HbA1c</a:t>
                      </a:r>
                      <a:endParaRPr lang="en-SE"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dirty="0">
                          <a:effectLst/>
                          <a:latin typeface="Arial" panose="020B0604020202020204" pitchFamily="34" charset="0"/>
                          <a:cs typeface="Arial" panose="020B0604020202020204" pitchFamily="34" charset="0"/>
                        </a:rPr>
                        <a:t>389</a:t>
                      </a:r>
                      <a:endParaRPr lang="en-SE"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1600" i="1" dirty="0">
                          <a:effectLst/>
                          <a:latin typeface="Arial" panose="020B0604020202020204" pitchFamily="34" charset="0"/>
                          <a:cs typeface="Arial" panose="020B0604020202020204" pitchFamily="34" charset="0"/>
                        </a:rPr>
                        <a:t>GCC1-PAX4-LEP, ANKRD55, GCKR, UBE2E2</a:t>
                      </a:r>
                      <a:endParaRPr lang="en-SE" sz="1600" i="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07639080"/>
                  </a:ext>
                </a:extLst>
              </a:tr>
              <a:tr h="544107">
                <a:tc>
                  <a:txBody>
                    <a:bodyPr/>
                    <a:lstStyle/>
                    <a:p>
                      <a:r>
                        <a:rPr lang="en-GB" sz="1600">
                          <a:effectLst/>
                          <a:latin typeface="Arial" panose="020B0604020202020204" pitchFamily="34" charset="0"/>
                          <a:cs typeface="Arial" panose="020B0604020202020204" pitchFamily="34" charset="0"/>
                        </a:rPr>
                        <a:t>Body fat</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1600">
                          <a:effectLst/>
                          <a:latin typeface="Arial" panose="020B0604020202020204" pitchFamily="34" charset="0"/>
                          <a:cs typeface="Arial" panose="020B0604020202020204" pitchFamily="34" charset="0"/>
                        </a:rPr>
                        <a:t>+body fat, +ASAT*</a:t>
                      </a:r>
                      <a:endParaRPr lang="en-SE" sz="1600">
                        <a:effectLst/>
                        <a:latin typeface="Arial" panose="020B0604020202020204" pitchFamily="34" charset="0"/>
                        <a:cs typeface="Arial" panose="020B0604020202020204" pitchFamily="34" charset="0"/>
                      </a:endParaRPr>
                    </a:p>
                    <a:p>
                      <a:r>
                        <a:rPr lang="en-GB" sz="1600">
                          <a:effectLst/>
                          <a:latin typeface="Arial" panose="020B0604020202020204" pitchFamily="34" charset="0"/>
                          <a:cs typeface="Arial" panose="020B0604020202020204" pitchFamily="34" charset="0"/>
                        </a:rPr>
                        <a:t> </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273</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1600" i="1" dirty="0">
                          <a:effectLst/>
                          <a:latin typeface="Arial" panose="020B0604020202020204" pitchFamily="34" charset="0"/>
                          <a:cs typeface="Arial" panose="020B0604020202020204" pitchFamily="34" charset="0"/>
                        </a:rPr>
                        <a:t>ZMIZ1, HMGA2, CTBP1</a:t>
                      </a:r>
                      <a:endParaRPr lang="en-SE" sz="1600" i="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74232824"/>
                  </a:ext>
                </a:extLst>
              </a:tr>
              <a:tr h="544107">
                <a:tc>
                  <a:txBody>
                    <a:bodyPr/>
                    <a:lstStyle/>
                    <a:p>
                      <a:r>
                        <a:rPr lang="en-GB" sz="1600">
                          <a:effectLst/>
                          <a:latin typeface="Arial" panose="020B0604020202020204" pitchFamily="34" charset="0"/>
                          <a:cs typeface="Arial" panose="020B0604020202020204" pitchFamily="34" charset="0"/>
                        </a:rPr>
                        <a:t>Metabolic syndrome</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SE" sz="1600">
                          <a:effectLst/>
                          <a:latin typeface="Arial" panose="020B0604020202020204" pitchFamily="34" charset="0"/>
                          <a:cs typeface="Arial" panose="020B0604020202020204" pitchFamily="34" charset="0"/>
                        </a:rPr>
                        <a:t>+FG*, +FI*, +WHR, +VAT*, </a:t>
                      </a:r>
                    </a:p>
                    <a:p>
                      <a:r>
                        <a:rPr lang="en-SE" sz="1600">
                          <a:effectLst/>
                          <a:latin typeface="Arial" panose="020B0604020202020204" pitchFamily="34" charset="0"/>
                          <a:cs typeface="Arial" panose="020B0604020202020204" pitchFamily="34" charset="0"/>
                        </a:rPr>
                        <a:t>-GFAT*, +TG, -HDL, +BP</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166</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1600" i="1" dirty="0">
                          <a:effectLst/>
                          <a:latin typeface="Arial" panose="020B0604020202020204" pitchFamily="34" charset="0"/>
                          <a:cs typeface="Arial" panose="020B0604020202020204" pitchFamily="34" charset="0"/>
                        </a:rPr>
                        <a:t>IGF2BP2, CCND2, HHEX-IDE, JAZF1, GPSM1</a:t>
                      </a:r>
                      <a:endParaRPr lang="en-SE" sz="1600" i="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22200874"/>
                  </a:ext>
                </a:extLst>
              </a:tr>
              <a:tr h="544107">
                <a:tc>
                  <a:txBody>
                    <a:bodyPr/>
                    <a:lstStyle/>
                    <a:p>
                      <a:r>
                        <a:rPr lang="en-GB" sz="1600">
                          <a:effectLst/>
                          <a:latin typeface="Arial" panose="020B0604020202020204" pitchFamily="34" charset="0"/>
                          <a:cs typeface="Arial" panose="020B0604020202020204" pitchFamily="34" charset="0"/>
                        </a:rPr>
                        <a:t>Obesity</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1600">
                          <a:effectLst/>
                          <a:latin typeface="Arial" panose="020B0604020202020204" pitchFamily="34" charset="0"/>
                          <a:cs typeface="Arial" panose="020B0604020202020204" pitchFamily="34" charset="0"/>
                        </a:rPr>
                        <a:t>+BMI, +WHR, +body fat, +BMR, +TG, -HDL</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233</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1600" i="1" dirty="0">
                          <a:effectLst/>
                          <a:latin typeface="Arial" panose="020B0604020202020204" pitchFamily="34" charset="0"/>
                          <a:cs typeface="Arial" panose="020B0604020202020204" pitchFamily="34" charset="0"/>
                        </a:rPr>
                        <a:t>FTO, MC4R, MACF1, TMEM18</a:t>
                      </a:r>
                      <a:endParaRPr lang="en-SE" sz="1600" i="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8460116"/>
                  </a:ext>
                </a:extLst>
              </a:tr>
              <a:tr h="544107">
                <a:tc>
                  <a:txBody>
                    <a:bodyPr/>
                    <a:lstStyle/>
                    <a:p>
                      <a:r>
                        <a:rPr lang="en-GB" sz="1600">
                          <a:effectLst/>
                          <a:latin typeface="Arial" panose="020B0604020202020204" pitchFamily="34" charset="0"/>
                          <a:cs typeface="Arial" panose="020B0604020202020204" pitchFamily="34" charset="0"/>
                        </a:rPr>
                        <a:t>Lipodystrophy</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1600">
                          <a:effectLst/>
                          <a:latin typeface="Arial" panose="020B0604020202020204" pitchFamily="34" charset="0"/>
                          <a:cs typeface="Arial" panose="020B0604020202020204" pitchFamily="34" charset="0"/>
                        </a:rPr>
                        <a:t>+FI*, +WHR, -body fat,</a:t>
                      </a:r>
                      <a:endParaRPr lang="en-SE" sz="1600">
                        <a:effectLst/>
                        <a:latin typeface="Arial" panose="020B0604020202020204" pitchFamily="34" charset="0"/>
                        <a:cs typeface="Arial" panose="020B0604020202020204" pitchFamily="34" charset="0"/>
                      </a:endParaRPr>
                    </a:p>
                    <a:p>
                      <a:r>
                        <a:rPr lang="en-GB" sz="1600">
                          <a:effectLst/>
                          <a:latin typeface="Arial" panose="020B0604020202020204" pitchFamily="34" charset="0"/>
                          <a:cs typeface="Arial" panose="020B0604020202020204" pitchFamily="34" charset="0"/>
                        </a:rPr>
                        <a:t>-GFAT*, +TG, -HDL, +BP</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45</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1600" i="1" dirty="0">
                          <a:effectLst/>
                          <a:latin typeface="Arial" panose="020B0604020202020204" pitchFamily="34" charset="0"/>
                          <a:cs typeface="Arial" panose="020B0604020202020204" pitchFamily="34" charset="0"/>
                        </a:rPr>
                        <a:t>IRS1, GRB14-COBBL1, PPARG</a:t>
                      </a:r>
                      <a:endParaRPr lang="en-SE" sz="1600" i="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44482355"/>
                  </a:ext>
                </a:extLst>
              </a:tr>
              <a:tr h="544107">
                <a:tc>
                  <a:txBody>
                    <a:bodyPr/>
                    <a:lstStyle/>
                    <a:p>
                      <a:r>
                        <a:rPr lang="en-GB" sz="1600">
                          <a:effectLst/>
                          <a:latin typeface="Arial" panose="020B0604020202020204" pitchFamily="34" charset="0"/>
                          <a:cs typeface="Arial" panose="020B0604020202020204" pitchFamily="34" charset="0"/>
                        </a:rPr>
                        <a:t>Liver/lipid metabolism</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1600">
                          <a:effectLst/>
                          <a:latin typeface="Arial" panose="020B0604020202020204" pitchFamily="34" charset="0"/>
                          <a:cs typeface="Arial" panose="020B0604020202020204" pitchFamily="34" charset="0"/>
                        </a:rPr>
                        <a:t>-LDL, -TC, +liver fat, +liver biomarkers</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3</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SE" sz="1600" i="1" dirty="0">
                          <a:effectLst/>
                          <a:latin typeface="Arial" panose="020B0604020202020204" pitchFamily="34" charset="0"/>
                          <a:cs typeface="Arial" panose="020B0604020202020204" pitchFamily="34" charset="0"/>
                        </a:rPr>
                        <a:t>TOMM40-APOE-GIPR, TM6SF2, PNPLA3</a:t>
                      </a:r>
                      <a:endParaRPr lang="en-SE" sz="1600" i="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a:effectLst/>
                          <a:latin typeface="Arial" panose="020B0604020202020204" pitchFamily="34" charset="0"/>
                          <a:cs typeface="Arial" panose="020B0604020202020204" pitchFamily="34" charset="0"/>
                        </a:rPr>
                        <a:t>-</a:t>
                      </a:r>
                      <a:endParaRPr lang="en-SE"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r>
                        <a:rPr lang="en-GB" sz="1600" dirty="0">
                          <a:effectLst/>
                          <a:latin typeface="Arial" panose="020B0604020202020204" pitchFamily="34" charset="0"/>
                          <a:cs typeface="Arial" panose="020B0604020202020204" pitchFamily="34" charset="0"/>
                        </a:rPr>
                        <a:t>-</a:t>
                      </a:r>
                      <a:endParaRPr lang="en-SE"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56317123"/>
                  </a:ext>
                </a:extLst>
              </a:tr>
            </a:tbl>
          </a:graphicData>
        </a:graphic>
      </p:graphicFrame>
      <p:sp>
        <p:nvSpPr>
          <p:cNvPr id="5" name="Rectangle 1">
            <a:extLst>
              <a:ext uri="{FF2B5EF4-FFF2-40B4-BE49-F238E27FC236}">
                <a16:creationId xmlns:a16="http://schemas.microsoft.com/office/drawing/2014/main" id="{B57734ED-0E90-50A6-B062-741C88733A96}"/>
              </a:ext>
            </a:extLst>
          </p:cNvPr>
          <p:cNvSpPr>
            <a:spLocks noChangeArrowheads="1"/>
          </p:cNvSpPr>
          <p:nvPr/>
        </p:nvSpPr>
        <p:spPr bwMode="auto">
          <a:xfrm>
            <a:off x="-1220329" y="55224"/>
            <a:ext cx="152308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SE"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1782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chart&#10;&#10;Description automatically generated">
            <a:extLst>
              <a:ext uri="{FF2B5EF4-FFF2-40B4-BE49-F238E27FC236}">
                <a16:creationId xmlns:a16="http://schemas.microsoft.com/office/drawing/2014/main" id="{A5AEAA7C-4D93-AE80-BC2C-253F7F9287E2}"/>
              </a:ext>
            </a:extLst>
          </p:cNvPr>
          <p:cNvPicPr>
            <a:picLocks noChangeAspect="1"/>
          </p:cNvPicPr>
          <p:nvPr/>
        </p:nvPicPr>
        <p:blipFill>
          <a:blip r:embed="rId2"/>
          <a:stretch>
            <a:fillRect/>
          </a:stretch>
        </p:blipFill>
        <p:spPr>
          <a:xfrm>
            <a:off x="1850390" y="1317098"/>
            <a:ext cx="7693660" cy="5540902"/>
          </a:xfrm>
          <a:prstGeom prst="rect">
            <a:avLst/>
          </a:prstGeom>
        </p:spPr>
      </p:pic>
      <p:sp>
        <p:nvSpPr>
          <p:cNvPr id="5" name="Title 1">
            <a:extLst>
              <a:ext uri="{FF2B5EF4-FFF2-40B4-BE49-F238E27FC236}">
                <a16:creationId xmlns:a16="http://schemas.microsoft.com/office/drawing/2014/main" id="{B5AA7D47-0478-7B2A-FBD4-F0BCFC98C0AA}"/>
              </a:ext>
            </a:extLst>
          </p:cNvPr>
          <p:cNvSpPr>
            <a:spLocks noGrp="1"/>
          </p:cNvSpPr>
          <p:nvPr>
            <p:ph type="title"/>
          </p:nvPr>
        </p:nvSpPr>
        <p:spPr>
          <a:xfrm>
            <a:off x="411774" y="358885"/>
            <a:ext cx="11631635" cy="672075"/>
          </a:xfrm>
        </p:spPr>
        <p:txBody>
          <a:bodyPr>
            <a:noAutofit/>
          </a:bodyPr>
          <a:lstStyle/>
          <a:p>
            <a:r>
              <a:rPr lang="en-GB" sz="3600" dirty="0">
                <a:effectLst/>
                <a:latin typeface="Arial" panose="020B0604020202020204" pitchFamily="34" charset="0"/>
                <a:ea typeface="Calibri" panose="020F0502020204030204" pitchFamily="34" charset="0"/>
                <a:cs typeface="Arial" panose="020B0604020202020204" pitchFamily="34" charset="0"/>
              </a:rPr>
              <a:t>Enrichment of neuronal signals in human brain in obese/metabolic syndrome and low proinsulin clusters   </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4146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21486-D189-2157-E094-781FB1A6DB1F}"/>
              </a:ext>
            </a:extLst>
          </p:cNvPr>
          <p:cNvSpPr>
            <a:spLocks noGrp="1"/>
          </p:cNvSpPr>
          <p:nvPr>
            <p:ph type="title"/>
          </p:nvPr>
        </p:nvSpPr>
        <p:spPr>
          <a:xfrm>
            <a:off x="439356" y="375314"/>
            <a:ext cx="11414661" cy="672075"/>
          </a:xfrm>
        </p:spPr>
        <p:txBody>
          <a:bodyPr>
            <a:normAutofit fontScale="90000"/>
          </a:bodyPr>
          <a:lstStyle/>
          <a:p>
            <a:r>
              <a:rPr lang="en-SE" dirty="0">
                <a:latin typeface="Arial" panose="020B0604020202020204" pitchFamily="34" charset="0"/>
                <a:cs typeface="Arial" panose="020B0604020202020204" pitchFamily="34" charset="0"/>
              </a:rPr>
              <a:t>Genetic allelic effects are different in size between the ancestries</a:t>
            </a:r>
          </a:p>
        </p:txBody>
      </p:sp>
      <p:pic>
        <p:nvPicPr>
          <p:cNvPr id="5" name="Picture 4" descr="A screenshot of a computer screen&#10;&#10;Description automatically generated">
            <a:extLst>
              <a:ext uri="{FF2B5EF4-FFF2-40B4-BE49-F238E27FC236}">
                <a16:creationId xmlns:a16="http://schemas.microsoft.com/office/drawing/2014/main" id="{DB9A4D70-A531-FD74-334A-C1E54A767376}"/>
              </a:ext>
            </a:extLst>
          </p:cNvPr>
          <p:cNvPicPr>
            <a:picLocks noChangeAspect="1"/>
          </p:cNvPicPr>
          <p:nvPr/>
        </p:nvPicPr>
        <p:blipFill>
          <a:blip r:embed="rId2"/>
          <a:stretch>
            <a:fillRect/>
          </a:stretch>
        </p:blipFill>
        <p:spPr>
          <a:xfrm>
            <a:off x="1982357" y="1348740"/>
            <a:ext cx="7772400" cy="5249717"/>
          </a:xfrm>
          <a:prstGeom prst="rect">
            <a:avLst/>
          </a:prstGeom>
        </p:spPr>
      </p:pic>
      <p:pic>
        <p:nvPicPr>
          <p:cNvPr id="6" name="Picture 5">
            <a:extLst>
              <a:ext uri="{FF2B5EF4-FFF2-40B4-BE49-F238E27FC236}">
                <a16:creationId xmlns:a16="http://schemas.microsoft.com/office/drawing/2014/main" id="{72B5DECA-D81F-27C6-FD8E-DB05E559F3EF}"/>
              </a:ext>
            </a:extLst>
          </p:cNvPr>
          <p:cNvPicPr>
            <a:picLocks noChangeAspect="1"/>
          </p:cNvPicPr>
          <p:nvPr/>
        </p:nvPicPr>
        <p:blipFill>
          <a:blip r:embed="rId3"/>
          <a:stretch>
            <a:fillRect/>
          </a:stretch>
        </p:blipFill>
        <p:spPr>
          <a:xfrm>
            <a:off x="6146687" y="6243768"/>
            <a:ext cx="5359400" cy="590114"/>
          </a:xfrm>
          <a:prstGeom prst="rect">
            <a:avLst/>
          </a:prstGeom>
        </p:spPr>
      </p:pic>
    </p:spTree>
    <p:extLst>
      <p:ext uri="{BB962C8B-B14F-4D97-AF65-F5344CB8AC3E}">
        <p14:creationId xmlns:p14="http://schemas.microsoft.com/office/powerpoint/2010/main" val="2735896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124" t="25781" r="7614" b="29692"/>
          <a:stretch/>
        </p:blipFill>
        <p:spPr bwMode="auto">
          <a:xfrm>
            <a:off x="1595611" y="2140195"/>
            <a:ext cx="8986664"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ChangeArrowheads="1"/>
          </p:cNvSpPr>
          <p:nvPr/>
        </p:nvSpPr>
        <p:spPr bwMode="auto">
          <a:xfrm>
            <a:off x="6870883" y="6100006"/>
            <a:ext cx="318293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endParaRPr lang="en-GB" altLang="sv-SE" sz="1600" b="1">
              <a:solidFill>
                <a:srgbClr val="000000"/>
              </a:solidFill>
              <a:latin typeface="Trebuchet MS (Headings)"/>
            </a:endParaRPr>
          </a:p>
        </p:txBody>
      </p:sp>
      <p:sp>
        <p:nvSpPr>
          <p:cNvPr id="11" name="Text Box 8"/>
          <p:cNvSpPr txBox="1">
            <a:spLocks noChangeArrowheads="1"/>
          </p:cNvSpPr>
          <p:nvPr/>
        </p:nvSpPr>
        <p:spPr bwMode="auto">
          <a:xfrm>
            <a:off x="1867084" y="6178795"/>
            <a:ext cx="89402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sv-SE" sz="1600" b="1" dirty="0">
                <a:solidFill>
                  <a:srgbClr val="0000CC"/>
                </a:solidFill>
                <a:latin typeface="Trebuchet MS (Headings)"/>
              </a:rPr>
              <a:t>16 genetic markers tested to predict diabetes in 22,000 individuals over 25-year follow-up </a:t>
            </a:r>
          </a:p>
        </p:txBody>
      </p:sp>
      <p:sp>
        <p:nvSpPr>
          <p:cNvPr id="12" name="Rectangle 9"/>
          <p:cNvSpPr>
            <a:spLocks noChangeArrowheads="1"/>
          </p:cNvSpPr>
          <p:nvPr/>
        </p:nvSpPr>
        <p:spPr bwMode="auto">
          <a:xfrm>
            <a:off x="1671810" y="3430488"/>
            <a:ext cx="8896625" cy="381000"/>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sv-SE" altLang="sv-SE" sz="1600">
              <a:solidFill>
                <a:srgbClr val="000000"/>
              </a:solidFill>
              <a:latin typeface="Trebuchet MS (Headings)"/>
            </a:endParaRPr>
          </a:p>
        </p:txBody>
      </p:sp>
      <p:sp>
        <p:nvSpPr>
          <p:cNvPr id="13" name="Text Box 10"/>
          <p:cNvSpPr txBox="1">
            <a:spLocks noChangeArrowheads="1"/>
          </p:cNvSpPr>
          <p:nvPr/>
        </p:nvSpPr>
        <p:spPr bwMode="auto">
          <a:xfrm>
            <a:off x="1682940" y="3444776"/>
            <a:ext cx="857866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sv-SE" altLang="sv-SE" sz="1600" b="1">
                <a:solidFill>
                  <a:srgbClr val="000000"/>
                </a:solidFill>
                <a:latin typeface="Trebuchet MS (Headings)"/>
              </a:rPr>
              <a:t>10    </a:t>
            </a:r>
            <a:r>
              <a:rPr lang="sv-SE" altLang="sv-SE" sz="1600" b="1" i="1">
                <a:solidFill>
                  <a:srgbClr val="000000"/>
                </a:solidFill>
                <a:latin typeface="Trebuchet MS (Headings)"/>
              </a:rPr>
              <a:t>TCF7L2    </a:t>
            </a:r>
            <a:r>
              <a:rPr lang="sv-SE" altLang="sv-SE" sz="1600" b="1">
                <a:solidFill>
                  <a:srgbClr val="000000"/>
                </a:solidFill>
                <a:latin typeface="Trebuchet MS (Headings)"/>
              </a:rPr>
              <a:t>T     0.31   1.30  9.5</a:t>
            </a:r>
            <a:r>
              <a:rPr lang="sv-SE" altLang="sv-SE" sz="1600" b="1">
                <a:solidFill>
                  <a:srgbClr val="000000"/>
                </a:solidFill>
                <a:latin typeface="Trebuchet MS (Headings)"/>
                <a:cs typeface="Arial" pitchFamily="34" charset="0"/>
              </a:rPr>
              <a:t>×10</a:t>
            </a:r>
            <a:r>
              <a:rPr lang="sv-SE" altLang="sv-SE" sz="1600" b="1" baseline="30000">
                <a:solidFill>
                  <a:srgbClr val="000000"/>
                </a:solidFill>
                <a:latin typeface="Trebuchet MS (Headings)"/>
                <a:cs typeface="Arial" pitchFamily="34" charset="0"/>
              </a:rPr>
              <a:t>-13</a:t>
            </a:r>
            <a:r>
              <a:rPr lang="sv-SE" altLang="sv-SE" sz="1600" b="1">
                <a:solidFill>
                  <a:srgbClr val="000000"/>
                </a:solidFill>
                <a:latin typeface="Trebuchet MS (Headings)"/>
              </a:rPr>
              <a:t>                          1.52   0.003                            </a:t>
            </a:r>
            <a:endParaRPr lang="en-US" altLang="sv-SE" sz="1600" b="1">
              <a:solidFill>
                <a:srgbClr val="000000"/>
              </a:solidFill>
              <a:latin typeface="Trebuchet MS (Headings)"/>
            </a:endParaRPr>
          </a:p>
        </p:txBody>
      </p:sp>
      <p:sp>
        <p:nvSpPr>
          <p:cNvPr id="14" name="Text Box 11"/>
          <p:cNvSpPr txBox="1">
            <a:spLocks noChangeArrowheads="1"/>
          </p:cNvSpPr>
          <p:nvPr/>
        </p:nvSpPr>
        <p:spPr bwMode="auto">
          <a:xfrm>
            <a:off x="7408995" y="6476381"/>
            <a:ext cx="324105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sv-SE" altLang="sv-SE" sz="1400" dirty="0" err="1">
                <a:solidFill>
                  <a:srgbClr val="000000"/>
                </a:solidFill>
                <a:latin typeface="Trebuchet MS (Headings)"/>
              </a:rPr>
              <a:t>Lyssenko</a:t>
            </a:r>
            <a:r>
              <a:rPr lang="sv-SE" altLang="sv-SE" sz="1400" dirty="0">
                <a:solidFill>
                  <a:srgbClr val="000000"/>
                </a:solidFill>
                <a:latin typeface="Trebuchet MS (Headings)"/>
              </a:rPr>
              <a:t> et al, </a:t>
            </a:r>
            <a:r>
              <a:rPr lang="en-US" altLang="sv-SE" sz="1400" i="1" dirty="0">
                <a:solidFill>
                  <a:srgbClr val="000000"/>
                </a:solidFill>
                <a:latin typeface="Trebuchet MS (Headings)"/>
              </a:rPr>
              <a:t>N </a:t>
            </a:r>
            <a:r>
              <a:rPr lang="en-US" altLang="sv-SE" sz="1400" i="1" dirty="0" err="1">
                <a:solidFill>
                  <a:srgbClr val="000000"/>
                </a:solidFill>
                <a:latin typeface="Trebuchet MS (Headings)"/>
              </a:rPr>
              <a:t>Engl</a:t>
            </a:r>
            <a:r>
              <a:rPr lang="en-US" altLang="sv-SE" sz="1400" i="1" dirty="0">
                <a:solidFill>
                  <a:srgbClr val="000000"/>
                </a:solidFill>
                <a:latin typeface="Trebuchet MS (Headings)"/>
              </a:rPr>
              <a:t> J Med</a:t>
            </a:r>
            <a:r>
              <a:rPr lang="en-US" altLang="sv-SE" sz="1400" dirty="0">
                <a:solidFill>
                  <a:srgbClr val="000000"/>
                </a:solidFill>
                <a:latin typeface="Trebuchet MS (Headings)"/>
              </a:rPr>
              <a:t> , 2008 </a:t>
            </a:r>
          </a:p>
        </p:txBody>
      </p:sp>
      <p:grpSp>
        <p:nvGrpSpPr>
          <p:cNvPr id="2" name="Group 1"/>
          <p:cNvGrpSpPr/>
          <p:nvPr/>
        </p:nvGrpSpPr>
        <p:grpSpPr>
          <a:xfrm>
            <a:off x="4002121" y="31442"/>
            <a:ext cx="4417390" cy="2212994"/>
            <a:chOff x="2478121" y="31442"/>
            <a:chExt cx="4417390" cy="2212994"/>
          </a:xfrm>
        </p:grpSpPr>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617" t="16369" r="11412" b="75996"/>
            <a:stretch/>
          </p:blipFill>
          <p:spPr bwMode="auto">
            <a:xfrm>
              <a:off x="2478121" y="31442"/>
              <a:ext cx="4417390" cy="327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617" t="24549" r="11412" b="29759"/>
            <a:stretch/>
          </p:blipFill>
          <p:spPr bwMode="auto">
            <a:xfrm>
              <a:off x="2478121" y="285958"/>
              <a:ext cx="4417390" cy="1958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2618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Rectangle 2"/>
          <p:cNvSpPr txBox="1">
            <a:spLocks noChangeArrowheads="1"/>
          </p:cNvSpPr>
          <p:nvPr/>
        </p:nvSpPr>
        <p:spPr>
          <a:xfrm>
            <a:off x="1286056" y="86538"/>
            <a:ext cx="10303193" cy="1143000"/>
          </a:xfrm>
          <a:prstGeom prst="rect">
            <a:avLst/>
          </a:prstGeom>
        </p:spPr>
        <p:txBody>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marL="7762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6pPr>
            <a:lvl7pPr marL="12334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7pPr>
            <a:lvl8pPr marL="16906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8pPr>
            <a:lvl9pPr marL="21478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9pPr>
          </a:lstStyle>
          <a:p>
            <a:pPr marL="0" indent="0" algn="ctr">
              <a:buNone/>
            </a:pPr>
            <a:r>
              <a:rPr lang="en-US" sz="3600" b="0" dirty="0">
                <a:solidFill>
                  <a:schemeClr val="bg1"/>
                </a:solidFill>
                <a:latin typeface="Arial" panose="020B0604020202020204" pitchFamily="34" charset="0"/>
                <a:cs typeface="Arial" panose="020B0604020202020204" pitchFamily="34" charset="0"/>
              </a:rPr>
              <a:t>Risk genotypes in </a:t>
            </a:r>
            <a:r>
              <a:rPr lang="en-US" sz="3600" b="0" i="1" dirty="0">
                <a:solidFill>
                  <a:schemeClr val="bg1"/>
                </a:solidFill>
                <a:latin typeface="Arial" panose="020B0604020202020204" pitchFamily="34" charset="0"/>
                <a:cs typeface="Arial" panose="020B0604020202020204" pitchFamily="34" charset="0"/>
              </a:rPr>
              <a:t>TCF7L2</a:t>
            </a:r>
            <a:r>
              <a:rPr lang="en-US" sz="3600" b="0" dirty="0">
                <a:solidFill>
                  <a:schemeClr val="bg1"/>
                </a:solidFill>
                <a:latin typeface="Arial" panose="020B0604020202020204" pitchFamily="34" charset="0"/>
                <a:cs typeface="Arial" panose="020B0604020202020204" pitchFamily="34" charset="0"/>
              </a:rPr>
              <a:t> are associated with impaired insulin secretion and beta-cell function</a:t>
            </a:r>
            <a:endParaRPr lang="sv-SE" altLang="sv-SE" sz="3600" b="0" kern="0" dirty="0">
              <a:solidFill>
                <a:schemeClr val="bg1"/>
              </a:solidFill>
              <a:latin typeface="Arial" panose="020B0604020202020204" pitchFamily="34" charset="0"/>
              <a:cs typeface="Arial" panose="020B0604020202020204" pitchFamily="34" charset="0"/>
            </a:endParaRPr>
          </a:p>
        </p:txBody>
      </p:sp>
      <p:graphicFrame>
        <p:nvGraphicFramePr>
          <p:cNvPr id="8" name="Object 3"/>
          <p:cNvGraphicFramePr>
            <a:graphicFrameLocks noGrp="1" noChangeAspect="1"/>
          </p:cNvGraphicFramePr>
          <p:nvPr>
            <p:ph sz="half" idx="4294967295"/>
            <p:extLst>
              <p:ext uri="{D42A27DB-BD31-4B8C-83A1-F6EECF244321}">
                <p14:modId xmlns:p14="http://schemas.microsoft.com/office/powerpoint/2010/main" val="1942569069"/>
              </p:ext>
            </p:extLst>
          </p:nvPr>
        </p:nvGraphicFramePr>
        <p:xfrm>
          <a:off x="2279576" y="1356266"/>
          <a:ext cx="3543428" cy="2806594"/>
        </p:xfrm>
        <a:graphic>
          <a:graphicData uri="http://schemas.openxmlformats.org/presentationml/2006/ole">
            <mc:AlternateContent xmlns:mc="http://schemas.openxmlformats.org/markup-compatibility/2006">
              <mc:Choice xmlns:v="urn:schemas-microsoft-com:vml" Requires="v">
                <p:oleObj name="SPW 9.0 Graph" r:id="rId3" imgW="7024421" imgH="5565038" progId="SigmaPlotGraphicObject.8">
                  <p:embed/>
                </p:oleObj>
              </mc:Choice>
              <mc:Fallback>
                <p:oleObj name="SPW 9.0 Graph" r:id="rId3" imgW="7024421" imgH="5565038" progId="SigmaPlotGraphicObject.8">
                  <p:embed/>
                  <p:pic>
                    <p:nvPicPr>
                      <p:cNvPr id="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576" y="1356266"/>
                        <a:ext cx="3543428" cy="2806594"/>
                      </a:xfrm>
                      <a:prstGeom prst="rect">
                        <a:avLst/>
                      </a:prstGeom>
                      <a:noFill/>
                      <a:ln>
                        <a:noFill/>
                      </a:ln>
                      <a:effectLst/>
                    </p:spPr>
                  </p:pic>
                </p:oleObj>
              </mc:Fallback>
            </mc:AlternateContent>
          </a:graphicData>
        </a:graphic>
      </p:graphicFrame>
      <p:graphicFrame>
        <p:nvGraphicFramePr>
          <p:cNvPr id="9" name="Object 4"/>
          <p:cNvGraphicFramePr>
            <a:graphicFrameLocks noGrp="1" noChangeAspect="1"/>
          </p:cNvGraphicFramePr>
          <p:nvPr>
            <p:ph sz="quarter" idx="2"/>
            <p:extLst>
              <p:ext uri="{D42A27DB-BD31-4B8C-83A1-F6EECF244321}">
                <p14:modId xmlns:p14="http://schemas.microsoft.com/office/powerpoint/2010/main" val="3550292126"/>
              </p:ext>
            </p:extLst>
          </p:nvPr>
        </p:nvGraphicFramePr>
        <p:xfrm>
          <a:off x="2283015" y="4166095"/>
          <a:ext cx="3525574" cy="2699853"/>
        </p:xfrm>
        <a:graphic>
          <a:graphicData uri="http://schemas.openxmlformats.org/presentationml/2006/ole">
            <mc:AlternateContent xmlns:mc="http://schemas.openxmlformats.org/markup-compatibility/2006">
              <mc:Choice xmlns:v="urn:schemas-microsoft-com:vml" Requires="v">
                <p:oleObj name="SPW 9.0 Graph" r:id="rId5" imgW="7333488" imgH="5614416" progId="SigmaPlotGraphicObject.8">
                  <p:embed/>
                </p:oleObj>
              </mc:Choice>
              <mc:Fallback>
                <p:oleObj name="SPW 9.0 Graph" r:id="rId5" imgW="7333488" imgH="5614416" progId="SigmaPlotGraphicObject.8">
                  <p:embed/>
                  <p:pic>
                    <p:nvPicPr>
                      <p:cNvPr id="9"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3015" y="4166095"/>
                        <a:ext cx="3525574" cy="2699853"/>
                      </a:xfrm>
                      <a:prstGeom prst="rect">
                        <a:avLst/>
                      </a:prstGeom>
                      <a:noFill/>
                      <a:ln>
                        <a:noFill/>
                      </a:ln>
                      <a:effectLst/>
                    </p:spPr>
                  </p:pic>
                </p:oleObj>
              </mc:Fallback>
            </mc:AlternateContent>
          </a:graphicData>
        </a:graphic>
      </p:graphicFrame>
      <p:sp>
        <p:nvSpPr>
          <p:cNvPr id="10" name="Text Box 5"/>
          <p:cNvSpPr txBox="1">
            <a:spLocks noChangeArrowheads="1"/>
          </p:cNvSpPr>
          <p:nvPr/>
        </p:nvSpPr>
        <p:spPr bwMode="auto">
          <a:xfrm>
            <a:off x="3416948" y="1343360"/>
            <a:ext cx="1385957"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sv-SE" dirty="0">
                <a:cs typeface="Arial" panose="020B0604020202020204" pitchFamily="34" charset="0"/>
              </a:rPr>
              <a:t>Risk of T2D</a:t>
            </a:r>
          </a:p>
        </p:txBody>
      </p:sp>
      <p:sp>
        <p:nvSpPr>
          <p:cNvPr id="11" name="Text Box 6"/>
          <p:cNvSpPr txBox="1">
            <a:spLocks noChangeArrowheads="1"/>
          </p:cNvSpPr>
          <p:nvPr/>
        </p:nvSpPr>
        <p:spPr bwMode="auto">
          <a:xfrm>
            <a:off x="2813097" y="4166094"/>
            <a:ext cx="2587568"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sv-SE" sz="1600" dirty="0">
                <a:cs typeface="Arial" panose="020B0604020202020204" pitchFamily="34" charset="0"/>
              </a:rPr>
              <a:t>Reduced insulin secretion </a:t>
            </a:r>
          </a:p>
        </p:txBody>
      </p:sp>
      <p:grpSp>
        <p:nvGrpSpPr>
          <p:cNvPr id="12" name="Group 7"/>
          <p:cNvGrpSpPr>
            <a:grpSpLocks/>
          </p:cNvGrpSpPr>
          <p:nvPr/>
        </p:nvGrpSpPr>
        <p:grpSpPr bwMode="auto">
          <a:xfrm>
            <a:off x="7002797" y="1622858"/>
            <a:ext cx="3377338" cy="2420888"/>
            <a:chOff x="657" y="2849"/>
            <a:chExt cx="1929" cy="1398"/>
          </a:xfrm>
        </p:grpSpPr>
        <p:pic>
          <p:nvPicPr>
            <p:cNvPr id="13" name="Picture 8" descr="rs7903146_t_logdi_2_proggrp1_5_ne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 y="2849"/>
              <a:ext cx="1929" cy="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9"/>
            <p:cNvSpPr>
              <a:spLocks noChangeShapeType="1"/>
            </p:cNvSpPr>
            <p:nvPr/>
          </p:nvSpPr>
          <p:spPr bwMode="auto">
            <a:xfrm>
              <a:off x="930" y="3021"/>
              <a:ext cx="1270" cy="908"/>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latin typeface="Arial" panose="020B0604020202020204" pitchFamily="34" charset="0"/>
                <a:cs typeface="Arial" panose="020B0604020202020204" pitchFamily="34" charset="0"/>
              </a:endParaRPr>
            </a:p>
          </p:txBody>
        </p:sp>
        <p:sp>
          <p:nvSpPr>
            <p:cNvPr id="15" name="Line 10"/>
            <p:cNvSpPr>
              <a:spLocks noChangeShapeType="1"/>
            </p:cNvSpPr>
            <p:nvPr/>
          </p:nvSpPr>
          <p:spPr bwMode="auto">
            <a:xfrm>
              <a:off x="930" y="3067"/>
              <a:ext cx="1270" cy="481"/>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latin typeface="Arial" panose="020B0604020202020204" pitchFamily="34" charset="0"/>
                <a:cs typeface="Arial" panose="020B0604020202020204" pitchFamily="34" charset="0"/>
              </a:endParaRPr>
            </a:p>
          </p:txBody>
        </p:sp>
      </p:grpSp>
      <p:sp>
        <p:nvSpPr>
          <p:cNvPr id="16" name="Text Box 11"/>
          <p:cNvSpPr txBox="1">
            <a:spLocks noChangeArrowheads="1"/>
          </p:cNvSpPr>
          <p:nvPr/>
        </p:nvSpPr>
        <p:spPr bwMode="auto">
          <a:xfrm>
            <a:off x="6892362" y="1342752"/>
            <a:ext cx="3598208"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sv-SE" sz="1600" dirty="0">
                <a:cs typeface="Arial" panose="020B0604020202020204" pitchFamily="34" charset="0"/>
              </a:rPr>
              <a:t>Decline in beta-cell function over time</a:t>
            </a:r>
          </a:p>
        </p:txBody>
      </p:sp>
      <p:sp>
        <p:nvSpPr>
          <p:cNvPr id="347" name="Text Box 342"/>
          <p:cNvSpPr txBox="1">
            <a:spLocks noChangeArrowheads="1"/>
          </p:cNvSpPr>
          <p:nvPr/>
        </p:nvSpPr>
        <p:spPr bwMode="auto">
          <a:xfrm rot="16200000">
            <a:off x="6435359" y="2636278"/>
            <a:ext cx="1470274"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sv-SE" altLang="sv-SE" sz="1200" b="1">
                <a:cs typeface="Arial" panose="020B0604020202020204" pitchFamily="34" charset="0"/>
              </a:rPr>
              <a:t>Disposition index</a:t>
            </a:r>
            <a:endParaRPr lang="en-US" altLang="sv-SE" sz="1200" b="1">
              <a:cs typeface="Arial" panose="020B0604020202020204" pitchFamily="34" charset="0"/>
            </a:endParaRPr>
          </a:p>
        </p:txBody>
      </p:sp>
      <p:sp>
        <p:nvSpPr>
          <p:cNvPr id="348" name="Text Box 343"/>
          <p:cNvSpPr txBox="1">
            <a:spLocks noChangeArrowheads="1"/>
          </p:cNvSpPr>
          <p:nvPr/>
        </p:nvSpPr>
        <p:spPr bwMode="auto">
          <a:xfrm>
            <a:off x="8142075" y="3782774"/>
            <a:ext cx="1358065"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sv-SE" altLang="sv-SE" sz="1200" b="1" dirty="0" err="1">
                <a:cs typeface="Arial" panose="020B0604020202020204" pitchFamily="34" charset="0"/>
              </a:rPr>
              <a:t>Follow-up</a:t>
            </a:r>
            <a:r>
              <a:rPr lang="sv-SE" altLang="sv-SE" sz="1200" b="1" dirty="0">
                <a:cs typeface="Arial" panose="020B0604020202020204" pitchFamily="34" charset="0"/>
              </a:rPr>
              <a:t> </a:t>
            </a:r>
            <a:r>
              <a:rPr lang="sv-SE" altLang="sv-SE" sz="1200" b="1" dirty="0" err="1">
                <a:cs typeface="Arial" panose="020B0604020202020204" pitchFamily="34" charset="0"/>
              </a:rPr>
              <a:t>years</a:t>
            </a:r>
            <a:endParaRPr lang="en-US" altLang="sv-SE" sz="1200" b="1" dirty="0">
              <a:cs typeface="Arial" panose="020B0604020202020204" pitchFamily="34" charset="0"/>
            </a:endParaRPr>
          </a:p>
        </p:txBody>
      </p:sp>
      <p:sp>
        <p:nvSpPr>
          <p:cNvPr id="349" name="Text Box 344"/>
          <p:cNvSpPr txBox="1">
            <a:spLocks noChangeArrowheads="1"/>
          </p:cNvSpPr>
          <p:nvPr/>
        </p:nvSpPr>
        <p:spPr bwMode="auto">
          <a:xfrm>
            <a:off x="2895600" y="2720354"/>
            <a:ext cx="1905000"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sv-SE" altLang="sv-SE">
              <a:cs typeface="Arial" panose="020B0604020202020204" pitchFamily="34" charset="0"/>
            </a:endParaRPr>
          </a:p>
          <a:p>
            <a:pPr algn="ctr" eaLnBrk="1" hangingPunct="1"/>
            <a:endParaRPr lang="en-US" altLang="sv-SE">
              <a:cs typeface="Arial" panose="020B0604020202020204" pitchFamily="34" charset="0"/>
            </a:endParaRPr>
          </a:p>
        </p:txBody>
      </p:sp>
      <p:sp>
        <p:nvSpPr>
          <p:cNvPr id="2" name="TextBox 1"/>
          <p:cNvSpPr txBox="1"/>
          <p:nvPr/>
        </p:nvSpPr>
        <p:spPr>
          <a:xfrm>
            <a:off x="4854098" y="4495226"/>
            <a:ext cx="856325" cy="307777"/>
          </a:xfrm>
          <a:prstGeom prst="rect">
            <a:avLst/>
          </a:prstGeom>
          <a:noFill/>
        </p:spPr>
        <p:txBody>
          <a:bodyPr wrap="none" rtlCol="0">
            <a:spAutoFit/>
          </a:bodyPr>
          <a:lstStyle/>
          <a:p>
            <a:r>
              <a:rPr lang="sv-SE" sz="1400" i="1" dirty="0">
                <a:latin typeface="Arial" panose="020B0604020202020204" pitchFamily="34" charset="0"/>
                <a:cs typeface="Arial" panose="020B0604020202020204" pitchFamily="34" charset="0"/>
              </a:rPr>
              <a:t>P</a:t>
            </a:r>
            <a:r>
              <a:rPr lang="sv-SE" sz="1400" dirty="0">
                <a:latin typeface="Arial" panose="020B0604020202020204" pitchFamily="34" charset="0"/>
                <a:cs typeface="Arial" panose="020B0604020202020204" pitchFamily="34" charset="0"/>
              </a:rPr>
              <a:t>=0.005</a:t>
            </a:r>
          </a:p>
        </p:txBody>
      </p:sp>
      <p:sp>
        <p:nvSpPr>
          <p:cNvPr id="3" name="Down Arrow 2"/>
          <p:cNvSpPr/>
          <p:nvPr/>
        </p:nvSpPr>
        <p:spPr>
          <a:xfrm>
            <a:off x="4543195" y="4559318"/>
            <a:ext cx="288776" cy="392804"/>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Arial" panose="020B0604020202020204" pitchFamily="34" charset="0"/>
              <a:cs typeface="Arial" panose="020B0604020202020204" pitchFamily="34" charset="0"/>
            </a:endParaRPr>
          </a:p>
        </p:txBody>
      </p:sp>
      <p:sp>
        <p:nvSpPr>
          <p:cNvPr id="694" name="TextBox 693"/>
          <p:cNvSpPr txBox="1"/>
          <p:nvPr/>
        </p:nvSpPr>
        <p:spPr>
          <a:xfrm>
            <a:off x="2878089" y="2172745"/>
            <a:ext cx="986167" cy="523220"/>
          </a:xfrm>
          <a:prstGeom prst="rect">
            <a:avLst/>
          </a:prstGeom>
          <a:noFill/>
        </p:spPr>
        <p:txBody>
          <a:bodyPr wrap="none" rtlCol="0">
            <a:spAutoFit/>
          </a:bodyPr>
          <a:lstStyle/>
          <a:p>
            <a:r>
              <a:rPr lang="sv-SE" sz="1400" dirty="0">
                <a:latin typeface="Arial" panose="020B0604020202020204" pitchFamily="34" charset="0"/>
                <a:cs typeface="Arial" panose="020B0604020202020204" pitchFamily="34" charset="0"/>
              </a:rPr>
              <a:t>OR=1.58</a:t>
            </a:r>
          </a:p>
          <a:p>
            <a:r>
              <a:rPr lang="sv-SE" sz="1400" i="1" dirty="0">
                <a:latin typeface="Arial" panose="020B0604020202020204" pitchFamily="34" charset="0"/>
                <a:cs typeface="Arial" panose="020B0604020202020204" pitchFamily="34" charset="0"/>
              </a:rPr>
              <a:t>P</a:t>
            </a:r>
            <a:r>
              <a:rPr lang="sv-SE" sz="1400" dirty="0">
                <a:latin typeface="Arial" panose="020B0604020202020204" pitchFamily="34" charset="0"/>
                <a:cs typeface="Arial" panose="020B0604020202020204" pitchFamily="34" charset="0"/>
              </a:rPr>
              <a:t>=5×10</a:t>
            </a:r>
            <a:r>
              <a:rPr lang="sv-SE" sz="1400" baseline="30000" dirty="0">
                <a:latin typeface="Arial" panose="020B0604020202020204" pitchFamily="34" charset="0"/>
                <a:cs typeface="Arial" panose="020B0604020202020204" pitchFamily="34" charset="0"/>
              </a:rPr>
              <a:t>-12</a:t>
            </a:r>
          </a:p>
        </p:txBody>
      </p:sp>
      <p:sp>
        <p:nvSpPr>
          <p:cNvPr id="351" name="TextBox 350"/>
          <p:cNvSpPr txBox="1"/>
          <p:nvPr/>
        </p:nvSpPr>
        <p:spPr>
          <a:xfrm>
            <a:off x="2878088" y="3197407"/>
            <a:ext cx="263726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Malmö Preventive Project  </a:t>
            </a:r>
            <a:endParaRPr lang="en-US" sz="1600" baseline="30000" dirty="0">
              <a:latin typeface="Arial" panose="020B0604020202020204" pitchFamily="34" charset="0"/>
              <a:cs typeface="Arial" panose="020B0604020202020204" pitchFamily="34" charset="0"/>
            </a:endParaRPr>
          </a:p>
        </p:txBody>
      </p:sp>
      <p:sp>
        <p:nvSpPr>
          <p:cNvPr id="18" name="Text Box 13"/>
          <p:cNvSpPr txBox="1">
            <a:spLocks noChangeArrowheads="1"/>
          </p:cNvSpPr>
          <p:nvPr/>
        </p:nvSpPr>
        <p:spPr bwMode="auto">
          <a:xfrm>
            <a:off x="9286053" y="6463685"/>
            <a:ext cx="21881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sv-SE" altLang="sv-SE" sz="1400" dirty="0" err="1">
                <a:cs typeface="Arial" panose="020B0604020202020204" pitchFamily="34" charset="0"/>
              </a:rPr>
              <a:t>Lyssenko</a:t>
            </a:r>
            <a:r>
              <a:rPr lang="sv-SE" altLang="sv-SE" sz="1400" dirty="0">
                <a:cs typeface="Arial" panose="020B0604020202020204" pitchFamily="34" charset="0"/>
              </a:rPr>
              <a:t> </a:t>
            </a:r>
            <a:r>
              <a:rPr lang="sv-SE" altLang="sv-SE" sz="1400" i="1" dirty="0">
                <a:cs typeface="Arial" panose="020B0604020202020204" pitchFamily="34" charset="0"/>
              </a:rPr>
              <a:t>et al</a:t>
            </a:r>
            <a:r>
              <a:rPr lang="sv-SE" altLang="sv-SE" sz="1400" dirty="0">
                <a:cs typeface="Arial" panose="020B0604020202020204" pitchFamily="34" charset="0"/>
              </a:rPr>
              <a:t>. </a:t>
            </a:r>
            <a:r>
              <a:rPr lang="sv-SE" altLang="sv-SE" sz="1400" i="1" dirty="0">
                <a:cs typeface="Arial" panose="020B0604020202020204" pitchFamily="34" charset="0"/>
              </a:rPr>
              <a:t>JCI,</a:t>
            </a:r>
            <a:r>
              <a:rPr lang="sv-SE" altLang="sv-SE" sz="1400" dirty="0">
                <a:cs typeface="Arial" panose="020B0604020202020204" pitchFamily="34" charset="0"/>
              </a:rPr>
              <a:t> </a:t>
            </a:r>
            <a:r>
              <a:rPr lang="en-US" altLang="sv-SE" sz="1400" dirty="0">
                <a:cs typeface="Arial" panose="020B0604020202020204" pitchFamily="34" charset="0"/>
              </a:rPr>
              <a:t>2007</a:t>
            </a:r>
          </a:p>
        </p:txBody>
      </p:sp>
    </p:spTree>
    <p:extLst>
      <p:ext uri="{BB962C8B-B14F-4D97-AF65-F5344CB8AC3E}">
        <p14:creationId xmlns:p14="http://schemas.microsoft.com/office/powerpoint/2010/main" val="872913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Rectangle 2"/>
          <p:cNvSpPr txBox="1">
            <a:spLocks noChangeArrowheads="1"/>
          </p:cNvSpPr>
          <p:nvPr/>
        </p:nvSpPr>
        <p:spPr>
          <a:xfrm>
            <a:off x="1552416" y="26715"/>
            <a:ext cx="9094574" cy="1143000"/>
          </a:xfrm>
          <a:prstGeom prst="rect">
            <a:avLst/>
          </a:prstGeom>
        </p:spPr>
        <p:txBody>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marL="7762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6pPr>
            <a:lvl7pPr marL="12334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7pPr>
            <a:lvl8pPr marL="16906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8pPr>
            <a:lvl9pPr marL="21478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9pPr>
          </a:lstStyle>
          <a:p>
            <a:pPr marL="0" indent="0" algn="ctr">
              <a:buNone/>
            </a:pPr>
            <a:r>
              <a:rPr lang="en-US" sz="3600" b="0" dirty="0">
                <a:solidFill>
                  <a:schemeClr val="bg1"/>
                </a:solidFill>
                <a:latin typeface="Arial" panose="020B0604020202020204" pitchFamily="34" charset="0"/>
                <a:cs typeface="Arial" panose="020B0604020202020204" pitchFamily="34" charset="0"/>
              </a:rPr>
              <a:t>Risk genotypes in the </a:t>
            </a:r>
            <a:r>
              <a:rPr lang="en-US" sz="3600" b="0" i="1" dirty="0">
                <a:solidFill>
                  <a:schemeClr val="bg1"/>
                </a:solidFill>
                <a:latin typeface="Arial" panose="020B0604020202020204" pitchFamily="34" charset="0"/>
                <a:cs typeface="Arial" panose="020B0604020202020204" pitchFamily="34" charset="0"/>
              </a:rPr>
              <a:t>TCF7L2</a:t>
            </a:r>
            <a:r>
              <a:rPr lang="en-US" sz="3600" b="0" dirty="0">
                <a:solidFill>
                  <a:schemeClr val="bg1"/>
                </a:solidFill>
                <a:latin typeface="Arial" panose="020B0604020202020204" pitchFamily="34" charset="0"/>
                <a:cs typeface="Arial" panose="020B0604020202020204" pitchFamily="34" charset="0"/>
              </a:rPr>
              <a:t> gene are associated with impaired </a:t>
            </a:r>
            <a:r>
              <a:rPr lang="en-US" sz="3600" b="0" dirty="0" err="1">
                <a:solidFill>
                  <a:schemeClr val="bg1"/>
                </a:solidFill>
                <a:latin typeface="Arial" panose="020B0604020202020204" pitchFamily="34" charset="0"/>
                <a:cs typeface="Arial" panose="020B0604020202020204" pitchFamily="34" charset="0"/>
              </a:rPr>
              <a:t>incretin</a:t>
            </a:r>
            <a:r>
              <a:rPr lang="en-US" sz="3600" b="0" dirty="0">
                <a:solidFill>
                  <a:schemeClr val="bg1"/>
                </a:solidFill>
                <a:latin typeface="Arial" panose="020B0604020202020204" pitchFamily="34" charset="0"/>
                <a:cs typeface="Arial" panose="020B0604020202020204" pitchFamily="34" charset="0"/>
              </a:rPr>
              <a:t> effect </a:t>
            </a:r>
            <a:endParaRPr lang="sv-SE" altLang="sv-SE" sz="3600" b="0" kern="0" dirty="0">
              <a:solidFill>
                <a:schemeClr val="bg1"/>
              </a:solidFill>
              <a:latin typeface="Arial" panose="020B0604020202020204" pitchFamily="34" charset="0"/>
              <a:cs typeface="Arial" panose="020B0604020202020204" pitchFamily="34" charset="0"/>
            </a:endParaRPr>
          </a:p>
        </p:txBody>
      </p:sp>
      <p:graphicFrame>
        <p:nvGraphicFramePr>
          <p:cNvPr id="347" name="Object 2"/>
          <p:cNvGraphicFramePr>
            <a:graphicFrameLocks noGrp="1" noChangeAspect="1"/>
          </p:cNvGraphicFramePr>
          <p:nvPr>
            <p:ph sz="half" idx="2"/>
            <p:extLst>
              <p:ext uri="{D42A27DB-BD31-4B8C-83A1-F6EECF244321}">
                <p14:modId xmlns:p14="http://schemas.microsoft.com/office/powerpoint/2010/main" val="2622184646"/>
              </p:ext>
            </p:extLst>
          </p:nvPr>
        </p:nvGraphicFramePr>
        <p:xfrm>
          <a:off x="6477691" y="2242480"/>
          <a:ext cx="4249737" cy="3417888"/>
        </p:xfrm>
        <a:graphic>
          <a:graphicData uri="http://schemas.openxmlformats.org/presentationml/2006/ole">
            <mc:AlternateContent xmlns:mc="http://schemas.openxmlformats.org/markup-compatibility/2006">
              <mc:Choice xmlns:v="urn:schemas-microsoft-com:vml" Requires="v">
                <p:oleObj name="SPW 9.0 Graph" r:id="rId3" imgW="6381598" imgH="4728362" progId="SigmaPlotGraphicObject.8">
                  <p:embed/>
                </p:oleObj>
              </mc:Choice>
              <mc:Fallback>
                <p:oleObj name="SPW 9.0 Graph" r:id="rId3" imgW="6381598" imgH="4728362" progId="SigmaPlotGraphicObject.8">
                  <p:embed/>
                  <p:pic>
                    <p:nvPicPr>
                      <p:cNvPr id="347" name="Object 2"/>
                      <p:cNvPicPr>
                        <a:picLocks noChangeAspect="1" noChangeArrowheads="1"/>
                      </p:cNvPicPr>
                      <p:nvPr/>
                    </p:nvPicPr>
                    <p:blipFill>
                      <a:blip r:embed="rId4">
                        <a:extLst>
                          <a:ext uri="{28A0092B-C50C-407E-A947-70E740481C1C}">
                            <a14:useLocalDpi xmlns:a14="http://schemas.microsoft.com/office/drawing/2010/main" val="0"/>
                          </a:ext>
                        </a:extLst>
                      </a:blip>
                      <a:srcRect r="4050"/>
                      <a:stretch>
                        <a:fillRect/>
                      </a:stretch>
                    </p:blipFill>
                    <p:spPr bwMode="auto">
                      <a:xfrm>
                        <a:off x="6477691" y="2242480"/>
                        <a:ext cx="4249737" cy="341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 name="Object 3"/>
          <p:cNvGraphicFramePr>
            <a:graphicFrameLocks noGrp="1" noChangeAspect="1"/>
          </p:cNvGraphicFramePr>
          <p:nvPr>
            <p:ph sz="half" idx="4294967295"/>
            <p:extLst>
              <p:ext uri="{D42A27DB-BD31-4B8C-83A1-F6EECF244321}">
                <p14:modId xmlns:p14="http://schemas.microsoft.com/office/powerpoint/2010/main" val="2990724882"/>
              </p:ext>
            </p:extLst>
          </p:nvPr>
        </p:nvGraphicFramePr>
        <p:xfrm>
          <a:off x="2047418" y="2277288"/>
          <a:ext cx="4275138" cy="3386137"/>
        </p:xfrm>
        <a:graphic>
          <a:graphicData uri="http://schemas.openxmlformats.org/presentationml/2006/ole">
            <mc:AlternateContent xmlns:mc="http://schemas.openxmlformats.org/markup-compatibility/2006">
              <mc:Choice xmlns:v="urn:schemas-microsoft-com:vml" Requires="v">
                <p:oleObj name="SPW 9.0 Graph" r:id="rId5" imgW="8476488" imgH="6715354" progId="SigmaPlotGraphicObject.8">
                  <p:embed/>
                </p:oleObj>
              </mc:Choice>
              <mc:Fallback>
                <p:oleObj name="SPW 9.0 Graph" r:id="rId5" imgW="8476488" imgH="6715354" progId="SigmaPlotGraphicObject.8">
                  <p:embed/>
                  <p:pic>
                    <p:nvPicPr>
                      <p:cNvPr id="348" name="Object 3"/>
                      <p:cNvPicPr>
                        <a:picLocks noGrp="1" noChangeAspect="1" noChangeArrowheads="1"/>
                      </p:cNvPicPr>
                      <p:nvPr/>
                    </p:nvPicPr>
                    <p:blipFill>
                      <a:blip r:embed="rId6">
                        <a:extLst>
                          <a:ext uri="{28A0092B-C50C-407E-A947-70E740481C1C}">
                            <a14:useLocalDpi xmlns:a14="http://schemas.microsoft.com/office/drawing/2010/main" val="0"/>
                          </a:ext>
                        </a:extLst>
                      </a:blip>
                      <a:srcRect r="4915"/>
                      <a:stretch>
                        <a:fillRect/>
                      </a:stretch>
                    </p:blipFill>
                    <p:spPr bwMode="auto">
                      <a:xfrm>
                        <a:off x="2047418" y="2277288"/>
                        <a:ext cx="4275138" cy="338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9" name="Text Box 5"/>
          <p:cNvSpPr txBox="1">
            <a:spLocks noChangeArrowheads="1"/>
          </p:cNvSpPr>
          <p:nvPr/>
        </p:nvSpPr>
        <p:spPr bwMode="auto">
          <a:xfrm>
            <a:off x="2407793" y="5879306"/>
            <a:ext cx="6114797" cy="33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sv-SE" sz="1600">
                <a:cs typeface="Arial" panose="020B0604020202020204" pitchFamily="34" charset="0"/>
              </a:rPr>
              <a:t>Incretin effect = 100% x (AUCins </a:t>
            </a:r>
            <a:r>
              <a:rPr lang="en-US" altLang="sv-SE" sz="1600" baseline="-25000">
                <a:cs typeface="Arial" panose="020B0604020202020204" pitchFamily="34" charset="0"/>
              </a:rPr>
              <a:t>OGTT</a:t>
            </a:r>
            <a:r>
              <a:rPr lang="en-US" altLang="sv-SE" sz="1600">
                <a:cs typeface="Arial" panose="020B0604020202020204" pitchFamily="34" charset="0"/>
              </a:rPr>
              <a:t>-AUCins </a:t>
            </a:r>
            <a:r>
              <a:rPr lang="en-US" altLang="sv-SE" sz="1600" baseline="-25000">
                <a:cs typeface="Arial" panose="020B0604020202020204" pitchFamily="34" charset="0"/>
              </a:rPr>
              <a:t>IVGTT</a:t>
            </a:r>
            <a:r>
              <a:rPr lang="en-US" altLang="sv-SE" sz="1600">
                <a:cs typeface="Arial" panose="020B0604020202020204" pitchFamily="34" charset="0"/>
              </a:rPr>
              <a:t>)/AUCins </a:t>
            </a:r>
            <a:r>
              <a:rPr lang="en-US" altLang="sv-SE" sz="1600" baseline="-25000">
                <a:cs typeface="Arial" panose="020B0604020202020204" pitchFamily="34" charset="0"/>
              </a:rPr>
              <a:t>OGTT</a:t>
            </a:r>
            <a:r>
              <a:rPr lang="en-US" altLang="sv-SE" sz="1600">
                <a:cs typeface="Arial" panose="020B0604020202020204" pitchFamily="34" charset="0"/>
              </a:rPr>
              <a:t> </a:t>
            </a:r>
          </a:p>
        </p:txBody>
      </p:sp>
      <p:sp>
        <p:nvSpPr>
          <p:cNvPr id="350" name="Text Box 6"/>
          <p:cNvSpPr txBox="1">
            <a:spLocks noChangeArrowheads="1"/>
          </p:cNvSpPr>
          <p:nvPr/>
        </p:nvSpPr>
        <p:spPr bwMode="auto">
          <a:xfrm>
            <a:off x="9590730" y="6474204"/>
            <a:ext cx="2482136" cy="33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sv-SE" altLang="sv-SE" sz="1600" dirty="0" err="1">
                <a:cs typeface="Arial" panose="020B0604020202020204" pitchFamily="34" charset="0"/>
              </a:rPr>
              <a:t>Lyssenko</a:t>
            </a:r>
            <a:r>
              <a:rPr lang="sv-SE" altLang="sv-SE" sz="1600" dirty="0">
                <a:cs typeface="Arial" panose="020B0604020202020204" pitchFamily="34" charset="0"/>
              </a:rPr>
              <a:t> </a:t>
            </a:r>
            <a:r>
              <a:rPr lang="sv-SE" altLang="sv-SE" sz="1600" i="1" dirty="0">
                <a:cs typeface="Arial" panose="020B0604020202020204" pitchFamily="34" charset="0"/>
              </a:rPr>
              <a:t>et al</a:t>
            </a:r>
            <a:r>
              <a:rPr lang="sv-SE" altLang="sv-SE" sz="1600" dirty="0">
                <a:cs typeface="Arial" panose="020B0604020202020204" pitchFamily="34" charset="0"/>
              </a:rPr>
              <a:t>. </a:t>
            </a:r>
            <a:r>
              <a:rPr lang="sv-SE" altLang="sv-SE" sz="1600" i="1" dirty="0">
                <a:cs typeface="Arial" panose="020B0604020202020204" pitchFamily="34" charset="0"/>
              </a:rPr>
              <a:t>JCI,</a:t>
            </a:r>
            <a:r>
              <a:rPr lang="sv-SE" altLang="sv-SE" sz="1600" dirty="0">
                <a:cs typeface="Arial" panose="020B0604020202020204" pitchFamily="34" charset="0"/>
              </a:rPr>
              <a:t> 2007</a:t>
            </a:r>
            <a:endParaRPr lang="en-US" altLang="sv-SE" sz="1600" dirty="0">
              <a:cs typeface="Arial" panose="020B0604020202020204" pitchFamily="34" charset="0"/>
            </a:endParaRPr>
          </a:p>
        </p:txBody>
      </p:sp>
      <p:sp>
        <p:nvSpPr>
          <p:cNvPr id="694" name="Text Box 7"/>
          <p:cNvSpPr txBox="1">
            <a:spLocks noChangeArrowheads="1"/>
          </p:cNvSpPr>
          <p:nvPr/>
        </p:nvSpPr>
        <p:spPr bwMode="auto">
          <a:xfrm>
            <a:off x="3782736" y="1564485"/>
            <a:ext cx="18630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000" b="1" dirty="0" err="1">
                <a:solidFill>
                  <a:srgbClr val="0070C0"/>
                </a:solidFill>
                <a:latin typeface="Arial" panose="020B0604020202020204" pitchFamily="34" charset="0"/>
                <a:cs typeface="Arial" panose="020B0604020202020204" pitchFamily="34" charset="0"/>
              </a:rPr>
              <a:t>Incretin</a:t>
            </a:r>
            <a:r>
              <a:rPr lang="en-US" sz="2000" b="1" dirty="0">
                <a:solidFill>
                  <a:srgbClr val="0070C0"/>
                </a:solidFill>
                <a:latin typeface="Arial" panose="020B0604020202020204" pitchFamily="34" charset="0"/>
                <a:cs typeface="Arial" panose="020B0604020202020204" pitchFamily="34" charset="0"/>
              </a:rPr>
              <a:t> effect</a:t>
            </a:r>
          </a:p>
        </p:txBody>
      </p:sp>
      <p:pic>
        <p:nvPicPr>
          <p:cNvPr id="69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1543" y="2493171"/>
            <a:ext cx="3009900" cy="245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7" name="AutoShape 9"/>
          <p:cNvSpPr>
            <a:spLocks noChangeArrowheads="1"/>
          </p:cNvSpPr>
          <p:nvPr/>
        </p:nvSpPr>
        <p:spPr bwMode="auto">
          <a:xfrm rot="7245089">
            <a:off x="4590949" y="2387507"/>
            <a:ext cx="915988" cy="485775"/>
          </a:xfrm>
          <a:prstGeom prst="rightArrow">
            <a:avLst>
              <a:gd name="adj1" fmla="val 50000"/>
              <a:gd name="adj2" fmla="val 47141"/>
            </a:avLst>
          </a:prstGeom>
          <a:solidFill>
            <a:srgbClr val="FF6600"/>
          </a:solidFill>
          <a:ln>
            <a:solidFill>
              <a:srgbClr val="C00000"/>
            </a:solidFill>
          </a:ln>
          <a:effec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sv-SE" altLang="sv-SE" sz="1600">
              <a:cs typeface="Arial" panose="020B0604020202020204" pitchFamily="34" charset="0"/>
            </a:endParaRPr>
          </a:p>
        </p:txBody>
      </p:sp>
      <p:sp>
        <p:nvSpPr>
          <p:cNvPr id="699" name="Text Box 11"/>
          <p:cNvSpPr txBox="1">
            <a:spLocks noChangeArrowheads="1"/>
          </p:cNvSpPr>
          <p:nvPr/>
        </p:nvSpPr>
        <p:spPr bwMode="auto">
          <a:xfrm>
            <a:off x="7262001" y="1564485"/>
            <a:ext cx="36205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sv-SE" b="1" i="1" dirty="0">
                <a:solidFill>
                  <a:srgbClr val="FF6600"/>
                </a:solidFill>
                <a:cs typeface="Arial" panose="020B0604020202020204" pitchFamily="34" charset="0"/>
              </a:rPr>
              <a:t>TCF7L2</a:t>
            </a:r>
            <a:r>
              <a:rPr lang="en-US" altLang="sv-SE" b="1" dirty="0">
                <a:solidFill>
                  <a:srgbClr val="FF6600"/>
                </a:solidFill>
                <a:cs typeface="Arial" panose="020B0604020202020204" pitchFamily="34" charset="0"/>
              </a:rPr>
              <a:t> risk carriers have lower incretin effect</a:t>
            </a:r>
          </a:p>
        </p:txBody>
      </p:sp>
      <p:sp>
        <p:nvSpPr>
          <p:cNvPr id="700" name="Line 12"/>
          <p:cNvSpPr>
            <a:spLocks noChangeShapeType="1"/>
          </p:cNvSpPr>
          <p:nvPr/>
        </p:nvSpPr>
        <p:spPr bwMode="auto">
          <a:xfrm flipV="1">
            <a:off x="3919081" y="4439447"/>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600">
              <a:latin typeface="Arial" panose="020B0604020202020204" pitchFamily="34" charset="0"/>
              <a:cs typeface="Arial" panose="020B0604020202020204" pitchFamily="34" charset="0"/>
            </a:endParaRPr>
          </a:p>
        </p:txBody>
      </p:sp>
      <p:sp>
        <p:nvSpPr>
          <p:cNvPr id="701" name="Text Box 13"/>
          <p:cNvSpPr txBox="1">
            <a:spLocks noChangeArrowheads="1"/>
          </p:cNvSpPr>
          <p:nvPr/>
        </p:nvSpPr>
        <p:spPr bwMode="auto">
          <a:xfrm>
            <a:off x="3919082" y="4583925"/>
            <a:ext cx="26581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sv-SE" sz="1600" b="1">
                <a:cs typeface="Arial" panose="020B0604020202020204" pitchFamily="34" charset="0"/>
              </a:rPr>
              <a:t>Intravenous glucose load</a:t>
            </a:r>
          </a:p>
        </p:txBody>
      </p:sp>
      <p:sp>
        <p:nvSpPr>
          <p:cNvPr id="702" name="Line 15"/>
          <p:cNvSpPr>
            <a:spLocks noChangeShapeType="1"/>
          </p:cNvSpPr>
          <p:nvPr/>
        </p:nvSpPr>
        <p:spPr bwMode="auto">
          <a:xfrm>
            <a:off x="3919081" y="2783701"/>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sz="1600">
              <a:latin typeface="Arial" panose="020B0604020202020204" pitchFamily="34" charset="0"/>
              <a:cs typeface="Arial" panose="020B0604020202020204" pitchFamily="34" charset="0"/>
            </a:endParaRPr>
          </a:p>
        </p:txBody>
      </p:sp>
      <p:sp>
        <p:nvSpPr>
          <p:cNvPr id="703" name="Text Box 16"/>
          <p:cNvSpPr txBox="1">
            <a:spLocks noChangeArrowheads="1"/>
          </p:cNvSpPr>
          <p:nvPr/>
        </p:nvSpPr>
        <p:spPr bwMode="auto">
          <a:xfrm>
            <a:off x="2911045" y="2278874"/>
            <a:ext cx="19078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sv-SE" sz="1600" b="1">
                <a:cs typeface="Arial" panose="020B0604020202020204" pitchFamily="34" charset="0"/>
              </a:rPr>
              <a:t>Oral glucose load</a:t>
            </a:r>
          </a:p>
        </p:txBody>
      </p:sp>
      <p:sp>
        <p:nvSpPr>
          <p:cNvPr id="704" name="AutoShape 9"/>
          <p:cNvSpPr>
            <a:spLocks noChangeArrowheads="1"/>
          </p:cNvSpPr>
          <p:nvPr/>
        </p:nvSpPr>
        <p:spPr bwMode="auto">
          <a:xfrm rot="10800000">
            <a:off x="9966575" y="3152190"/>
            <a:ext cx="915988" cy="485775"/>
          </a:xfrm>
          <a:prstGeom prst="rightArrow">
            <a:avLst>
              <a:gd name="adj1" fmla="val 50000"/>
              <a:gd name="adj2" fmla="val 47141"/>
            </a:avLst>
          </a:prstGeom>
          <a:solidFill>
            <a:srgbClr val="FF6600"/>
          </a:solidFill>
          <a:ln>
            <a:solidFill>
              <a:srgbClr val="C00000"/>
            </a:solidFill>
          </a:ln>
          <a:effec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sv-SE" altLang="sv-SE" sz="1600">
              <a:cs typeface="Arial" panose="020B0604020202020204" pitchFamily="34" charset="0"/>
            </a:endParaRPr>
          </a:p>
        </p:txBody>
      </p:sp>
    </p:spTree>
    <p:extLst>
      <p:ext uri="{BB962C8B-B14F-4D97-AF65-F5344CB8AC3E}">
        <p14:creationId xmlns:p14="http://schemas.microsoft.com/office/powerpoint/2010/main" val="18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96"/>
                                        </p:tgtEl>
                                        <p:attrNameLst>
                                          <p:attrName>style.visibility</p:attrName>
                                        </p:attrNameLst>
                                      </p:cBhvr>
                                      <p:to>
                                        <p:strVal val="visible"/>
                                      </p:to>
                                    </p:set>
                                    <p:animEffect transition="in" filter="wipe(left)">
                                      <p:cBhvr>
                                        <p:cTn id="7" dur="500"/>
                                        <p:tgtEl>
                                          <p:spTgt spid="6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94"/>
                                        </p:tgtEl>
                                        <p:attrNameLst>
                                          <p:attrName>style.visibility</p:attrName>
                                        </p:attrNameLst>
                                      </p:cBhvr>
                                      <p:to>
                                        <p:strVal val="visible"/>
                                      </p:to>
                                    </p:set>
                                    <p:animEffect transition="in" filter="wipe(up)">
                                      <p:cBhvr>
                                        <p:cTn id="12" dur="500"/>
                                        <p:tgtEl>
                                          <p:spTgt spid="694"/>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697"/>
                                        </p:tgtEl>
                                        <p:attrNameLst>
                                          <p:attrName>style.visibility</p:attrName>
                                        </p:attrNameLst>
                                      </p:cBhvr>
                                      <p:to>
                                        <p:strVal val="visible"/>
                                      </p:to>
                                    </p:set>
                                    <p:animEffect transition="in" filter="wipe(right)">
                                      <p:cBhvr>
                                        <p:cTn id="15" dur="500"/>
                                        <p:tgtEl>
                                          <p:spTgt spid="69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47"/>
                                        </p:tgtEl>
                                        <p:attrNameLst>
                                          <p:attrName>style.visibility</p:attrName>
                                        </p:attrNameLst>
                                      </p:cBhvr>
                                      <p:to>
                                        <p:strVal val="visible"/>
                                      </p:to>
                                    </p:set>
                                    <p:animEffect transition="in" filter="wipe(left)">
                                      <p:cBhvr>
                                        <p:cTn id="20" dur="500"/>
                                        <p:tgtEl>
                                          <p:spTgt spid="347"/>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704"/>
                                        </p:tgtEl>
                                        <p:attrNameLst>
                                          <p:attrName>style.visibility</p:attrName>
                                        </p:attrNameLst>
                                      </p:cBhvr>
                                      <p:to>
                                        <p:strVal val="visible"/>
                                      </p:to>
                                    </p:set>
                                    <p:animEffect transition="in" filter="wipe(right)">
                                      <p:cBhvr>
                                        <p:cTn id="23" dur="500"/>
                                        <p:tgtEl>
                                          <p:spTgt spid="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 grpId="0"/>
      <p:bldP spid="697" grpId="0" animBg="1"/>
      <p:bldP spid="70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C972884-5E43-70D5-0BDA-DE86124D9705}"/>
              </a:ext>
            </a:extLst>
          </p:cNvPr>
          <p:cNvPicPr>
            <a:picLocks noChangeAspect="1"/>
          </p:cNvPicPr>
          <p:nvPr/>
        </p:nvPicPr>
        <p:blipFill>
          <a:blip r:embed="rId2"/>
          <a:stretch>
            <a:fillRect/>
          </a:stretch>
        </p:blipFill>
        <p:spPr>
          <a:xfrm>
            <a:off x="5783315" y="1505146"/>
            <a:ext cx="6351091" cy="5301141"/>
          </a:xfrm>
          <a:prstGeom prst="rect">
            <a:avLst/>
          </a:prstGeom>
        </p:spPr>
      </p:pic>
      <p:sp>
        <p:nvSpPr>
          <p:cNvPr id="2" name="Title 1">
            <a:extLst>
              <a:ext uri="{FF2B5EF4-FFF2-40B4-BE49-F238E27FC236}">
                <a16:creationId xmlns:a16="http://schemas.microsoft.com/office/drawing/2014/main" id="{65023AC0-37F5-BD3B-E0EA-CA8C6DABA651}"/>
              </a:ext>
            </a:extLst>
          </p:cNvPr>
          <p:cNvSpPr>
            <a:spLocks noGrp="1"/>
          </p:cNvSpPr>
          <p:nvPr>
            <p:ph type="title"/>
          </p:nvPr>
        </p:nvSpPr>
        <p:spPr>
          <a:xfrm>
            <a:off x="593645" y="452670"/>
            <a:ext cx="10632016" cy="672075"/>
          </a:xfrm>
        </p:spPr>
        <p:txBody>
          <a:bodyPr>
            <a:normAutofit fontScale="90000"/>
          </a:bodyPr>
          <a:lstStyle/>
          <a:p>
            <a:r>
              <a:rPr lang="en-SE" i="1" dirty="0">
                <a:latin typeface="Arial" panose="020B0604020202020204" pitchFamily="34" charset="0"/>
                <a:cs typeface="Arial" panose="020B0604020202020204" pitchFamily="34" charset="0"/>
              </a:rPr>
              <a:t>TCF7L2</a:t>
            </a:r>
            <a:r>
              <a:rPr lang="en-SE" dirty="0">
                <a:latin typeface="Arial" panose="020B0604020202020204" pitchFamily="34" charset="0"/>
                <a:cs typeface="Arial" panose="020B0604020202020204" pitchFamily="34" charset="0"/>
              </a:rPr>
              <a:t> risk genotypes are associated with lower incretin-stimulated insulin release</a:t>
            </a:r>
          </a:p>
        </p:txBody>
      </p:sp>
      <p:sp>
        <p:nvSpPr>
          <p:cNvPr id="8" name="Rectangle 29">
            <a:extLst>
              <a:ext uri="{FF2B5EF4-FFF2-40B4-BE49-F238E27FC236}">
                <a16:creationId xmlns:a16="http://schemas.microsoft.com/office/drawing/2014/main" id="{F4CF8BF1-3688-D495-5523-88FEECBE6374}"/>
              </a:ext>
            </a:extLst>
          </p:cNvPr>
          <p:cNvSpPr>
            <a:spLocks noChangeArrowheads="1"/>
          </p:cNvSpPr>
          <p:nvPr/>
        </p:nvSpPr>
        <p:spPr bwMode="auto">
          <a:xfrm>
            <a:off x="755570" y="6467733"/>
            <a:ext cx="452720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sv-SE" altLang="en-SE" sz="1600" dirty="0" err="1">
                <a:latin typeface="Arial" panose="020B0604020202020204" pitchFamily="34" charset="0"/>
                <a:cs typeface="Arial" panose="020B0604020202020204" pitchFamily="34" charset="0"/>
              </a:rPr>
              <a:t>Pilgaard</a:t>
            </a:r>
            <a:r>
              <a:rPr lang="sv-SE" altLang="en-SE" sz="1600" dirty="0">
                <a:latin typeface="Arial" panose="020B0604020202020204" pitchFamily="34" charset="0"/>
                <a:cs typeface="Arial" panose="020B0604020202020204" pitchFamily="34" charset="0"/>
              </a:rPr>
              <a:t> </a:t>
            </a:r>
            <a:r>
              <a:rPr lang="sv-SE" altLang="en-SE" sz="1600" i="1" dirty="0">
                <a:latin typeface="Arial" panose="020B0604020202020204" pitchFamily="34" charset="0"/>
                <a:cs typeface="Arial" panose="020B0604020202020204" pitchFamily="34" charset="0"/>
              </a:rPr>
              <a:t>et al</a:t>
            </a:r>
            <a:r>
              <a:rPr lang="sv-SE" altLang="en-SE" sz="1600" dirty="0">
                <a:latin typeface="Arial" panose="020B0604020202020204" pitchFamily="34" charset="0"/>
                <a:cs typeface="Arial" panose="020B0604020202020204" pitchFamily="34" charset="0"/>
              </a:rPr>
              <a:t>. </a:t>
            </a:r>
            <a:r>
              <a:rPr lang="en-US" altLang="en-SE" sz="1600" i="1" dirty="0" err="1">
                <a:latin typeface="Arial" panose="020B0604020202020204" pitchFamily="34" charset="0"/>
                <a:cs typeface="Arial" panose="020B0604020202020204" pitchFamily="34" charset="0"/>
              </a:rPr>
              <a:t>Diabetologia</a:t>
            </a:r>
            <a:r>
              <a:rPr lang="en-US" altLang="en-SE" sz="1600" dirty="0">
                <a:latin typeface="Arial" panose="020B0604020202020204" pitchFamily="34" charset="0"/>
                <a:cs typeface="Arial" panose="020B0604020202020204" pitchFamily="34" charset="0"/>
              </a:rPr>
              <a:t>. 2009, 52:1298-307</a:t>
            </a:r>
            <a:r>
              <a:rPr lang="en-US" altLang="en-SE" sz="1600" b="1" dirty="0">
                <a:latin typeface="Arial" panose="020B0604020202020204" pitchFamily="34" charset="0"/>
                <a:cs typeface="Arial" panose="020B0604020202020204" pitchFamily="34" charset="0"/>
              </a:rPr>
              <a:t> </a:t>
            </a:r>
            <a:endParaRPr lang="en-GB" altLang="en-SE" sz="1600" b="1" dirty="0">
              <a:latin typeface="Arial" panose="020B0604020202020204" pitchFamily="34" charset="0"/>
              <a:cs typeface="Arial" panose="020B0604020202020204" pitchFamily="34" charset="0"/>
            </a:endParaRPr>
          </a:p>
        </p:txBody>
      </p:sp>
      <p:sp>
        <p:nvSpPr>
          <p:cNvPr id="11" name="Oval 32">
            <a:extLst>
              <a:ext uri="{FF2B5EF4-FFF2-40B4-BE49-F238E27FC236}">
                <a16:creationId xmlns:a16="http://schemas.microsoft.com/office/drawing/2014/main" id="{224EFF55-8105-731C-CC4C-9E3B9CA958C0}"/>
              </a:ext>
            </a:extLst>
          </p:cNvPr>
          <p:cNvSpPr>
            <a:spLocks noChangeArrowheads="1"/>
          </p:cNvSpPr>
          <p:nvPr/>
        </p:nvSpPr>
        <p:spPr bwMode="auto">
          <a:xfrm>
            <a:off x="8958861" y="1616927"/>
            <a:ext cx="2933006" cy="2676293"/>
          </a:xfrm>
          <a:prstGeom prst="ellipse">
            <a:avLst/>
          </a:prstGeom>
          <a:noFill/>
          <a:ln w="254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p>
            <a:endParaRPr lang="en-SE"/>
          </a:p>
        </p:txBody>
      </p:sp>
      <p:sp>
        <p:nvSpPr>
          <p:cNvPr id="12" name="Rectangle 33">
            <a:extLst>
              <a:ext uri="{FF2B5EF4-FFF2-40B4-BE49-F238E27FC236}">
                <a16:creationId xmlns:a16="http://schemas.microsoft.com/office/drawing/2014/main" id="{4820F10C-7E43-D5B8-DC1B-A573E029AC4D}"/>
              </a:ext>
            </a:extLst>
          </p:cNvPr>
          <p:cNvSpPr>
            <a:spLocks noChangeArrowheads="1"/>
          </p:cNvSpPr>
          <p:nvPr/>
        </p:nvSpPr>
        <p:spPr bwMode="auto">
          <a:xfrm>
            <a:off x="6957185" y="6518959"/>
            <a:ext cx="4655044" cy="339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sv-SE" altLang="en-SE" sz="1600" dirty="0" err="1">
                <a:latin typeface="Arial" panose="020B0604020202020204" pitchFamily="34" charset="0"/>
                <a:cs typeface="Arial" panose="020B0604020202020204" pitchFamily="34" charset="0"/>
              </a:rPr>
              <a:t>Schafer</a:t>
            </a:r>
            <a:r>
              <a:rPr lang="sv-SE" altLang="en-SE" sz="1600" dirty="0">
                <a:latin typeface="Arial" panose="020B0604020202020204" pitchFamily="34" charset="0"/>
                <a:cs typeface="Arial" panose="020B0604020202020204" pitchFamily="34" charset="0"/>
              </a:rPr>
              <a:t> et al.</a:t>
            </a:r>
            <a:r>
              <a:rPr lang="sv-SE" altLang="en-SE" sz="1600" i="1" dirty="0">
                <a:latin typeface="Arial" panose="020B0604020202020204" pitchFamily="34" charset="0"/>
                <a:cs typeface="Arial" panose="020B0604020202020204" pitchFamily="34" charset="0"/>
              </a:rPr>
              <a:t> </a:t>
            </a:r>
            <a:r>
              <a:rPr lang="sv-SE" altLang="en-SE" sz="1600" i="1" dirty="0" err="1">
                <a:latin typeface="Arial" panose="020B0604020202020204" pitchFamily="34" charset="0"/>
                <a:cs typeface="Arial" panose="020B0604020202020204" pitchFamily="34" charset="0"/>
              </a:rPr>
              <a:t>Diabetologia</a:t>
            </a:r>
            <a:r>
              <a:rPr lang="sv-SE" altLang="en-SE" sz="1600" i="1" dirty="0">
                <a:latin typeface="Arial" panose="020B0604020202020204" pitchFamily="34" charset="0"/>
                <a:cs typeface="Arial" panose="020B0604020202020204" pitchFamily="34" charset="0"/>
              </a:rPr>
              <a:t>, </a:t>
            </a:r>
            <a:r>
              <a:rPr lang="sv-SE" altLang="en-SE" sz="1600" dirty="0">
                <a:latin typeface="Arial" panose="020B0604020202020204" pitchFamily="34" charset="0"/>
                <a:cs typeface="Arial" panose="020B0604020202020204" pitchFamily="34" charset="0"/>
              </a:rPr>
              <a:t>2007, 50: 2443-2450.</a:t>
            </a:r>
            <a:endParaRPr lang="en-GB" altLang="en-SE" sz="1600" dirty="0">
              <a:latin typeface="Arial" panose="020B0604020202020204" pitchFamily="34" charset="0"/>
              <a:cs typeface="Arial" panose="020B0604020202020204" pitchFamily="34" charset="0"/>
            </a:endParaRPr>
          </a:p>
        </p:txBody>
      </p:sp>
      <p:pic>
        <p:nvPicPr>
          <p:cNvPr id="14" name="Picture 13" descr="A graph of a number of objects&#10;&#10;Description automatically generated">
            <a:extLst>
              <a:ext uri="{FF2B5EF4-FFF2-40B4-BE49-F238E27FC236}">
                <a16:creationId xmlns:a16="http://schemas.microsoft.com/office/drawing/2014/main" id="{3D3D45B2-24CC-6B5D-D01A-FD15CCF7F7D5}"/>
              </a:ext>
            </a:extLst>
          </p:cNvPr>
          <p:cNvPicPr>
            <a:picLocks noChangeAspect="1"/>
          </p:cNvPicPr>
          <p:nvPr/>
        </p:nvPicPr>
        <p:blipFill>
          <a:blip r:embed="rId3"/>
          <a:stretch>
            <a:fillRect/>
          </a:stretch>
        </p:blipFill>
        <p:spPr>
          <a:xfrm>
            <a:off x="345241" y="3429000"/>
            <a:ext cx="5438074" cy="3101510"/>
          </a:xfrm>
          <a:prstGeom prst="rect">
            <a:avLst/>
          </a:prstGeom>
        </p:spPr>
      </p:pic>
      <p:pic>
        <p:nvPicPr>
          <p:cNvPr id="16" name="Picture 15">
            <a:extLst>
              <a:ext uri="{FF2B5EF4-FFF2-40B4-BE49-F238E27FC236}">
                <a16:creationId xmlns:a16="http://schemas.microsoft.com/office/drawing/2014/main" id="{4E519AC3-AE7C-F2F7-E24F-F87ECF28CEB8}"/>
              </a:ext>
            </a:extLst>
          </p:cNvPr>
          <p:cNvPicPr>
            <a:picLocks noChangeAspect="1"/>
          </p:cNvPicPr>
          <p:nvPr/>
        </p:nvPicPr>
        <p:blipFill rotWithShape="1">
          <a:blip r:embed="rId4"/>
          <a:srcRect t="7002" b="3189"/>
          <a:stretch/>
        </p:blipFill>
        <p:spPr>
          <a:xfrm>
            <a:off x="496384" y="1505146"/>
            <a:ext cx="5044392" cy="2565049"/>
          </a:xfrm>
          <a:prstGeom prst="rect">
            <a:avLst/>
          </a:prstGeom>
        </p:spPr>
      </p:pic>
    </p:spTree>
    <p:extLst>
      <p:ext uri="{BB962C8B-B14F-4D97-AF65-F5344CB8AC3E}">
        <p14:creationId xmlns:p14="http://schemas.microsoft.com/office/powerpoint/2010/main" val="721783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67678" name="Group 30">
            <a:extLst>
              <a:ext uri="{FF2B5EF4-FFF2-40B4-BE49-F238E27FC236}">
                <a16:creationId xmlns:a16="http://schemas.microsoft.com/office/drawing/2014/main" id="{428C210D-0A2B-BC47-43E3-43E259659FE5}"/>
              </a:ext>
            </a:extLst>
          </p:cNvPr>
          <p:cNvGrpSpPr>
            <a:grpSpLocks/>
          </p:cNvGrpSpPr>
          <p:nvPr/>
        </p:nvGrpSpPr>
        <p:grpSpPr bwMode="auto">
          <a:xfrm>
            <a:off x="2208213" y="381000"/>
            <a:ext cx="8274050" cy="5411788"/>
            <a:chOff x="431" y="240"/>
            <a:chExt cx="5212" cy="3409"/>
          </a:xfrm>
        </p:grpSpPr>
        <p:sp>
          <p:nvSpPr>
            <p:cNvPr id="667675" name="Text Box 27">
              <a:extLst>
                <a:ext uri="{FF2B5EF4-FFF2-40B4-BE49-F238E27FC236}">
                  <a16:creationId xmlns:a16="http://schemas.microsoft.com/office/drawing/2014/main" id="{D7783673-482C-EA73-6B0C-18AC9D3D56A2}"/>
                </a:ext>
              </a:extLst>
            </p:cNvPr>
            <p:cNvSpPr txBox="1">
              <a:spLocks noChangeArrowheads="1"/>
            </p:cNvSpPr>
            <p:nvPr/>
          </p:nvSpPr>
          <p:spPr bwMode="auto">
            <a:xfrm>
              <a:off x="1008" y="240"/>
              <a:ext cx="4457" cy="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a:defRPr sz="2400">
                  <a:solidFill>
                    <a:schemeClr val="tx1"/>
                  </a:solidFill>
                  <a:latin typeface="Times" pitchFamily="2" charset="0"/>
                </a:defRPr>
              </a:lvl1pPr>
              <a:lvl2pPr marL="571500" defTabSz="762000">
                <a:defRPr sz="2400">
                  <a:solidFill>
                    <a:schemeClr val="tx1"/>
                  </a:solidFill>
                  <a:latin typeface="Times" pitchFamily="2" charset="0"/>
                </a:defRPr>
              </a:lvl2pPr>
              <a:lvl3pPr marL="1143000" defTabSz="762000">
                <a:defRPr sz="2400">
                  <a:solidFill>
                    <a:schemeClr val="tx1"/>
                  </a:solidFill>
                  <a:latin typeface="Times" pitchFamily="2" charset="0"/>
                </a:defRPr>
              </a:lvl3pPr>
              <a:lvl4pPr marL="1714500" defTabSz="762000">
                <a:defRPr sz="2400">
                  <a:solidFill>
                    <a:schemeClr val="tx1"/>
                  </a:solidFill>
                  <a:latin typeface="Times" pitchFamily="2" charset="0"/>
                </a:defRPr>
              </a:lvl4pPr>
              <a:lvl5pPr marL="2286000" defTabSz="762000">
                <a:defRPr sz="2400">
                  <a:solidFill>
                    <a:schemeClr val="tx1"/>
                  </a:solidFill>
                  <a:latin typeface="Times" pitchFamily="2" charset="0"/>
                </a:defRPr>
              </a:lvl5pPr>
              <a:lvl6pPr marL="2743200" defTabSz="762000" eaLnBrk="0" fontAlgn="base" hangingPunct="0">
                <a:spcBef>
                  <a:spcPct val="0"/>
                </a:spcBef>
                <a:spcAft>
                  <a:spcPct val="0"/>
                </a:spcAft>
                <a:defRPr sz="2400">
                  <a:solidFill>
                    <a:schemeClr val="tx1"/>
                  </a:solidFill>
                  <a:latin typeface="Times" pitchFamily="2" charset="0"/>
                </a:defRPr>
              </a:lvl6pPr>
              <a:lvl7pPr marL="3200400" defTabSz="762000" eaLnBrk="0" fontAlgn="base" hangingPunct="0">
                <a:spcBef>
                  <a:spcPct val="0"/>
                </a:spcBef>
                <a:spcAft>
                  <a:spcPct val="0"/>
                </a:spcAft>
                <a:defRPr sz="2400">
                  <a:solidFill>
                    <a:schemeClr val="tx1"/>
                  </a:solidFill>
                  <a:latin typeface="Times" pitchFamily="2" charset="0"/>
                </a:defRPr>
              </a:lvl7pPr>
              <a:lvl8pPr marL="3657600" defTabSz="762000" eaLnBrk="0" fontAlgn="base" hangingPunct="0">
                <a:spcBef>
                  <a:spcPct val="0"/>
                </a:spcBef>
                <a:spcAft>
                  <a:spcPct val="0"/>
                </a:spcAft>
                <a:defRPr sz="2400">
                  <a:solidFill>
                    <a:schemeClr val="tx1"/>
                  </a:solidFill>
                  <a:latin typeface="Times" pitchFamily="2" charset="0"/>
                </a:defRPr>
              </a:lvl8pPr>
              <a:lvl9pPr marL="4114800" defTabSz="762000" eaLnBrk="0" fontAlgn="base" hangingPunct="0">
                <a:spcBef>
                  <a:spcPct val="0"/>
                </a:spcBef>
                <a:spcAft>
                  <a:spcPct val="0"/>
                </a:spcAft>
                <a:defRPr sz="2400">
                  <a:solidFill>
                    <a:schemeClr val="tx1"/>
                  </a:solidFill>
                  <a:latin typeface="Times" pitchFamily="2" charset="0"/>
                </a:defRPr>
              </a:lvl9pPr>
            </a:lstStyle>
            <a:p>
              <a:pPr marL="0" marR="0" lvl="0" indent="0" algn="ctr" defTabSz="762000" rtl="0" eaLnBrk="0" fontAlgn="base" latinLnBrk="0" hangingPunct="0">
                <a:lnSpc>
                  <a:spcPct val="100000"/>
                </a:lnSpc>
                <a:spcBef>
                  <a:spcPct val="50000"/>
                </a:spcBef>
                <a:spcAft>
                  <a:spcPct val="0"/>
                </a:spcAft>
                <a:buClrTx/>
                <a:buSzTx/>
                <a:buFontTx/>
                <a:buNone/>
                <a:tabLst/>
                <a:defRPr/>
              </a:pPr>
              <a:r>
                <a:rPr kumimoji="0" lang="it-IT" altLang="en-SE" sz="440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Mode of </a:t>
              </a:r>
              <a:r>
                <a:rPr kumimoji="0" lang="it-IT" altLang="en-SE" sz="4400"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onset</a:t>
              </a:r>
              <a:r>
                <a:rPr kumimoji="0" lang="it-IT" altLang="en-SE" sz="440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of </a:t>
              </a:r>
              <a:r>
                <a:rPr kumimoji="0" lang="it-IT" altLang="en-SE" sz="4400"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diabetes</a:t>
              </a:r>
              <a:endParaRPr kumimoji="0" lang="it-IT" altLang="en-SE" sz="440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667677" name="Group 29">
              <a:extLst>
                <a:ext uri="{FF2B5EF4-FFF2-40B4-BE49-F238E27FC236}">
                  <a16:creationId xmlns:a16="http://schemas.microsoft.com/office/drawing/2014/main" id="{F3C9E83F-5A6E-A694-110B-7173D893C382}"/>
                </a:ext>
              </a:extLst>
            </p:cNvPr>
            <p:cNvGrpSpPr>
              <a:grpSpLocks/>
            </p:cNvGrpSpPr>
            <p:nvPr/>
          </p:nvGrpSpPr>
          <p:grpSpPr bwMode="auto">
            <a:xfrm>
              <a:off x="431" y="1138"/>
              <a:ext cx="5212" cy="2511"/>
              <a:chOff x="484" y="1138"/>
              <a:chExt cx="5212" cy="2511"/>
            </a:xfrm>
          </p:grpSpPr>
          <p:sp>
            <p:nvSpPr>
              <p:cNvPr id="667651" name="Text Box 3">
                <a:extLst>
                  <a:ext uri="{FF2B5EF4-FFF2-40B4-BE49-F238E27FC236}">
                    <a16:creationId xmlns:a16="http://schemas.microsoft.com/office/drawing/2014/main" id="{27944A48-2EB7-28E0-781B-81B898ABC83C}"/>
                  </a:ext>
                </a:extLst>
              </p:cNvPr>
              <p:cNvSpPr txBox="1">
                <a:spLocks noChangeArrowheads="1"/>
              </p:cNvSpPr>
              <p:nvPr/>
            </p:nvSpPr>
            <p:spPr bwMode="auto">
              <a:xfrm>
                <a:off x="4880" y="1152"/>
                <a:ext cx="816" cy="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pitchFamily="2" charset="0"/>
                  </a:defRPr>
                </a:lvl1pPr>
                <a:lvl2pPr marL="571500" defTabSz="762000">
                  <a:defRPr sz="2400">
                    <a:solidFill>
                      <a:schemeClr val="tx1"/>
                    </a:solidFill>
                    <a:latin typeface="Times" pitchFamily="2" charset="0"/>
                  </a:defRPr>
                </a:lvl2pPr>
                <a:lvl3pPr marL="1143000" defTabSz="762000">
                  <a:defRPr sz="2400">
                    <a:solidFill>
                      <a:schemeClr val="tx1"/>
                    </a:solidFill>
                    <a:latin typeface="Times" pitchFamily="2" charset="0"/>
                  </a:defRPr>
                </a:lvl3pPr>
                <a:lvl4pPr marL="1714500" defTabSz="762000">
                  <a:defRPr sz="2400">
                    <a:solidFill>
                      <a:schemeClr val="tx1"/>
                    </a:solidFill>
                    <a:latin typeface="Times" pitchFamily="2" charset="0"/>
                  </a:defRPr>
                </a:lvl4pPr>
                <a:lvl5pPr marL="2286000" defTabSz="762000">
                  <a:defRPr sz="2400">
                    <a:solidFill>
                      <a:schemeClr val="tx1"/>
                    </a:solidFill>
                    <a:latin typeface="Times" pitchFamily="2" charset="0"/>
                  </a:defRPr>
                </a:lvl5pPr>
                <a:lvl6pPr marL="2743200" defTabSz="762000" eaLnBrk="0" fontAlgn="base" hangingPunct="0">
                  <a:spcBef>
                    <a:spcPct val="0"/>
                  </a:spcBef>
                  <a:spcAft>
                    <a:spcPct val="0"/>
                  </a:spcAft>
                  <a:defRPr sz="2400">
                    <a:solidFill>
                      <a:schemeClr val="tx1"/>
                    </a:solidFill>
                    <a:latin typeface="Times" pitchFamily="2" charset="0"/>
                  </a:defRPr>
                </a:lvl6pPr>
                <a:lvl7pPr marL="3200400" defTabSz="762000" eaLnBrk="0" fontAlgn="base" hangingPunct="0">
                  <a:spcBef>
                    <a:spcPct val="0"/>
                  </a:spcBef>
                  <a:spcAft>
                    <a:spcPct val="0"/>
                  </a:spcAft>
                  <a:defRPr sz="2400">
                    <a:solidFill>
                      <a:schemeClr val="tx1"/>
                    </a:solidFill>
                    <a:latin typeface="Times" pitchFamily="2" charset="0"/>
                  </a:defRPr>
                </a:lvl7pPr>
                <a:lvl8pPr marL="3657600" defTabSz="762000" eaLnBrk="0" fontAlgn="base" hangingPunct="0">
                  <a:spcBef>
                    <a:spcPct val="0"/>
                  </a:spcBef>
                  <a:spcAft>
                    <a:spcPct val="0"/>
                  </a:spcAft>
                  <a:defRPr sz="2400">
                    <a:solidFill>
                      <a:schemeClr val="tx1"/>
                    </a:solidFill>
                    <a:latin typeface="Times" pitchFamily="2" charset="0"/>
                  </a:defRPr>
                </a:lvl8pPr>
                <a:lvl9pPr marL="4114800" defTabSz="762000" eaLnBrk="0" fontAlgn="base" hangingPunct="0">
                  <a:spcBef>
                    <a:spcPct val="0"/>
                  </a:spcBef>
                  <a:spcAft>
                    <a:spcPct val="0"/>
                  </a:spcAft>
                  <a:defRPr sz="2400">
                    <a:solidFill>
                      <a:schemeClr val="tx1"/>
                    </a:solidFill>
                    <a:latin typeface="Times" pitchFamily="2" charset="0"/>
                  </a:defRPr>
                </a:lvl9pPr>
              </a:lstStyle>
              <a:p>
                <a:pPr marL="0" marR="0" lvl="0" indent="0" algn="l" defTabSz="762000" rtl="0" eaLnBrk="0" fontAlgn="base" latinLnBrk="0" hangingPunct="0">
                  <a:lnSpc>
                    <a:spcPct val="250000"/>
                  </a:lnSpc>
                  <a:spcBef>
                    <a:spcPct val="50000"/>
                  </a:spcBef>
                  <a:spcAft>
                    <a:spcPct val="0"/>
                  </a:spcAft>
                  <a:buClrTx/>
                  <a:buSzTx/>
                  <a:buFontTx/>
                  <a:buNone/>
                  <a:tabLst/>
                  <a:defRPr/>
                </a:pPr>
                <a:r>
                  <a:rPr kumimoji="0" lang="it-IT" altLang="en-SE"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Pattern A</a:t>
                </a:r>
              </a:p>
              <a:p>
                <a:pPr marL="0" marR="0" lvl="0" indent="0" algn="l" defTabSz="762000" rtl="0" eaLnBrk="0" fontAlgn="base" latinLnBrk="0" hangingPunct="0">
                  <a:lnSpc>
                    <a:spcPct val="250000"/>
                  </a:lnSpc>
                  <a:spcBef>
                    <a:spcPct val="50000"/>
                  </a:spcBef>
                  <a:spcAft>
                    <a:spcPct val="0"/>
                  </a:spcAft>
                  <a:buClrTx/>
                  <a:buSzTx/>
                  <a:buFontTx/>
                  <a:buNone/>
                  <a:tabLst/>
                  <a:defRPr/>
                </a:pPr>
                <a:r>
                  <a:rPr kumimoji="0" lang="it-IT" altLang="en-SE"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Pattern B</a:t>
                </a:r>
                <a:endParaRPr kumimoji="0" lang="it-IT" altLang="en-SE"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667653" name="Line 5">
                <a:extLst>
                  <a:ext uri="{FF2B5EF4-FFF2-40B4-BE49-F238E27FC236}">
                    <a16:creationId xmlns:a16="http://schemas.microsoft.com/office/drawing/2014/main" id="{69342244-253F-EB92-8F4F-C3C3EBE36341}"/>
                  </a:ext>
                </a:extLst>
              </p:cNvPr>
              <p:cNvSpPr>
                <a:spLocks noChangeShapeType="1"/>
              </p:cNvSpPr>
              <p:nvPr/>
            </p:nvSpPr>
            <p:spPr bwMode="auto">
              <a:xfrm>
                <a:off x="1311" y="1392"/>
                <a:ext cx="0" cy="177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67654" name="Line 6">
                <a:extLst>
                  <a:ext uri="{FF2B5EF4-FFF2-40B4-BE49-F238E27FC236}">
                    <a16:creationId xmlns:a16="http://schemas.microsoft.com/office/drawing/2014/main" id="{FFF41024-6A58-58AE-4368-467300AEC29A}"/>
                  </a:ext>
                </a:extLst>
              </p:cNvPr>
              <p:cNvSpPr>
                <a:spLocks noChangeShapeType="1"/>
              </p:cNvSpPr>
              <p:nvPr/>
            </p:nvSpPr>
            <p:spPr bwMode="auto">
              <a:xfrm>
                <a:off x="1407" y="3264"/>
                <a:ext cx="3504"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67655" name="Text Box 7">
                <a:extLst>
                  <a:ext uri="{FF2B5EF4-FFF2-40B4-BE49-F238E27FC236}">
                    <a16:creationId xmlns:a16="http://schemas.microsoft.com/office/drawing/2014/main" id="{BB3C659B-1D8F-A8F4-51ED-A83A7C4DDDBC}"/>
                  </a:ext>
                </a:extLst>
              </p:cNvPr>
              <p:cNvSpPr txBox="1">
                <a:spLocks noChangeArrowheads="1"/>
              </p:cNvSpPr>
              <p:nvPr/>
            </p:nvSpPr>
            <p:spPr bwMode="auto">
              <a:xfrm>
                <a:off x="824" y="1286"/>
                <a:ext cx="480" cy="2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pitchFamily="2" charset="0"/>
                  </a:defRPr>
                </a:lvl1pPr>
                <a:lvl2pPr marL="571500" defTabSz="762000">
                  <a:defRPr sz="2400">
                    <a:solidFill>
                      <a:schemeClr val="tx1"/>
                    </a:solidFill>
                    <a:latin typeface="Times" pitchFamily="2" charset="0"/>
                  </a:defRPr>
                </a:lvl2pPr>
                <a:lvl3pPr marL="1143000" defTabSz="762000">
                  <a:defRPr sz="2400">
                    <a:solidFill>
                      <a:schemeClr val="tx1"/>
                    </a:solidFill>
                    <a:latin typeface="Times" pitchFamily="2" charset="0"/>
                  </a:defRPr>
                </a:lvl3pPr>
                <a:lvl4pPr marL="1714500" defTabSz="762000">
                  <a:defRPr sz="2400">
                    <a:solidFill>
                      <a:schemeClr val="tx1"/>
                    </a:solidFill>
                    <a:latin typeface="Times" pitchFamily="2" charset="0"/>
                  </a:defRPr>
                </a:lvl4pPr>
                <a:lvl5pPr marL="2286000" defTabSz="762000">
                  <a:defRPr sz="2400">
                    <a:solidFill>
                      <a:schemeClr val="tx1"/>
                    </a:solidFill>
                    <a:latin typeface="Times" pitchFamily="2" charset="0"/>
                  </a:defRPr>
                </a:lvl5pPr>
                <a:lvl6pPr marL="2743200" defTabSz="762000" eaLnBrk="0" fontAlgn="base" hangingPunct="0">
                  <a:spcBef>
                    <a:spcPct val="0"/>
                  </a:spcBef>
                  <a:spcAft>
                    <a:spcPct val="0"/>
                  </a:spcAft>
                  <a:defRPr sz="2400">
                    <a:solidFill>
                      <a:schemeClr val="tx1"/>
                    </a:solidFill>
                    <a:latin typeface="Times" pitchFamily="2" charset="0"/>
                  </a:defRPr>
                </a:lvl6pPr>
                <a:lvl7pPr marL="3200400" defTabSz="762000" eaLnBrk="0" fontAlgn="base" hangingPunct="0">
                  <a:spcBef>
                    <a:spcPct val="0"/>
                  </a:spcBef>
                  <a:spcAft>
                    <a:spcPct val="0"/>
                  </a:spcAft>
                  <a:defRPr sz="2400">
                    <a:solidFill>
                      <a:schemeClr val="tx1"/>
                    </a:solidFill>
                    <a:latin typeface="Times" pitchFamily="2" charset="0"/>
                  </a:defRPr>
                </a:lvl7pPr>
                <a:lvl8pPr marL="3657600" defTabSz="762000" eaLnBrk="0" fontAlgn="base" hangingPunct="0">
                  <a:spcBef>
                    <a:spcPct val="0"/>
                  </a:spcBef>
                  <a:spcAft>
                    <a:spcPct val="0"/>
                  </a:spcAft>
                  <a:defRPr sz="2400">
                    <a:solidFill>
                      <a:schemeClr val="tx1"/>
                    </a:solidFill>
                    <a:latin typeface="Times" pitchFamily="2" charset="0"/>
                  </a:defRPr>
                </a:lvl8pPr>
                <a:lvl9pPr marL="4114800" defTabSz="762000" eaLnBrk="0" fontAlgn="base" hangingPunct="0">
                  <a:spcBef>
                    <a:spcPct val="0"/>
                  </a:spcBef>
                  <a:spcAft>
                    <a:spcPct val="0"/>
                  </a:spcAft>
                  <a:defRPr sz="2400">
                    <a:solidFill>
                      <a:schemeClr val="tx1"/>
                    </a:solidFill>
                    <a:latin typeface="Times" pitchFamily="2" charset="0"/>
                  </a:defRPr>
                </a:lvl9pPr>
              </a:lstStyle>
              <a:p>
                <a:pPr marL="0" marR="0" lvl="0" indent="0" algn="l" defTabSz="762000" rtl="0" eaLnBrk="0" fontAlgn="base" latinLnBrk="0" hangingPunct="0">
                  <a:lnSpc>
                    <a:spcPct val="100000"/>
                  </a:lnSpc>
                  <a:spcBef>
                    <a:spcPct val="50000"/>
                  </a:spcBef>
                  <a:spcAft>
                    <a:spcPct val="0"/>
                  </a:spcAft>
                  <a:buClrTx/>
                  <a:buSzTx/>
                  <a:buFontTx/>
                  <a:buNone/>
                  <a:tabLst/>
                  <a:defRPr/>
                </a:pPr>
                <a:r>
                  <a:rPr kumimoji="0" lang="it-IT" altLang="en-SE"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200</a:t>
                </a:r>
              </a:p>
              <a:p>
                <a:pPr marL="0" marR="0" lvl="0" indent="0" algn="l" defTabSz="762000" rtl="0" eaLnBrk="0" fontAlgn="base" latinLnBrk="0" hangingPunct="0">
                  <a:lnSpc>
                    <a:spcPct val="100000"/>
                  </a:lnSpc>
                  <a:spcBef>
                    <a:spcPct val="50000"/>
                  </a:spcBef>
                  <a:spcAft>
                    <a:spcPct val="0"/>
                  </a:spcAft>
                  <a:buClrTx/>
                  <a:buSzTx/>
                  <a:buFontTx/>
                  <a:buNone/>
                  <a:tabLst/>
                  <a:defRPr/>
                </a:pPr>
                <a:r>
                  <a:rPr kumimoji="0" lang="it-IT" altLang="en-SE"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180</a:t>
                </a:r>
              </a:p>
              <a:p>
                <a:pPr marL="0" marR="0" lvl="0" indent="0" algn="l" defTabSz="762000" rtl="0" eaLnBrk="0" fontAlgn="base" latinLnBrk="0" hangingPunct="0">
                  <a:lnSpc>
                    <a:spcPct val="100000"/>
                  </a:lnSpc>
                  <a:spcBef>
                    <a:spcPct val="50000"/>
                  </a:spcBef>
                  <a:spcAft>
                    <a:spcPct val="0"/>
                  </a:spcAft>
                  <a:buClrTx/>
                  <a:buSzTx/>
                  <a:buFontTx/>
                  <a:buNone/>
                  <a:tabLst/>
                  <a:defRPr/>
                </a:pPr>
                <a:r>
                  <a:rPr kumimoji="0" lang="it-IT" altLang="en-SE"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160</a:t>
                </a:r>
              </a:p>
              <a:p>
                <a:pPr marL="0" marR="0" lvl="0" indent="0" algn="l" defTabSz="762000" rtl="0" eaLnBrk="0" fontAlgn="base" latinLnBrk="0" hangingPunct="0">
                  <a:lnSpc>
                    <a:spcPct val="100000"/>
                  </a:lnSpc>
                  <a:spcBef>
                    <a:spcPct val="50000"/>
                  </a:spcBef>
                  <a:spcAft>
                    <a:spcPct val="0"/>
                  </a:spcAft>
                  <a:buClrTx/>
                  <a:buSzTx/>
                  <a:buFontTx/>
                  <a:buNone/>
                  <a:tabLst/>
                  <a:defRPr/>
                </a:pPr>
                <a:r>
                  <a:rPr kumimoji="0" lang="it-IT" altLang="en-SE"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140</a:t>
                </a:r>
              </a:p>
              <a:p>
                <a:pPr marL="0" marR="0" lvl="0" indent="0" algn="l" defTabSz="762000" rtl="0" eaLnBrk="0" fontAlgn="base" latinLnBrk="0" hangingPunct="0">
                  <a:lnSpc>
                    <a:spcPct val="100000"/>
                  </a:lnSpc>
                  <a:spcBef>
                    <a:spcPct val="50000"/>
                  </a:spcBef>
                  <a:spcAft>
                    <a:spcPct val="0"/>
                  </a:spcAft>
                  <a:buClrTx/>
                  <a:buSzTx/>
                  <a:buFontTx/>
                  <a:buNone/>
                  <a:tabLst/>
                  <a:defRPr/>
                </a:pPr>
                <a:r>
                  <a:rPr kumimoji="0" lang="it-IT" altLang="en-SE"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120</a:t>
                </a:r>
              </a:p>
              <a:p>
                <a:pPr marL="0" marR="0" lvl="0" indent="0" algn="l" defTabSz="762000" rtl="0" eaLnBrk="0" fontAlgn="base" latinLnBrk="0" hangingPunct="0">
                  <a:lnSpc>
                    <a:spcPct val="100000"/>
                  </a:lnSpc>
                  <a:spcBef>
                    <a:spcPct val="50000"/>
                  </a:spcBef>
                  <a:spcAft>
                    <a:spcPct val="0"/>
                  </a:spcAft>
                  <a:buClrTx/>
                  <a:buSzTx/>
                  <a:buFontTx/>
                  <a:buNone/>
                  <a:tabLst/>
                  <a:defRPr/>
                </a:pPr>
                <a:r>
                  <a:rPr kumimoji="0" lang="it-IT" altLang="en-SE"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100</a:t>
                </a:r>
              </a:p>
              <a:p>
                <a:pPr marL="0" marR="0" lvl="0" indent="0" algn="l" defTabSz="762000" rtl="0" eaLnBrk="0" fontAlgn="base" latinLnBrk="0" hangingPunct="0">
                  <a:lnSpc>
                    <a:spcPct val="100000"/>
                  </a:lnSpc>
                  <a:spcBef>
                    <a:spcPct val="50000"/>
                  </a:spcBef>
                  <a:spcAft>
                    <a:spcPct val="0"/>
                  </a:spcAft>
                  <a:buClrTx/>
                  <a:buSzTx/>
                  <a:buFontTx/>
                  <a:buNone/>
                  <a:tabLst/>
                  <a:defRPr/>
                </a:pPr>
                <a:r>
                  <a:rPr kumimoji="0" lang="it-IT" altLang="en-SE"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  80</a:t>
                </a:r>
              </a:p>
              <a:p>
                <a:pPr marL="0" marR="0" lvl="0" indent="0" algn="l" defTabSz="762000" rtl="0" eaLnBrk="0" fontAlgn="base" latinLnBrk="0" hangingPunct="0">
                  <a:lnSpc>
                    <a:spcPct val="100000"/>
                  </a:lnSpc>
                  <a:spcBef>
                    <a:spcPct val="50000"/>
                  </a:spcBef>
                  <a:spcAft>
                    <a:spcPct val="0"/>
                  </a:spcAft>
                  <a:buClrTx/>
                  <a:buSzTx/>
                  <a:buFontTx/>
                  <a:buNone/>
                  <a:tabLst/>
                  <a:defRPr/>
                </a:pPr>
                <a:endParaRPr kumimoji="0" lang="it-IT" altLang="en-SE"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667656" name="Line 8">
                <a:extLst>
                  <a:ext uri="{FF2B5EF4-FFF2-40B4-BE49-F238E27FC236}">
                    <a16:creationId xmlns:a16="http://schemas.microsoft.com/office/drawing/2014/main" id="{67F24C00-6B16-2E3D-35B6-CF13F4730D6B}"/>
                  </a:ext>
                </a:extLst>
              </p:cNvPr>
              <p:cNvSpPr>
                <a:spLocks noChangeShapeType="1"/>
              </p:cNvSpPr>
              <p:nvPr/>
            </p:nvSpPr>
            <p:spPr bwMode="auto">
              <a:xfrm>
                <a:off x="1215" y="3168"/>
                <a:ext cx="9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67657" name="Line 9">
                <a:extLst>
                  <a:ext uri="{FF2B5EF4-FFF2-40B4-BE49-F238E27FC236}">
                    <a16:creationId xmlns:a16="http://schemas.microsoft.com/office/drawing/2014/main" id="{76ED6478-122A-61C5-2D9F-3D1EDB4252DF}"/>
                  </a:ext>
                </a:extLst>
              </p:cNvPr>
              <p:cNvSpPr>
                <a:spLocks noChangeShapeType="1"/>
              </p:cNvSpPr>
              <p:nvPr/>
            </p:nvSpPr>
            <p:spPr bwMode="auto">
              <a:xfrm>
                <a:off x="1215" y="2832"/>
                <a:ext cx="9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67658" name="Line 10">
                <a:extLst>
                  <a:ext uri="{FF2B5EF4-FFF2-40B4-BE49-F238E27FC236}">
                    <a16:creationId xmlns:a16="http://schemas.microsoft.com/office/drawing/2014/main" id="{5A91463E-0115-48EC-2691-E71798E41D1E}"/>
                  </a:ext>
                </a:extLst>
              </p:cNvPr>
              <p:cNvSpPr>
                <a:spLocks noChangeShapeType="1"/>
              </p:cNvSpPr>
              <p:nvPr/>
            </p:nvSpPr>
            <p:spPr bwMode="auto">
              <a:xfrm>
                <a:off x="1215" y="2544"/>
                <a:ext cx="9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67659" name="Line 11">
                <a:extLst>
                  <a:ext uri="{FF2B5EF4-FFF2-40B4-BE49-F238E27FC236}">
                    <a16:creationId xmlns:a16="http://schemas.microsoft.com/office/drawing/2014/main" id="{FC5105AA-A1A0-1B59-44C6-181813EC8993}"/>
                  </a:ext>
                </a:extLst>
              </p:cNvPr>
              <p:cNvSpPr>
                <a:spLocks noChangeShapeType="1"/>
              </p:cNvSpPr>
              <p:nvPr/>
            </p:nvSpPr>
            <p:spPr bwMode="auto">
              <a:xfrm>
                <a:off x="1215" y="2256"/>
                <a:ext cx="9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67660" name="Line 12">
                <a:extLst>
                  <a:ext uri="{FF2B5EF4-FFF2-40B4-BE49-F238E27FC236}">
                    <a16:creationId xmlns:a16="http://schemas.microsoft.com/office/drawing/2014/main" id="{6B3D0306-53E1-3244-339B-26C7BBAB387D}"/>
                  </a:ext>
                </a:extLst>
              </p:cNvPr>
              <p:cNvSpPr>
                <a:spLocks noChangeShapeType="1"/>
              </p:cNvSpPr>
              <p:nvPr/>
            </p:nvSpPr>
            <p:spPr bwMode="auto">
              <a:xfrm>
                <a:off x="1215" y="1968"/>
                <a:ext cx="9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67661" name="Line 13">
                <a:extLst>
                  <a:ext uri="{FF2B5EF4-FFF2-40B4-BE49-F238E27FC236}">
                    <a16:creationId xmlns:a16="http://schemas.microsoft.com/office/drawing/2014/main" id="{A8213BC6-E10A-4F11-0090-6D3D0FF52431}"/>
                  </a:ext>
                </a:extLst>
              </p:cNvPr>
              <p:cNvSpPr>
                <a:spLocks noChangeShapeType="1"/>
              </p:cNvSpPr>
              <p:nvPr/>
            </p:nvSpPr>
            <p:spPr bwMode="auto">
              <a:xfrm>
                <a:off x="1215" y="1680"/>
                <a:ext cx="9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67662" name="Line 14">
                <a:extLst>
                  <a:ext uri="{FF2B5EF4-FFF2-40B4-BE49-F238E27FC236}">
                    <a16:creationId xmlns:a16="http://schemas.microsoft.com/office/drawing/2014/main" id="{849E3B72-FADD-D17E-F103-FEBF234DEA5C}"/>
                  </a:ext>
                </a:extLst>
              </p:cNvPr>
              <p:cNvSpPr>
                <a:spLocks noChangeShapeType="1"/>
              </p:cNvSpPr>
              <p:nvPr/>
            </p:nvSpPr>
            <p:spPr bwMode="auto">
              <a:xfrm>
                <a:off x="1215" y="1392"/>
                <a:ext cx="9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67663" name="Rectangle 15">
                <a:extLst>
                  <a:ext uri="{FF2B5EF4-FFF2-40B4-BE49-F238E27FC236}">
                    <a16:creationId xmlns:a16="http://schemas.microsoft.com/office/drawing/2014/main" id="{34DB7F69-27E7-D851-4087-A2A8CBCA3791}"/>
                  </a:ext>
                </a:extLst>
              </p:cNvPr>
              <p:cNvSpPr>
                <a:spLocks noChangeArrowheads="1"/>
              </p:cNvSpPr>
              <p:nvPr/>
            </p:nvSpPr>
            <p:spPr bwMode="auto">
              <a:xfrm>
                <a:off x="1320" y="2448"/>
                <a:ext cx="3585" cy="24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67664" name="Line 16">
                <a:extLst>
                  <a:ext uri="{FF2B5EF4-FFF2-40B4-BE49-F238E27FC236}">
                    <a16:creationId xmlns:a16="http://schemas.microsoft.com/office/drawing/2014/main" id="{C0ADE38C-2B96-67EC-4848-9D90DFE21839}"/>
                  </a:ext>
                </a:extLst>
              </p:cNvPr>
              <p:cNvSpPr>
                <a:spLocks noChangeShapeType="1"/>
              </p:cNvSpPr>
              <p:nvPr/>
            </p:nvSpPr>
            <p:spPr bwMode="auto">
              <a:xfrm>
                <a:off x="1263" y="2976"/>
                <a:ext cx="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67665" name="Line 17">
                <a:extLst>
                  <a:ext uri="{FF2B5EF4-FFF2-40B4-BE49-F238E27FC236}">
                    <a16:creationId xmlns:a16="http://schemas.microsoft.com/office/drawing/2014/main" id="{6C6DAFE2-7F31-7AA2-BE26-679B0A2006A4}"/>
                  </a:ext>
                </a:extLst>
              </p:cNvPr>
              <p:cNvSpPr>
                <a:spLocks noChangeShapeType="1"/>
              </p:cNvSpPr>
              <p:nvPr/>
            </p:nvSpPr>
            <p:spPr bwMode="auto">
              <a:xfrm>
                <a:off x="1263" y="2688"/>
                <a:ext cx="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67666" name="Line 18">
                <a:extLst>
                  <a:ext uri="{FF2B5EF4-FFF2-40B4-BE49-F238E27FC236}">
                    <a16:creationId xmlns:a16="http://schemas.microsoft.com/office/drawing/2014/main" id="{331B498E-4B6C-2D44-DC19-69B7FF255E8F}"/>
                  </a:ext>
                </a:extLst>
              </p:cNvPr>
              <p:cNvSpPr>
                <a:spLocks noChangeShapeType="1"/>
              </p:cNvSpPr>
              <p:nvPr/>
            </p:nvSpPr>
            <p:spPr bwMode="auto">
              <a:xfrm>
                <a:off x="1263" y="2400"/>
                <a:ext cx="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67667" name="Line 19">
                <a:extLst>
                  <a:ext uri="{FF2B5EF4-FFF2-40B4-BE49-F238E27FC236}">
                    <a16:creationId xmlns:a16="http://schemas.microsoft.com/office/drawing/2014/main" id="{F728FE25-EC2A-B888-0D12-8D7F6B1B2520}"/>
                  </a:ext>
                </a:extLst>
              </p:cNvPr>
              <p:cNvSpPr>
                <a:spLocks noChangeShapeType="1"/>
              </p:cNvSpPr>
              <p:nvPr/>
            </p:nvSpPr>
            <p:spPr bwMode="auto">
              <a:xfrm>
                <a:off x="1263" y="2112"/>
                <a:ext cx="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67668" name="Line 20">
                <a:extLst>
                  <a:ext uri="{FF2B5EF4-FFF2-40B4-BE49-F238E27FC236}">
                    <a16:creationId xmlns:a16="http://schemas.microsoft.com/office/drawing/2014/main" id="{A9A26B2D-4951-7E8C-07F1-AC2FDFF0A5C5}"/>
                  </a:ext>
                </a:extLst>
              </p:cNvPr>
              <p:cNvSpPr>
                <a:spLocks noChangeShapeType="1"/>
              </p:cNvSpPr>
              <p:nvPr/>
            </p:nvSpPr>
            <p:spPr bwMode="auto">
              <a:xfrm>
                <a:off x="1263" y="1824"/>
                <a:ext cx="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67669" name="Line 21">
                <a:extLst>
                  <a:ext uri="{FF2B5EF4-FFF2-40B4-BE49-F238E27FC236}">
                    <a16:creationId xmlns:a16="http://schemas.microsoft.com/office/drawing/2014/main" id="{67D9049D-2A5F-111D-30F7-57D127E32E64}"/>
                  </a:ext>
                </a:extLst>
              </p:cNvPr>
              <p:cNvSpPr>
                <a:spLocks noChangeShapeType="1"/>
              </p:cNvSpPr>
              <p:nvPr/>
            </p:nvSpPr>
            <p:spPr bwMode="auto">
              <a:xfrm>
                <a:off x="1263" y="1536"/>
                <a:ext cx="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67670" name="Freeform 22">
                <a:extLst>
                  <a:ext uri="{FF2B5EF4-FFF2-40B4-BE49-F238E27FC236}">
                    <a16:creationId xmlns:a16="http://schemas.microsoft.com/office/drawing/2014/main" id="{0CDAA919-32F4-3B90-2ABD-353A8B687E7A}"/>
                  </a:ext>
                </a:extLst>
              </p:cNvPr>
              <p:cNvSpPr>
                <a:spLocks/>
              </p:cNvSpPr>
              <p:nvPr/>
            </p:nvSpPr>
            <p:spPr bwMode="auto">
              <a:xfrm>
                <a:off x="1527" y="2112"/>
                <a:ext cx="3341" cy="1082"/>
              </a:xfrm>
              <a:custGeom>
                <a:avLst/>
                <a:gdLst>
                  <a:gd name="T0" fmla="*/ 0 w 3341"/>
                  <a:gd name="T1" fmla="*/ 1082 h 1082"/>
                  <a:gd name="T2" fmla="*/ 141 w 3341"/>
                  <a:gd name="T3" fmla="*/ 973 h 1082"/>
                  <a:gd name="T4" fmla="*/ 196 w 3341"/>
                  <a:gd name="T5" fmla="*/ 902 h 1082"/>
                  <a:gd name="T6" fmla="*/ 415 w 3341"/>
                  <a:gd name="T7" fmla="*/ 949 h 1082"/>
                  <a:gd name="T8" fmla="*/ 509 w 3341"/>
                  <a:gd name="T9" fmla="*/ 918 h 1082"/>
                  <a:gd name="T10" fmla="*/ 588 w 3341"/>
                  <a:gd name="T11" fmla="*/ 886 h 1082"/>
                  <a:gd name="T12" fmla="*/ 643 w 3341"/>
                  <a:gd name="T13" fmla="*/ 878 h 1082"/>
                  <a:gd name="T14" fmla="*/ 690 w 3341"/>
                  <a:gd name="T15" fmla="*/ 847 h 1082"/>
                  <a:gd name="T16" fmla="*/ 753 w 3341"/>
                  <a:gd name="T17" fmla="*/ 784 h 1082"/>
                  <a:gd name="T18" fmla="*/ 886 w 3341"/>
                  <a:gd name="T19" fmla="*/ 800 h 1082"/>
                  <a:gd name="T20" fmla="*/ 980 w 3341"/>
                  <a:gd name="T21" fmla="*/ 761 h 1082"/>
                  <a:gd name="T22" fmla="*/ 1082 w 3341"/>
                  <a:gd name="T23" fmla="*/ 745 h 1082"/>
                  <a:gd name="T24" fmla="*/ 1176 w 3341"/>
                  <a:gd name="T25" fmla="*/ 675 h 1082"/>
                  <a:gd name="T26" fmla="*/ 1223 w 3341"/>
                  <a:gd name="T27" fmla="*/ 659 h 1082"/>
                  <a:gd name="T28" fmla="*/ 1247 w 3341"/>
                  <a:gd name="T29" fmla="*/ 651 h 1082"/>
                  <a:gd name="T30" fmla="*/ 1294 w 3341"/>
                  <a:gd name="T31" fmla="*/ 651 h 1082"/>
                  <a:gd name="T32" fmla="*/ 1325 w 3341"/>
                  <a:gd name="T33" fmla="*/ 643 h 1082"/>
                  <a:gd name="T34" fmla="*/ 1411 w 3341"/>
                  <a:gd name="T35" fmla="*/ 588 h 1082"/>
                  <a:gd name="T36" fmla="*/ 1482 w 3341"/>
                  <a:gd name="T37" fmla="*/ 533 h 1082"/>
                  <a:gd name="T38" fmla="*/ 1584 w 3341"/>
                  <a:gd name="T39" fmla="*/ 510 h 1082"/>
                  <a:gd name="T40" fmla="*/ 1631 w 3341"/>
                  <a:gd name="T41" fmla="*/ 502 h 1082"/>
                  <a:gd name="T42" fmla="*/ 1670 w 3341"/>
                  <a:gd name="T43" fmla="*/ 494 h 1082"/>
                  <a:gd name="T44" fmla="*/ 1772 w 3341"/>
                  <a:gd name="T45" fmla="*/ 486 h 1082"/>
                  <a:gd name="T46" fmla="*/ 1882 w 3341"/>
                  <a:gd name="T47" fmla="*/ 447 h 1082"/>
                  <a:gd name="T48" fmla="*/ 1929 w 3341"/>
                  <a:gd name="T49" fmla="*/ 416 h 1082"/>
                  <a:gd name="T50" fmla="*/ 1968 w 3341"/>
                  <a:gd name="T51" fmla="*/ 423 h 1082"/>
                  <a:gd name="T52" fmla="*/ 2007 w 3341"/>
                  <a:gd name="T53" fmla="*/ 369 h 1082"/>
                  <a:gd name="T54" fmla="*/ 2031 w 3341"/>
                  <a:gd name="T55" fmla="*/ 361 h 1082"/>
                  <a:gd name="T56" fmla="*/ 2078 w 3341"/>
                  <a:gd name="T57" fmla="*/ 361 h 1082"/>
                  <a:gd name="T58" fmla="*/ 2141 w 3341"/>
                  <a:gd name="T59" fmla="*/ 384 h 1082"/>
                  <a:gd name="T60" fmla="*/ 2235 w 3341"/>
                  <a:gd name="T61" fmla="*/ 345 h 1082"/>
                  <a:gd name="T62" fmla="*/ 2368 w 3341"/>
                  <a:gd name="T63" fmla="*/ 290 h 1082"/>
                  <a:gd name="T64" fmla="*/ 2415 w 3341"/>
                  <a:gd name="T65" fmla="*/ 290 h 1082"/>
                  <a:gd name="T66" fmla="*/ 2509 w 3341"/>
                  <a:gd name="T67" fmla="*/ 259 h 1082"/>
                  <a:gd name="T68" fmla="*/ 2588 w 3341"/>
                  <a:gd name="T69" fmla="*/ 235 h 1082"/>
                  <a:gd name="T70" fmla="*/ 2658 w 3341"/>
                  <a:gd name="T71" fmla="*/ 212 h 1082"/>
                  <a:gd name="T72" fmla="*/ 2729 w 3341"/>
                  <a:gd name="T73" fmla="*/ 196 h 1082"/>
                  <a:gd name="T74" fmla="*/ 2776 w 3341"/>
                  <a:gd name="T75" fmla="*/ 157 h 1082"/>
                  <a:gd name="T76" fmla="*/ 2808 w 3341"/>
                  <a:gd name="T77" fmla="*/ 149 h 1082"/>
                  <a:gd name="T78" fmla="*/ 2894 w 3341"/>
                  <a:gd name="T79" fmla="*/ 125 h 1082"/>
                  <a:gd name="T80" fmla="*/ 2964 w 3341"/>
                  <a:gd name="T81" fmla="*/ 118 h 1082"/>
                  <a:gd name="T82" fmla="*/ 3019 w 3341"/>
                  <a:gd name="T83" fmla="*/ 86 h 1082"/>
                  <a:gd name="T84" fmla="*/ 3113 w 3341"/>
                  <a:gd name="T85" fmla="*/ 31 h 1082"/>
                  <a:gd name="T86" fmla="*/ 3184 w 3341"/>
                  <a:gd name="T87" fmla="*/ 78 h 1082"/>
                  <a:gd name="T88" fmla="*/ 3208 w 3341"/>
                  <a:gd name="T89" fmla="*/ 71 h 1082"/>
                  <a:gd name="T90" fmla="*/ 3341 w 3341"/>
                  <a:gd name="T91"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41" h="1082">
                    <a:moveTo>
                      <a:pt x="0" y="1082"/>
                    </a:moveTo>
                    <a:cubicBezTo>
                      <a:pt x="49" y="1046"/>
                      <a:pt x="97" y="1014"/>
                      <a:pt x="141" y="973"/>
                    </a:cubicBezTo>
                    <a:cubicBezTo>
                      <a:pt x="149" y="930"/>
                      <a:pt x="154" y="915"/>
                      <a:pt x="196" y="902"/>
                    </a:cubicBezTo>
                    <a:cubicBezTo>
                      <a:pt x="241" y="949"/>
                      <a:pt x="355" y="944"/>
                      <a:pt x="415" y="949"/>
                    </a:cubicBezTo>
                    <a:cubicBezTo>
                      <a:pt x="448" y="932"/>
                      <a:pt x="472" y="925"/>
                      <a:pt x="509" y="918"/>
                    </a:cubicBezTo>
                    <a:cubicBezTo>
                      <a:pt x="542" y="884"/>
                      <a:pt x="539" y="873"/>
                      <a:pt x="588" y="886"/>
                    </a:cubicBezTo>
                    <a:cubicBezTo>
                      <a:pt x="606" y="883"/>
                      <a:pt x="625" y="884"/>
                      <a:pt x="643" y="878"/>
                    </a:cubicBezTo>
                    <a:cubicBezTo>
                      <a:pt x="660" y="871"/>
                      <a:pt x="690" y="847"/>
                      <a:pt x="690" y="847"/>
                    </a:cubicBezTo>
                    <a:cubicBezTo>
                      <a:pt x="707" y="819"/>
                      <a:pt x="725" y="802"/>
                      <a:pt x="753" y="784"/>
                    </a:cubicBezTo>
                    <a:cubicBezTo>
                      <a:pt x="809" y="806"/>
                      <a:pt x="822" y="808"/>
                      <a:pt x="886" y="800"/>
                    </a:cubicBezTo>
                    <a:cubicBezTo>
                      <a:pt x="914" y="761"/>
                      <a:pt x="932" y="748"/>
                      <a:pt x="980" y="761"/>
                    </a:cubicBezTo>
                    <a:cubicBezTo>
                      <a:pt x="1019" y="734"/>
                      <a:pt x="1034" y="736"/>
                      <a:pt x="1082" y="745"/>
                    </a:cubicBezTo>
                    <a:cubicBezTo>
                      <a:pt x="1122" y="716"/>
                      <a:pt x="1126" y="692"/>
                      <a:pt x="1176" y="675"/>
                    </a:cubicBezTo>
                    <a:cubicBezTo>
                      <a:pt x="1191" y="669"/>
                      <a:pt x="1207" y="664"/>
                      <a:pt x="1223" y="659"/>
                    </a:cubicBezTo>
                    <a:cubicBezTo>
                      <a:pt x="1230" y="656"/>
                      <a:pt x="1247" y="651"/>
                      <a:pt x="1247" y="651"/>
                    </a:cubicBezTo>
                    <a:cubicBezTo>
                      <a:pt x="1297" y="616"/>
                      <a:pt x="1242" y="643"/>
                      <a:pt x="1294" y="651"/>
                    </a:cubicBezTo>
                    <a:cubicBezTo>
                      <a:pt x="1304" y="652"/>
                      <a:pt x="1314" y="645"/>
                      <a:pt x="1325" y="643"/>
                    </a:cubicBezTo>
                    <a:cubicBezTo>
                      <a:pt x="1348" y="608"/>
                      <a:pt x="1374" y="606"/>
                      <a:pt x="1411" y="588"/>
                    </a:cubicBezTo>
                    <a:cubicBezTo>
                      <a:pt x="1439" y="573"/>
                      <a:pt x="1456" y="549"/>
                      <a:pt x="1482" y="533"/>
                    </a:cubicBezTo>
                    <a:cubicBezTo>
                      <a:pt x="1507" y="515"/>
                      <a:pt x="1554" y="515"/>
                      <a:pt x="1584" y="510"/>
                    </a:cubicBezTo>
                    <a:cubicBezTo>
                      <a:pt x="1631" y="477"/>
                      <a:pt x="1582" y="502"/>
                      <a:pt x="1631" y="502"/>
                    </a:cubicBezTo>
                    <a:cubicBezTo>
                      <a:pt x="1644" y="502"/>
                      <a:pt x="1657" y="496"/>
                      <a:pt x="1670" y="494"/>
                    </a:cubicBezTo>
                    <a:cubicBezTo>
                      <a:pt x="1700" y="449"/>
                      <a:pt x="1727" y="470"/>
                      <a:pt x="1772" y="486"/>
                    </a:cubicBezTo>
                    <a:cubicBezTo>
                      <a:pt x="1848" y="476"/>
                      <a:pt x="1831" y="486"/>
                      <a:pt x="1882" y="447"/>
                    </a:cubicBezTo>
                    <a:cubicBezTo>
                      <a:pt x="1896" y="435"/>
                      <a:pt x="1929" y="416"/>
                      <a:pt x="1929" y="416"/>
                    </a:cubicBezTo>
                    <a:cubicBezTo>
                      <a:pt x="1942" y="418"/>
                      <a:pt x="1956" y="429"/>
                      <a:pt x="1968" y="423"/>
                    </a:cubicBezTo>
                    <a:cubicBezTo>
                      <a:pt x="1987" y="411"/>
                      <a:pt x="1985" y="376"/>
                      <a:pt x="2007" y="369"/>
                    </a:cubicBezTo>
                    <a:cubicBezTo>
                      <a:pt x="2015" y="366"/>
                      <a:pt x="2023" y="363"/>
                      <a:pt x="2031" y="361"/>
                    </a:cubicBezTo>
                    <a:cubicBezTo>
                      <a:pt x="2096" y="382"/>
                      <a:pt x="2014" y="361"/>
                      <a:pt x="2078" y="361"/>
                    </a:cubicBezTo>
                    <a:cubicBezTo>
                      <a:pt x="2097" y="361"/>
                      <a:pt x="2125" y="376"/>
                      <a:pt x="2141" y="384"/>
                    </a:cubicBezTo>
                    <a:cubicBezTo>
                      <a:pt x="2175" y="363"/>
                      <a:pt x="2197" y="354"/>
                      <a:pt x="2235" y="345"/>
                    </a:cubicBezTo>
                    <a:cubicBezTo>
                      <a:pt x="2275" y="304"/>
                      <a:pt x="2311" y="298"/>
                      <a:pt x="2368" y="290"/>
                    </a:cubicBezTo>
                    <a:cubicBezTo>
                      <a:pt x="2433" y="268"/>
                      <a:pt x="2351" y="290"/>
                      <a:pt x="2415" y="290"/>
                    </a:cubicBezTo>
                    <a:cubicBezTo>
                      <a:pt x="2430" y="290"/>
                      <a:pt x="2486" y="263"/>
                      <a:pt x="2509" y="259"/>
                    </a:cubicBezTo>
                    <a:cubicBezTo>
                      <a:pt x="2544" y="223"/>
                      <a:pt x="2540" y="212"/>
                      <a:pt x="2588" y="235"/>
                    </a:cubicBezTo>
                    <a:cubicBezTo>
                      <a:pt x="2611" y="226"/>
                      <a:pt x="2634" y="220"/>
                      <a:pt x="2658" y="212"/>
                    </a:cubicBezTo>
                    <a:cubicBezTo>
                      <a:pt x="2728" y="159"/>
                      <a:pt x="2649" y="206"/>
                      <a:pt x="2729" y="196"/>
                    </a:cubicBezTo>
                    <a:cubicBezTo>
                      <a:pt x="2747" y="193"/>
                      <a:pt x="2762" y="164"/>
                      <a:pt x="2776" y="157"/>
                    </a:cubicBezTo>
                    <a:cubicBezTo>
                      <a:pt x="2785" y="151"/>
                      <a:pt x="2797" y="151"/>
                      <a:pt x="2808" y="149"/>
                    </a:cubicBezTo>
                    <a:cubicBezTo>
                      <a:pt x="2863" y="163"/>
                      <a:pt x="2846" y="132"/>
                      <a:pt x="2894" y="125"/>
                    </a:cubicBezTo>
                    <a:cubicBezTo>
                      <a:pt x="2917" y="121"/>
                      <a:pt x="2940" y="120"/>
                      <a:pt x="2964" y="118"/>
                    </a:cubicBezTo>
                    <a:cubicBezTo>
                      <a:pt x="3007" y="74"/>
                      <a:pt x="2965" y="108"/>
                      <a:pt x="3019" y="86"/>
                    </a:cubicBezTo>
                    <a:cubicBezTo>
                      <a:pt x="3052" y="71"/>
                      <a:pt x="3077" y="43"/>
                      <a:pt x="3113" y="31"/>
                    </a:cubicBezTo>
                    <a:cubicBezTo>
                      <a:pt x="3136" y="46"/>
                      <a:pt x="3157" y="66"/>
                      <a:pt x="3184" y="78"/>
                    </a:cubicBezTo>
                    <a:cubicBezTo>
                      <a:pt x="3191" y="81"/>
                      <a:pt x="3200" y="74"/>
                      <a:pt x="3208" y="71"/>
                    </a:cubicBezTo>
                    <a:cubicBezTo>
                      <a:pt x="3241" y="55"/>
                      <a:pt x="3314" y="26"/>
                      <a:pt x="3341" y="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67671" name="Freeform 23">
                <a:extLst>
                  <a:ext uri="{FF2B5EF4-FFF2-40B4-BE49-F238E27FC236}">
                    <a16:creationId xmlns:a16="http://schemas.microsoft.com/office/drawing/2014/main" id="{DD79E9FD-A030-5188-B2C3-A1A9FCC2FEA8}"/>
                  </a:ext>
                </a:extLst>
              </p:cNvPr>
              <p:cNvSpPr>
                <a:spLocks/>
              </p:cNvSpPr>
              <p:nvPr/>
            </p:nvSpPr>
            <p:spPr bwMode="auto">
              <a:xfrm>
                <a:off x="1487" y="1536"/>
                <a:ext cx="3232" cy="1235"/>
              </a:xfrm>
              <a:custGeom>
                <a:avLst/>
                <a:gdLst>
                  <a:gd name="T0" fmla="*/ 0 w 3232"/>
                  <a:gd name="T1" fmla="*/ 1514 h 1514"/>
                  <a:gd name="T2" fmla="*/ 71 w 3232"/>
                  <a:gd name="T3" fmla="*/ 1482 h 1514"/>
                  <a:gd name="T4" fmla="*/ 102 w 3232"/>
                  <a:gd name="T5" fmla="*/ 1475 h 1514"/>
                  <a:gd name="T6" fmla="*/ 142 w 3232"/>
                  <a:gd name="T7" fmla="*/ 1490 h 1514"/>
                  <a:gd name="T8" fmla="*/ 173 w 3232"/>
                  <a:gd name="T9" fmla="*/ 1475 h 1514"/>
                  <a:gd name="T10" fmla="*/ 212 w 3232"/>
                  <a:gd name="T11" fmla="*/ 1467 h 1514"/>
                  <a:gd name="T12" fmla="*/ 306 w 3232"/>
                  <a:gd name="T13" fmla="*/ 1490 h 1514"/>
                  <a:gd name="T14" fmla="*/ 353 w 3232"/>
                  <a:gd name="T15" fmla="*/ 1467 h 1514"/>
                  <a:gd name="T16" fmla="*/ 440 w 3232"/>
                  <a:gd name="T17" fmla="*/ 1443 h 1514"/>
                  <a:gd name="T18" fmla="*/ 463 w 3232"/>
                  <a:gd name="T19" fmla="*/ 1420 h 1514"/>
                  <a:gd name="T20" fmla="*/ 589 w 3232"/>
                  <a:gd name="T21" fmla="*/ 1451 h 1514"/>
                  <a:gd name="T22" fmla="*/ 667 w 3232"/>
                  <a:gd name="T23" fmla="*/ 1435 h 1514"/>
                  <a:gd name="T24" fmla="*/ 722 w 3232"/>
                  <a:gd name="T25" fmla="*/ 1396 h 1514"/>
                  <a:gd name="T26" fmla="*/ 800 w 3232"/>
                  <a:gd name="T27" fmla="*/ 1357 h 1514"/>
                  <a:gd name="T28" fmla="*/ 785 w 3232"/>
                  <a:gd name="T29" fmla="*/ 1380 h 1514"/>
                  <a:gd name="T30" fmla="*/ 808 w 3232"/>
                  <a:gd name="T31" fmla="*/ 1365 h 1514"/>
                  <a:gd name="T32" fmla="*/ 855 w 3232"/>
                  <a:gd name="T33" fmla="*/ 1349 h 1514"/>
                  <a:gd name="T34" fmla="*/ 879 w 3232"/>
                  <a:gd name="T35" fmla="*/ 1341 h 1514"/>
                  <a:gd name="T36" fmla="*/ 942 w 3232"/>
                  <a:gd name="T37" fmla="*/ 1294 h 1514"/>
                  <a:gd name="T38" fmla="*/ 1098 w 3232"/>
                  <a:gd name="T39" fmla="*/ 1357 h 1514"/>
                  <a:gd name="T40" fmla="*/ 1169 w 3232"/>
                  <a:gd name="T41" fmla="*/ 1310 h 1514"/>
                  <a:gd name="T42" fmla="*/ 1224 w 3232"/>
                  <a:gd name="T43" fmla="*/ 1286 h 1514"/>
                  <a:gd name="T44" fmla="*/ 1247 w 3232"/>
                  <a:gd name="T45" fmla="*/ 1302 h 1514"/>
                  <a:gd name="T46" fmla="*/ 1287 w 3232"/>
                  <a:gd name="T47" fmla="*/ 1349 h 1514"/>
                  <a:gd name="T48" fmla="*/ 1342 w 3232"/>
                  <a:gd name="T49" fmla="*/ 1365 h 1514"/>
                  <a:gd name="T50" fmla="*/ 1522 w 3232"/>
                  <a:gd name="T51" fmla="*/ 1310 h 1514"/>
                  <a:gd name="T52" fmla="*/ 1600 w 3232"/>
                  <a:gd name="T53" fmla="*/ 1278 h 1514"/>
                  <a:gd name="T54" fmla="*/ 1647 w 3232"/>
                  <a:gd name="T55" fmla="*/ 1208 h 1514"/>
                  <a:gd name="T56" fmla="*/ 1679 w 3232"/>
                  <a:gd name="T57" fmla="*/ 1216 h 1514"/>
                  <a:gd name="T58" fmla="*/ 1687 w 3232"/>
                  <a:gd name="T59" fmla="*/ 1192 h 1514"/>
                  <a:gd name="T60" fmla="*/ 1718 w 3232"/>
                  <a:gd name="T61" fmla="*/ 1122 h 1514"/>
                  <a:gd name="T62" fmla="*/ 1836 w 3232"/>
                  <a:gd name="T63" fmla="*/ 965 h 1514"/>
                  <a:gd name="T64" fmla="*/ 1875 w 3232"/>
                  <a:gd name="T65" fmla="*/ 910 h 1514"/>
                  <a:gd name="T66" fmla="*/ 1953 w 3232"/>
                  <a:gd name="T67" fmla="*/ 792 h 1514"/>
                  <a:gd name="T68" fmla="*/ 2047 w 3232"/>
                  <a:gd name="T69" fmla="*/ 627 h 1514"/>
                  <a:gd name="T70" fmla="*/ 2095 w 3232"/>
                  <a:gd name="T71" fmla="*/ 541 h 1514"/>
                  <a:gd name="T72" fmla="*/ 2189 w 3232"/>
                  <a:gd name="T73" fmla="*/ 369 h 1514"/>
                  <a:gd name="T74" fmla="*/ 2298 w 3232"/>
                  <a:gd name="T75" fmla="*/ 282 h 1514"/>
                  <a:gd name="T76" fmla="*/ 2377 w 3232"/>
                  <a:gd name="T77" fmla="*/ 220 h 1514"/>
                  <a:gd name="T78" fmla="*/ 2549 w 3232"/>
                  <a:gd name="T79" fmla="*/ 141 h 1514"/>
                  <a:gd name="T80" fmla="*/ 2683 w 3232"/>
                  <a:gd name="T81" fmla="*/ 102 h 1514"/>
                  <a:gd name="T82" fmla="*/ 2840 w 3232"/>
                  <a:gd name="T83" fmla="*/ 78 h 1514"/>
                  <a:gd name="T84" fmla="*/ 3020 w 3232"/>
                  <a:gd name="T85" fmla="*/ 70 h 1514"/>
                  <a:gd name="T86" fmla="*/ 3138 w 3232"/>
                  <a:gd name="T87" fmla="*/ 16 h 1514"/>
                  <a:gd name="T88" fmla="*/ 3232 w 3232"/>
                  <a:gd name="T89" fmla="*/ 0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32" h="1514">
                    <a:moveTo>
                      <a:pt x="0" y="1514"/>
                    </a:moveTo>
                    <a:cubicBezTo>
                      <a:pt x="25" y="1488"/>
                      <a:pt x="34" y="1471"/>
                      <a:pt x="71" y="1482"/>
                    </a:cubicBezTo>
                    <a:cubicBezTo>
                      <a:pt x="81" y="1479"/>
                      <a:pt x="91" y="1473"/>
                      <a:pt x="102" y="1475"/>
                    </a:cubicBezTo>
                    <a:cubicBezTo>
                      <a:pt x="116" y="1476"/>
                      <a:pt x="127" y="1490"/>
                      <a:pt x="142" y="1490"/>
                    </a:cubicBezTo>
                    <a:cubicBezTo>
                      <a:pt x="153" y="1490"/>
                      <a:pt x="162" y="1478"/>
                      <a:pt x="173" y="1475"/>
                    </a:cubicBezTo>
                    <a:cubicBezTo>
                      <a:pt x="185" y="1470"/>
                      <a:pt x="199" y="1469"/>
                      <a:pt x="212" y="1467"/>
                    </a:cubicBezTo>
                    <a:cubicBezTo>
                      <a:pt x="274" y="1486"/>
                      <a:pt x="242" y="1479"/>
                      <a:pt x="306" y="1490"/>
                    </a:cubicBezTo>
                    <a:cubicBezTo>
                      <a:pt x="367" y="1469"/>
                      <a:pt x="291" y="1497"/>
                      <a:pt x="353" y="1467"/>
                    </a:cubicBezTo>
                    <a:cubicBezTo>
                      <a:pt x="379" y="1453"/>
                      <a:pt x="411" y="1452"/>
                      <a:pt x="440" y="1443"/>
                    </a:cubicBezTo>
                    <a:cubicBezTo>
                      <a:pt x="447" y="1435"/>
                      <a:pt x="452" y="1422"/>
                      <a:pt x="463" y="1420"/>
                    </a:cubicBezTo>
                    <a:cubicBezTo>
                      <a:pt x="495" y="1412"/>
                      <a:pt x="557" y="1440"/>
                      <a:pt x="589" y="1451"/>
                    </a:cubicBezTo>
                    <a:cubicBezTo>
                      <a:pt x="617" y="1431"/>
                      <a:pt x="633" y="1423"/>
                      <a:pt x="667" y="1435"/>
                    </a:cubicBezTo>
                    <a:cubicBezTo>
                      <a:pt x="715" y="1418"/>
                      <a:pt x="665" y="1439"/>
                      <a:pt x="722" y="1396"/>
                    </a:cubicBezTo>
                    <a:cubicBezTo>
                      <a:pt x="747" y="1376"/>
                      <a:pt x="770" y="1368"/>
                      <a:pt x="800" y="1357"/>
                    </a:cubicBezTo>
                    <a:cubicBezTo>
                      <a:pt x="795" y="1364"/>
                      <a:pt x="778" y="1373"/>
                      <a:pt x="785" y="1380"/>
                    </a:cubicBezTo>
                    <a:cubicBezTo>
                      <a:pt x="791" y="1386"/>
                      <a:pt x="799" y="1368"/>
                      <a:pt x="808" y="1365"/>
                    </a:cubicBezTo>
                    <a:cubicBezTo>
                      <a:pt x="823" y="1358"/>
                      <a:pt x="839" y="1354"/>
                      <a:pt x="855" y="1349"/>
                    </a:cubicBezTo>
                    <a:cubicBezTo>
                      <a:pt x="862" y="1346"/>
                      <a:pt x="879" y="1341"/>
                      <a:pt x="879" y="1341"/>
                    </a:cubicBezTo>
                    <a:cubicBezTo>
                      <a:pt x="893" y="1326"/>
                      <a:pt x="920" y="1295"/>
                      <a:pt x="942" y="1294"/>
                    </a:cubicBezTo>
                    <a:cubicBezTo>
                      <a:pt x="967" y="1291"/>
                      <a:pt x="1065" y="1343"/>
                      <a:pt x="1098" y="1357"/>
                    </a:cubicBezTo>
                    <a:cubicBezTo>
                      <a:pt x="1201" y="1321"/>
                      <a:pt x="1100" y="1365"/>
                      <a:pt x="1169" y="1310"/>
                    </a:cubicBezTo>
                    <a:cubicBezTo>
                      <a:pt x="1184" y="1297"/>
                      <a:pt x="1206" y="1295"/>
                      <a:pt x="1224" y="1286"/>
                    </a:cubicBezTo>
                    <a:cubicBezTo>
                      <a:pt x="1231" y="1291"/>
                      <a:pt x="1240" y="1295"/>
                      <a:pt x="1247" y="1302"/>
                    </a:cubicBezTo>
                    <a:cubicBezTo>
                      <a:pt x="1261" y="1316"/>
                      <a:pt x="1270" y="1336"/>
                      <a:pt x="1287" y="1349"/>
                    </a:cubicBezTo>
                    <a:cubicBezTo>
                      <a:pt x="1302" y="1360"/>
                      <a:pt x="1323" y="1358"/>
                      <a:pt x="1342" y="1365"/>
                    </a:cubicBezTo>
                    <a:cubicBezTo>
                      <a:pt x="1400" y="1344"/>
                      <a:pt x="1465" y="1335"/>
                      <a:pt x="1522" y="1310"/>
                    </a:cubicBezTo>
                    <a:cubicBezTo>
                      <a:pt x="1550" y="1297"/>
                      <a:pt x="1568" y="1286"/>
                      <a:pt x="1600" y="1278"/>
                    </a:cubicBezTo>
                    <a:cubicBezTo>
                      <a:pt x="1610" y="1247"/>
                      <a:pt x="1624" y="1230"/>
                      <a:pt x="1647" y="1208"/>
                    </a:cubicBezTo>
                    <a:cubicBezTo>
                      <a:pt x="1657" y="1210"/>
                      <a:pt x="1668" y="1220"/>
                      <a:pt x="1679" y="1216"/>
                    </a:cubicBezTo>
                    <a:cubicBezTo>
                      <a:pt x="1686" y="1212"/>
                      <a:pt x="1683" y="1199"/>
                      <a:pt x="1687" y="1192"/>
                    </a:cubicBezTo>
                    <a:cubicBezTo>
                      <a:pt x="1724" y="1103"/>
                      <a:pt x="1678" y="1226"/>
                      <a:pt x="1718" y="1122"/>
                    </a:cubicBezTo>
                    <a:cubicBezTo>
                      <a:pt x="1741" y="1060"/>
                      <a:pt x="1783" y="1002"/>
                      <a:pt x="1836" y="965"/>
                    </a:cubicBezTo>
                    <a:cubicBezTo>
                      <a:pt x="1851" y="917"/>
                      <a:pt x="1832" y="963"/>
                      <a:pt x="1875" y="910"/>
                    </a:cubicBezTo>
                    <a:cubicBezTo>
                      <a:pt x="1904" y="873"/>
                      <a:pt x="1924" y="829"/>
                      <a:pt x="1953" y="792"/>
                    </a:cubicBezTo>
                    <a:cubicBezTo>
                      <a:pt x="1973" y="732"/>
                      <a:pt x="2013" y="680"/>
                      <a:pt x="2047" y="627"/>
                    </a:cubicBezTo>
                    <a:cubicBezTo>
                      <a:pt x="2065" y="598"/>
                      <a:pt x="2076" y="569"/>
                      <a:pt x="2095" y="541"/>
                    </a:cubicBezTo>
                    <a:cubicBezTo>
                      <a:pt x="2115" y="474"/>
                      <a:pt x="2139" y="418"/>
                      <a:pt x="2189" y="369"/>
                    </a:cubicBezTo>
                    <a:cubicBezTo>
                      <a:pt x="2221" y="336"/>
                      <a:pt x="2263" y="312"/>
                      <a:pt x="2298" y="282"/>
                    </a:cubicBezTo>
                    <a:cubicBezTo>
                      <a:pt x="2366" y="220"/>
                      <a:pt x="2319" y="247"/>
                      <a:pt x="2377" y="220"/>
                    </a:cubicBezTo>
                    <a:cubicBezTo>
                      <a:pt x="2431" y="163"/>
                      <a:pt x="2476" y="155"/>
                      <a:pt x="2549" y="141"/>
                    </a:cubicBezTo>
                    <a:cubicBezTo>
                      <a:pt x="2596" y="131"/>
                      <a:pt x="2636" y="114"/>
                      <a:pt x="2683" y="102"/>
                    </a:cubicBezTo>
                    <a:cubicBezTo>
                      <a:pt x="2733" y="87"/>
                      <a:pt x="2788" y="84"/>
                      <a:pt x="2840" y="78"/>
                    </a:cubicBezTo>
                    <a:cubicBezTo>
                      <a:pt x="2900" y="90"/>
                      <a:pt x="2958" y="76"/>
                      <a:pt x="3020" y="70"/>
                    </a:cubicBezTo>
                    <a:cubicBezTo>
                      <a:pt x="3086" y="92"/>
                      <a:pt x="3091" y="30"/>
                      <a:pt x="3138" y="16"/>
                    </a:cubicBezTo>
                    <a:cubicBezTo>
                      <a:pt x="3168" y="6"/>
                      <a:pt x="3232" y="0"/>
                      <a:pt x="3232" y="0"/>
                    </a:cubicBezTo>
                  </a:path>
                </a:pathLst>
              </a:custGeom>
              <a:noFill/>
              <a:ln w="28575"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E"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67672" name="Text Box 24">
                <a:extLst>
                  <a:ext uri="{FF2B5EF4-FFF2-40B4-BE49-F238E27FC236}">
                    <a16:creationId xmlns:a16="http://schemas.microsoft.com/office/drawing/2014/main" id="{092105F0-9103-DA69-FAA6-154439AD90BE}"/>
                  </a:ext>
                </a:extLst>
              </p:cNvPr>
              <p:cNvSpPr txBox="1">
                <a:spLocks noChangeArrowheads="1"/>
              </p:cNvSpPr>
              <p:nvPr/>
            </p:nvSpPr>
            <p:spPr bwMode="auto">
              <a:xfrm rot="16215396">
                <a:off x="-384" y="2006"/>
                <a:ext cx="2159" cy="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pitchFamily="2" charset="0"/>
                  </a:defRPr>
                </a:lvl1pPr>
                <a:lvl2pPr marL="571500" defTabSz="762000">
                  <a:defRPr sz="2400">
                    <a:solidFill>
                      <a:schemeClr val="tx1"/>
                    </a:solidFill>
                    <a:latin typeface="Times" pitchFamily="2" charset="0"/>
                  </a:defRPr>
                </a:lvl2pPr>
                <a:lvl3pPr marL="1143000" defTabSz="762000">
                  <a:defRPr sz="2400">
                    <a:solidFill>
                      <a:schemeClr val="tx1"/>
                    </a:solidFill>
                    <a:latin typeface="Times" pitchFamily="2" charset="0"/>
                  </a:defRPr>
                </a:lvl3pPr>
                <a:lvl4pPr marL="1714500" defTabSz="762000">
                  <a:defRPr sz="2400">
                    <a:solidFill>
                      <a:schemeClr val="tx1"/>
                    </a:solidFill>
                    <a:latin typeface="Times" pitchFamily="2" charset="0"/>
                  </a:defRPr>
                </a:lvl4pPr>
                <a:lvl5pPr marL="2286000" defTabSz="762000">
                  <a:defRPr sz="2400">
                    <a:solidFill>
                      <a:schemeClr val="tx1"/>
                    </a:solidFill>
                    <a:latin typeface="Times" pitchFamily="2" charset="0"/>
                  </a:defRPr>
                </a:lvl5pPr>
                <a:lvl6pPr marL="2743200" defTabSz="762000" eaLnBrk="0" fontAlgn="base" hangingPunct="0">
                  <a:spcBef>
                    <a:spcPct val="0"/>
                  </a:spcBef>
                  <a:spcAft>
                    <a:spcPct val="0"/>
                  </a:spcAft>
                  <a:defRPr sz="2400">
                    <a:solidFill>
                      <a:schemeClr val="tx1"/>
                    </a:solidFill>
                    <a:latin typeface="Times" pitchFamily="2" charset="0"/>
                  </a:defRPr>
                </a:lvl6pPr>
                <a:lvl7pPr marL="3200400" defTabSz="762000" eaLnBrk="0" fontAlgn="base" hangingPunct="0">
                  <a:spcBef>
                    <a:spcPct val="0"/>
                  </a:spcBef>
                  <a:spcAft>
                    <a:spcPct val="0"/>
                  </a:spcAft>
                  <a:defRPr sz="2400">
                    <a:solidFill>
                      <a:schemeClr val="tx1"/>
                    </a:solidFill>
                    <a:latin typeface="Times" pitchFamily="2" charset="0"/>
                  </a:defRPr>
                </a:lvl7pPr>
                <a:lvl8pPr marL="3657600" defTabSz="762000" eaLnBrk="0" fontAlgn="base" hangingPunct="0">
                  <a:spcBef>
                    <a:spcPct val="0"/>
                  </a:spcBef>
                  <a:spcAft>
                    <a:spcPct val="0"/>
                  </a:spcAft>
                  <a:defRPr sz="2400">
                    <a:solidFill>
                      <a:schemeClr val="tx1"/>
                    </a:solidFill>
                    <a:latin typeface="Times" pitchFamily="2" charset="0"/>
                  </a:defRPr>
                </a:lvl8pPr>
                <a:lvl9pPr marL="4114800" defTabSz="762000" eaLnBrk="0" fontAlgn="base" hangingPunct="0">
                  <a:spcBef>
                    <a:spcPct val="0"/>
                  </a:spcBef>
                  <a:spcAft>
                    <a:spcPct val="0"/>
                  </a:spcAft>
                  <a:defRPr sz="2400">
                    <a:solidFill>
                      <a:schemeClr val="tx1"/>
                    </a:solidFill>
                    <a:latin typeface="Times" pitchFamily="2" charset="0"/>
                  </a:defRPr>
                </a:lvl9pPr>
              </a:lstStyle>
              <a:p>
                <a:pPr marL="0" marR="0" lvl="0" indent="0" algn="ctr" defTabSz="762000" rtl="0" eaLnBrk="0" fontAlgn="base" latinLnBrk="0" hangingPunct="0">
                  <a:lnSpc>
                    <a:spcPct val="50000"/>
                  </a:lnSpc>
                  <a:spcBef>
                    <a:spcPct val="50000"/>
                  </a:spcBef>
                  <a:spcAft>
                    <a:spcPct val="0"/>
                  </a:spcAft>
                  <a:buClrTx/>
                  <a:buSzTx/>
                  <a:buFontTx/>
                  <a:buNone/>
                  <a:tabLst/>
                  <a:defRPr/>
                </a:pPr>
                <a:r>
                  <a:rPr kumimoji="0" lang="it-IT" altLang="en-SE"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Fasting plasma glucose</a:t>
                </a:r>
              </a:p>
              <a:p>
                <a:pPr marL="0" marR="0" lvl="0" indent="0" algn="ctr" defTabSz="762000" rtl="0" eaLnBrk="0" fontAlgn="base" latinLnBrk="0" hangingPunct="0">
                  <a:lnSpc>
                    <a:spcPct val="50000"/>
                  </a:lnSpc>
                  <a:spcBef>
                    <a:spcPct val="50000"/>
                  </a:spcBef>
                  <a:spcAft>
                    <a:spcPct val="0"/>
                  </a:spcAft>
                  <a:buClrTx/>
                  <a:buSzTx/>
                  <a:buFontTx/>
                  <a:buNone/>
                  <a:tabLst/>
                  <a:defRPr/>
                </a:pPr>
                <a:r>
                  <a:rPr kumimoji="0" lang="it-IT" altLang="en-SE"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(mg/dl)</a:t>
                </a:r>
              </a:p>
            </p:txBody>
          </p:sp>
          <p:sp>
            <p:nvSpPr>
              <p:cNvPr id="667673" name="Rectangle 25">
                <a:extLst>
                  <a:ext uri="{FF2B5EF4-FFF2-40B4-BE49-F238E27FC236}">
                    <a16:creationId xmlns:a16="http://schemas.microsoft.com/office/drawing/2014/main" id="{55968389-E2CA-48EC-667F-4FABFDC22C49}"/>
                  </a:ext>
                </a:extLst>
              </p:cNvPr>
              <p:cNvSpPr>
                <a:spLocks noChangeArrowheads="1"/>
              </p:cNvSpPr>
              <p:nvPr/>
            </p:nvSpPr>
            <p:spPr bwMode="auto">
              <a:xfrm>
                <a:off x="1440" y="1536"/>
                <a:ext cx="78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pitchFamily="2" charset="0"/>
                  </a:defRPr>
                </a:lvl1pPr>
                <a:lvl2pPr marL="571500" defTabSz="762000">
                  <a:defRPr sz="2400">
                    <a:solidFill>
                      <a:schemeClr val="tx1"/>
                    </a:solidFill>
                    <a:latin typeface="Times" pitchFamily="2" charset="0"/>
                  </a:defRPr>
                </a:lvl2pPr>
                <a:lvl3pPr marL="1143000" defTabSz="762000">
                  <a:defRPr sz="2400">
                    <a:solidFill>
                      <a:schemeClr val="tx1"/>
                    </a:solidFill>
                    <a:latin typeface="Times" pitchFamily="2" charset="0"/>
                  </a:defRPr>
                </a:lvl3pPr>
                <a:lvl4pPr marL="1714500" defTabSz="762000">
                  <a:defRPr sz="2400">
                    <a:solidFill>
                      <a:schemeClr val="tx1"/>
                    </a:solidFill>
                    <a:latin typeface="Times" pitchFamily="2" charset="0"/>
                  </a:defRPr>
                </a:lvl4pPr>
                <a:lvl5pPr marL="2286000" defTabSz="762000">
                  <a:defRPr sz="2400">
                    <a:solidFill>
                      <a:schemeClr val="tx1"/>
                    </a:solidFill>
                    <a:latin typeface="Times" pitchFamily="2" charset="0"/>
                  </a:defRPr>
                </a:lvl5pPr>
                <a:lvl6pPr marL="2743200" defTabSz="762000" eaLnBrk="0" fontAlgn="base" hangingPunct="0">
                  <a:spcBef>
                    <a:spcPct val="0"/>
                  </a:spcBef>
                  <a:spcAft>
                    <a:spcPct val="0"/>
                  </a:spcAft>
                  <a:defRPr sz="2400">
                    <a:solidFill>
                      <a:schemeClr val="tx1"/>
                    </a:solidFill>
                    <a:latin typeface="Times" pitchFamily="2" charset="0"/>
                  </a:defRPr>
                </a:lvl6pPr>
                <a:lvl7pPr marL="3200400" defTabSz="762000" eaLnBrk="0" fontAlgn="base" hangingPunct="0">
                  <a:spcBef>
                    <a:spcPct val="0"/>
                  </a:spcBef>
                  <a:spcAft>
                    <a:spcPct val="0"/>
                  </a:spcAft>
                  <a:defRPr sz="2400">
                    <a:solidFill>
                      <a:schemeClr val="tx1"/>
                    </a:solidFill>
                    <a:latin typeface="Times" pitchFamily="2" charset="0"/>
                  </a:defRPr>
                </a:lvl7pPr>
                <a:lvl8pPr marL="3657600" defTabSz="762000" eaLnBrk="0" fontAlgn="base" hangingPunct="0">
                  <a:spcBef>
                    <a:spcPct val="0"/>
                  </a:spcBef>
                  <a:spcAft>
                    <a:spcPct val="0"/>
                  </a:spcAft>
                  <a:defRPr sz="2400">
                    <a:solidFill>
                      <a:schemeClr val="tx1"/>
                    </a:solidFill>
                    <a:latin typeface="Times" pitchFamily="2" charset="0"/>
                  </a:defRPr>
                </a:lvl8pPr>
                <a:lvl9pPr marL="4114800" defTabSz="762000" eaLnBrk="0" fontAlgn="base" hangingPunct="0">
                  <a:spcBef>
                    <a:spcPct val="0"/>
                  </a:spcBef>
                  <a:spcAft>
                    <a:spcPct val="0"/>
                  </a:spcAft>
                  <a:defRPr sz="2400">
                    <a:solidFill>
                      <a:schemeClr val="tx1"/>
                    </a:solidFill>
                    <a:latin typeface="Times" pitchFamily="2" charset="0"/>
                  </a:defRPr>
                </a:lvl9pPr>
              </a:lstStyle>
              <a:p>
                <a:pPr marL="0" marR="0" lvl="0" indent="0" algn="l" defTabSz="762000" rtl="0" eaLnBrk="0" fontAlgn="base" latinLnBrk="0" hangingPunct="0">
                  <a:lnSpc>
                    <a:spcPct val="100000"/>
                  </a:lnSpc>
                  <a:spcBef>
                    <a:spcPct val="0"/>
                  </a:spcBef>
                  <a:spcAft>
                    <a:spcPct val="0"/>
                  </a:spcAft>
                  <a:buClrTx/>
                  <a:buSzTx/>
                  <a:buFontTx/>
                  <a:buNone/>
                  <a:tabLst/>
                  <a:defRPr/>
                </a:pPr>
                <a:r>
                  <a:rPr kumimoji="0" lang="it-IT" altLang="en-SE"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Diabetes</a:t>
                </a:r>
              </a:p>
            </p:txBody>
          </p:sp>
          <p:sp>
            <p:nvSpPr>
              <p:cNvPr id="667674" name="Rectangle 26">
                <a:extLst>
                  <a:ext uri="{FF2B5EF4-FFF2-40B4-BE49-F238E27FC236}">
                    <a16:creationId xmlns:a16="http://schemas.microsoft.com/office/drawing/2014/main" id="{C82BFA0C-FEE8-A672-5985-A042DDA35BF8}"/>
                  </a:ext>
                </a:extLst>
              </p:cNvPr>
              <p:cNvSpPr>
                <a:spLocks noChangeArrowheads="1"/>
              </p:cNvSpPr>
              <p:nvPr/>
            </p:nvSpPr>
            <p:spPr bwMode="auto">
              <a:xfrm>
                <a:off x="2544" y="3361"/>
                <a:ext cx="11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pitchFamily="2" charset="0"/>
                  </a:defRPr>
                </a:lvl1pPr>
                <a:lvl2pPr marL="571500" defTabSz="762000">
                  <a:defRPr sz="2400">
                    <a:solidFill>
                      <a:schemeClr val="tx1"/>
                    </a:solidFill>
                    <a:latin typeface="Times" pitchFamily="2" charset="0"/>
                  </a:defRPr>
                </a:lvl2pPr>
                <a:lvl3pPr marL="1143000" defTabSz="762000">
                  <a:defRPr sz="2400">
                    <a:solidFill>
                      <a:schemeClr val="tx1"/>
                    </a:solidFill>
                    <a:latin typeface="Times" pitchFamily="2" charset="0"/>
                  </a:defRPr>
                </a:lvl3pPr>
                <a:lvl4pPr marL="1714500" defTabSz="762000">
                  <a:defRPr sz="2400">
                    <a:solidFill>
                      <a:schemeClr val="tx1"/>
                    </a:solidFill>
                    <a:latin typeface="Times" pitchFamily="2" charset="0"/>
                  </a:defRPr>
                </a:lvl4pPr>
                <a:lvl5pPr marL="2286000" defTabSz="762000">
                  <a:defRPr sz="2400">
                    <a:solidFill>
                      <a:schemeClr val="tx1"/>
                    </a:solidFill>
                    <a:latin typeface="Times" pitchFamily="2" charset="0"/>
                  </a:defRPr>
                </a:lvl5pPr>
                <a:lvl6pPr marL="2743200" defTabSz="762000" eaLnBrk="0" fontAlgn="base" hangingPunct="0">
                  <a:spcBef>
                    <a:spcPct val="0"/>
                  </a:spcBef>
                  <a:spcAft>
                    <a:spcPct val="0"/>
                  </a:spcAft>
                  <a:defRPr sz="2400">
                    <a:solidFill>
                      <a:schemeClr val="tx1"/>
                    </a:solidFill>
                    <a:latin typeface="Times" pitchFamily="2" charset="0"/>
                  </a:defRPr>
                </a:lvl6pPr>
                <a:lvl7pPr marL="3200400" defTabSz="762000" eaLnBrk="0" fontAlgn="base" hangingPunct="0">
                  <a:spcBef>
                    <a:spcPct val="0"/>
                  </a:spcBef>
                  <a:spcAft>
                    <a:spcPct val="0"/>
                  </a:spcAft>
                  <a:defRPr sz="2400">
                    <a:solidFill>
                      <a:schemeClr val="tx1"/>
                    </a:solidFill>
                    <a:latin typeface="Times" pitchFamily="2" charset="0"/>
                  </a:defRPr>
                </a:lvl7pPr>
                <a:lvl8pPr marL="3657600" defTabSz="762000" eaLnBrk="0" fontAlgn="base" hangingPunct="0">
                  <a:spcBef>
                    <a:spcPct val="0"/>
                  </a:spcBef>
                  <a:spcAft>
                    <a:spcPct val="0"/>
                  </a:spcAft>
                  <a:defRPr sz="2400">
                    <a:solidFill>
                      <a:schemeClr val="tx1"/>
                    </a:solidFill>
                    <a:latin typeface="Times" pitchFamily="2" charset="0"/>
                  </a:defRPr>
                </a:lvl8pPr>
                <a:lvl9pPr marL="4114800" defTabSz="762000" eaLnBrk="0" fontAlgn="base" hangingPunct="0">
                  <a:spcBef>
                    <a:spcPct val="0"/>
                  </a:spcBef>
                  <a:spcAft>
                    <a:spcPct val="0"/>
                  </a:spcAft>
                  <a:defRPr sz="2400">
                    <a:solidFill>
                      <a:schemeClr val="tx1"/>
                    </a:solidFill>
                    <a:latin typeface="Times" pitchFamily="2" charset="0"/>
                  </a:defRPr>
                </a:lvl9pPr>
              </a:lstStyle>
              <a:p>
                <a:pPr marL="0" marR="0" lvl="0" indent="0" algn="l" defTabSz="762000" rtl="0" eaLnBrk="0" fontAlgn="base" latinLnBrk="0" hangingPunct="0">
                  <a:lnSpc>
                    <a:spcPct val="100000"/>
                  </a:lnSpc>
                  <a:spcBef>
                    <a:spcPct val="0"/>
                  </a:spcBef>
                  <a:spcAft>
                    <a:spcPct val="0"/>
                  </a:spcAft>
                  <a:buClrTx/>
                  <a:buSzTx/>
                  <a:buFontTx/>
                  <a:buNone/>
                  <a:tabLst/>
                  <a:defRPr/>
                </a:pPr>
                <a:r>
                  <a:rPr kumimoji="0" lang="it-IT" altLang="en-SE"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Time (years)</a:t>
                </a:r>
              </a:p>
            </p:txBody>
          </p:sp>
          <p:sp>
            <p:nvSpPr>
              <p:cNvPr id="667676" name="Rectangle 28">
                <a:extLst>
                  <a:ext uri="{FF2B5EF4-FFF2-40B4-BE49-F238E27FC236}">
                    <a16:creationId xmlns:a16="http://schemas.microsoft.com/office/drawing/2014/main" id="{F3BC09E3-EFC8-215B-771E-6BB37B9D2AA1}"/>
                  </a:ext>
                </a:extLst>
              </p:cNvPr>
              <p:cNvSpPr>
                <a:spLocks noChangeArrowheads="1"/>
              </p:cNvSpPr>
              <p:nvPr/>
            </p:nvSpPr>
            <p:spPr bwMode="auto">
              <a:xfrm>
                <a:off x="4464" y="2384"/>
                <a:ext cx="576" cy="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20000"/>
                  </a:lnSpc>
                  <a:spcBef>
                    <a:spcPct val="50000"/>
                  </a:spcBef>
                  <a:spcAft>
                    <a:spcPct val="0"/>
                  </a:spcAft>
                  <a:buClrTx/>
                  <a:buSzTx/>
                  <a:buFontTx/>
                  <a:buNone/>
                  <a:tabLst/>
                  <a:defRPr/>
                </a:pPr>
                <a:r>
                  <a:rPr kumimoji="0" lang="it-IT" altLang="en-SE"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IFG</a:t>
                </a:r>
                <a:endParaRPr kumimoji="0" lang="it-IT" altLang="en-SE"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endParaRPr>
              </a:p>
            </p:txBody>
          </p:sp>
        </p:grpSp>
      </p:grpSp>
      <p:sp>
        <p:nvSpPr>
          <p:cNvPr id="2" name="Text Box 621">
            <a:extLst>
              <a:ext uri="{FF2B5EF4-FFF2-40B4-BE49-F238E27FC236}">
                <a16:creationId xmlns:a16="http://schemas.microsoft.com/office/drawing/2014/main" id="{E531F6B2-6B5A-69D8-1703-713D0B69F8F9}"/>
              </a:ext>
            </a:extLst>
          </p:cNvPr>
          <p:cNvSpPr txBox="1">
            <a:spLocks noChangeArrowheads="1"/>
          </p:cNvSpPr>
          <p:nvPr/>
        </p:nvSpPr>
        <p:spPr bwMode="auto">
          <a:xfrm>
            <a:off x="1676400" y="6400800"/>
            <a:ext cx="403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en-SE" sz="1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Ferrannini</a:t>
            </a:r>
            <a:r>
              <a:rPr kumimoji="0" lang="it-IT" altLang="en-SE"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 E, </a:t>
            </a:r>
            <a:r>
              <a:rPr kumimoji="0" lang="it-IT" altLang="en-SE"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et al</a:t>
            </a:r>
            <a:r>
              <a:rPr kumimoji="0" lang="it-IT" altLang="en-SE"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 </a:t>
            </a:r>
            <a:r>
              <a:rPr kumimoji="0" lang="it-IT" altLang="en-SE" sz="1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Diabetes</a:t>
            </a:r>
            <a:r>
              <a:rPr kumimoji="0" lang="it-IT" altLang="en-SE"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mn-cs"/>
              </a:rPr>
              <a:t> 2004;53:160-5</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Rectangle 2"/>
          <p:cNvSpPr txBox="1">
            <a:spLocks noChangeArrowheads="1"/>
          </p:cNvSpPr>
          <p:nvPr/>
        </p:nvSpPr>
        <p:spPr>
          <a:xfrm>
            <a:off x="1552416" y="26715"/>
            <a:ext cx="9094574" cy="1143000"/>
          </a:xfrm>
          <a:prstGeom prst="rect">
            <a:avLst/>
          </a:prstGeom>
        </p:spPr>
        <p:txBody>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marL="7762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6pPr>
            <a:lvl7pPr marL="12334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7pPr>
            <a:lvl8pPr marL="16906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8pPr>
            <a:lvl9pPr marL="21478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9pPr>
          </a:lstStyle>
          <a:p>
            <a:pPr marL="0" indent="0" algn="ctr">
              <a:buNone/>
              <a:defRPr/>
            </a:pPr>
            <a:r>
              <a:rPr lang="en-US" sz="4000" b="0" i="1" dirty="0">
                <a:solidFill>
                  <a:schemeClr val="bg1"/>
                </a:solidFill>
                <a:latin typeface="Arial" panose="020B0604020202020204" pitchFamily="34" charset="0"/>
                <a:cs typeface="Arial" panose="020B0604020202020204" pitchFamily="34" charset="0"/>
              </a:rPr>
              <a:t>TCF7L2</a:t>
            </a:r>
            <a:r>
              <a:rPr lang="en-US" sz="4000" b="0" dirty="0">
                <a:solidFill>
                  <a:schemeClr val="bg1"/>
                </a:solidFill>
                <a:latin typeface="Arial" panose="020B0604020202020204" pitchFamily="34" charset="0"/>
                <a:cs typeface="Arial" panose="020B0604020202020204" pitchFamily="34" charset="0"/>
              </a:rPr>
              <a:t> risk variants increase </a:t>
            </a:r>
          </a:p>
          <a:p>
            <a:pPr marL="0" indent="0" algn="ctr">
              <a:buNone/>
              <a:defRPr/>
            </a:pPr>
            <a:r>
              <a:rPr lang="en-US" sz="4000" b="0" dirty="0">
                <a:solidFill>
                  <a:schemeClr val="bg1"/>
                </a:solidFill>
                <a:latin typeface="Arial" panose="020B0604020202020204" pitchFamily="34" charset="0"/>
                <a:cs typeface="Arial" panose="020B0604020202020204" pitchFamily="34" charset="0"/>
              </a:rPr>
              <a:t>hepatic glucose production  </a:t>
            </a:r>
          </a:p>
        </p:txBody>
      </p:sp>
      <p:graphicFrame>
        <p:nvGraphicFramePr>
          <p:cNvPr id="17" name="Object 3"/>
          <p:cNvGraphicFramePr>
            <a:graphicFrameLocks noChangeAspect="1"/>
          </p:cNvGraphicFramePr>
          <p:nvPr/>
        </p:nvGraphicFramePr>
        <p:xfrm>
          <a:off x="1524017" y="2221358"/>
          <a:ext cx="4321175" cy="3214688"/>
        </p:xfrm>
        <a:graphic>
          <a:graphicData uri="http://schemas.openxmlformats.org/presentationml/2006/ole">
            <mc:AlternateContent xmlns:mc="http://schemas.openxmlformats.org/markup-compatibility/2006">
              <mc:Choice xmlns:v="urn:schemas-microsoft-com:vml" Requires="v">
                <p:oleObj name="SPW 9.0 Graph" r:id="rId3" imgW="7090258" imgH="5273345" progId="SigmaPlotGraphicObject.8">
                  <p:embed/>
                </p:oleObj>
              </mc:Choice>
              <mc:Fallback>
                <p:oleObj name="SPW 9.0 Graph" r:id="rId3" imgW="7090258" imgH="5273345" progId="SigmaPlotGraphicObject.8">
                  <p:embed/>
                  <p:pic>
                    <p:nvPicPr>
                      <p:cNvPr id="1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7" y="2221358"/>
                        <a:ext cx="4321175" cy="321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Text Box 4"/>
          <p:cNvSpPr txBox="1">
            <a:spLocks noChangeArrowheads="1"/>
          </p:cNvSpPr>
          <p:nvPr/>
        </p:nvSpPr>
        <p:spPr bwMode="auto">
          <a:xfrm>
            <a:off x="3200400" y="4659758"/>
            <a:ext cx="4122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sv-SE" sz="1600"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36</a:t>
            </a:r>
          </a:p>
        </p:txBody>
      </p:sp>
      <p:sp>
        <p:nvSpPr>
          <p:cNvPr id="19" name="Text Box 5"/>
          <p:cNvSpPr txBox="1">
            <a:spLocks noChangeArrowheads="1"/>
          </p:cNvSpPr>
          <p:nvPr/>
        </p:nvSpPr>
        <p:spPr bwMode="auto">
          <a:xfrm>
            <a:off x="4343400" y="4659758"/>
            <a:ext cx="4122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sv-SE" sz="1600"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rPr>
              <a:t>42</a:t>
            </a:r>
          </a:p>
        </p:txBody>
      </p:sp>
      <p:sp>
        <p:nvSpPr>
          <p:cNvPr id="20" name="Text Box 6"/>
          <p:cNvSpPr txBox="1">
            <a:spLocks noChangeArrowheads="1"/>
          </p:cNvSpPr>
          <p:nvPr/>
        </p:nvSpPr>
        <p:spPr bwMode="auto">
          <a:xfrm>
            <a:off x="1803400" y="5421758"/>
            <a:ext cx="38694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sv-SE" altLang="sv-SE" sz="1600" dirty="0">
                <a:cs typeface="Arial" panose="020B0604020202020204" pitchFamily="34" charset="0"/>
              </a:rPr>
              <a:t> EGP =  </a:t>
            </a:r>
            <a:r>
              <a:rPr lang="sv-SE" altLang="sv-SE" sz="1600" dirty="0" err="1">
                <a:cs typeface="Arial" panose="020B0604020202020204" pitchFamily="34" charset="0"/>
              </a:rPr>
              <a:t>endogenous</a:t>
            </a:r>
            <a:r>
              <a:rPr lang="sv-SE" altLang="sv-SE" sz="1600" dirty="0">
                <a:cs typeface="Arial" panose="020B0604020202020204" pitchFamily="34" charset="0"/>
              </a:rPr>
              <a:t> </a:t>
            </a:r>
            <a:r>
              <a:rPr lang="sv-SE" altLang="sv-SE" sz="1600" dirty="0" err="1">
                <a:cs typeface="Arial" panose="020B0604020202020204" pitchFamily="34" charset="0"/>
              </a:rPr>
              <a:t>glucose</a:t>
            </a:r>
            <a:r>
              <a:rPr lang="sv-SE" altLang="sv-SE" sz="1600" dirty="0">
                <a:cs typeface="Arial" panose="020B0604020202020204" pitchFamily="34" charset="0"/>
              </a:rPr>
              <a:t> </a:t>
            </a:r>
            <a:r>
              <a:rPr lang="sv-SE" altLang="sv-SE" sz="1600" dirty="0" err="1">
                <a:cs typeface="Arial" panose="020B0604020202020204" pitchFamily="34" charset="0"/>
              </a:rPr>
              <a:t>production</a:t>
            </a:r>
            <a:endParaRPr lang="sv-SE" altLang="sv-SE" sz="1600" dirty="0">
              <a:cs typeface="Arial" panose="020B0604020202020204" pitchFamily="34" charset="0"/>
            </a:endParaRPr>
          </a:p>
        </p:txBody>
      </p:sp>
      <p:graphicFrame>
        <p:nvGraphicFramePr>
          <p:cNvPr id="21" name="Object 7"/>
          <p:cNvGraphicFramePr>
            <a:graphicFrameLocks noGrp="1" noChangeAspect="1"/>
          </p:cNvGraphicFramePr>
          <p:nvPr>
            <p:ph sz="half" idx="2"/>
          </p:nvPr>
        </p:nvGraphicFramePr>
        <p:xfrm>
          <a:off x="1088873" y="1421954"/>
          <a:ext cx="1152525" cy="911225"/>
        </p:xfrm>
        <a:graphic>
          <a:graphicData uri="http://schemas.openxmlformats.org/presentationml/2006/ole">
            <mc:AlternateContent xmlns:mc="http://schemas.openxmlformats.org/markup-compatibility/2006">
              <mc:Choice xmlns:v="urn:schemas-microsoft-com:vml" Requires="v">
                <p:oleObj name="CorelDRAW" r:id="rId5" imgW="2532600" imgH="2001151" progId="CorelDRAW.Graphic.12">
                  <p:embed/>
                </p:oleObj>
              </mc:Choice>
              <mc:Fallback>
                <p:oleObj name="CorelDRAW" r:id="rId5" imgW="2532600" imgH="2001151" progId="CorelDRAW.Graphic.12">
                  <p:embed/>
                  <p:pic>
                    <p:nvPicPr>
                      <p:cNvPr id="21"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8873" y="1421954"/>
                        <a:ext cx="1152525"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Text Box 8"/>
          <p:cNvSpPr txBox="1">
            <a:spLocks noChangeArrowheads="1"/>
          </p:cNvSpPr>
          <p:nvPr/>
        </p:nvSpPr>
        <p:spPr bwMode="auto">
          <a:xfrm>
            <a:off x="1930469" y="6196804"/>
            <a:ext cx="25398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sv-SE" altLang="sv-SE" sz="1600" dirty="0" err="1">
                <a:cs typeface="Arial" panose="020B0604020202020204" pitchFamily="34" charset="0"/>
              </a:rPr>
              <a:t>Lyssenko</a:t>
            </a:r>
            <a:r>
              <a:rPr lang="sv-SE" altLang="sv-SE" sz="1600" dirty="0">
                <a:cs typeface="Arial" panose="020B0604020202020204" pitchFamily="34" charset="0"/>
              </a:rPr>
              <a:t> </a:t>
            </a:r>
            <a:r>
              <a:rPr lang="sv-SE" altLang="sv-SE" sz="1600" i="1" dirty="0">
                <a:cs typeface="Arial" panose="020B0604020202020204" pitchFamily="34" charset="0"/>
              </a:rPr>
              <a:t>et al</a:t>
            </a:r>
            <a:r>
              <a:rPr lang="sv-SE" altLang="sv-SE" sz="1600" dirty="0">
                <a:cs typeface="Arial" panose="020B0604020202020204" pitchFamily="34" charset="0"/>
              </a:rPr>
              <a:t>., </a:t>
            </a:r>
            <a:r>
              <a:rPr lang="sv-SE" altLang="sv-SE" sz="1600" i="1" dirty="0">
                <a:cs typeface="Arial" panose="020B0604020202020204" pitchFamily="34" charset="0"/>
              </a:rPr>
              <a:t>JCI,</a:t>
            </a:r>
            <a:r>
              <a:rPr lang="sv-SE" altLang="sv-SE" sz="1600" dirty="0">
                <a:cs typeface="Arial" panose="020B0604020202020204" pitchFamily="34" charset="0"/>
              </a:rPr>
              <a:t> 2007</a:t>
            </a:r>
          </a:p>
        </p:txBody>
      </p:sp>
      <p:grpSp>
        <p:nvGrpSpPr>
          <p:cNvPr id="23" name="Group 9"/>
          <p:cNvGrpSpPr>
            <a:grpSpLocks/>
          </p:cNvGrpSpPr>
          <p:nvPr/>
        </p:nvGrpSpPr>
        <p:grpSpPr bwMode="auto">
          <a:xfrm>
            <a:off x="6403565" y="2463004"/>
            <a:ext cx="4603750" cy="4071938"/>
            <a:chOff x="2860" y="1344"/>
            <a:chExt cx="2900" cy="2565"/>
          </a:xfrm>
        </p:grpSpPr>
        <p:grpSp>
          <p:nvGrpSpPr>
            <p:cNvPr id="24" name="Group 10"/>
            <p:cNvGrpSpPr>
              <a:grpSpLocks/>
            </p:cNvGrpSpPr>
            <p:nvPr/>
          </p:nvGrpSpPr>
          <p:grpSpPr bwMode="auto">
            <a:xfrm>
              <a:off x="2860" y="1344"/>
              <a:ext cx="2900" cy="2318"/>
              <a:chOff x="2784" y="1008"/>
              <a:chExt cx="2976" cy="2907"/>
            </a:xfrm>
          </p:grpSpPr>
          <p:sp>
            <p:nvSpPr>
              <p:cNvPr id="26" name="Text Box 11"/>
              <p:cNvSpPr txBox="1">
                <a:spLocks noChangeArrowheads="1"/>
              </p:cNvSpPr>
              <p:nvPr/>
            </p:nvSpPr>
            <p:spPr bwMode="auto">
              <a:xfrm>
                <a:off x="3408" y="3648"/>
                <a:ext cx="119"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sv-SE" altLang="sv-SE" sz="1600" b="1">
                  <a:cs typeface="Arial" panose="020B0604020202020204" pitchFamily="34" charset="0"/>
                </a:endParaRPr>
              </a:p>
            </p:txBody>
          </p:sp>
          <p:graphicFrame>
            <p:nvGraphicFramePr>
              <p:cNvPr id="27" name="Object 12"/>
              <p:cNvGraphicFramePr>
                <a:graphicFrameLocks noChangeAspect="1"/>
              </p:cNvGraphicFramePr>
              <p:nvPr/>
            </p:nvGraphicFramePr>
            <p:xfrm>
              <a:off x="2784" y="1008"/>
              <a:ext cx="2976" cy="2396"/>
            </p:xfrm>
            <a:graphic>
              <a:graphicData uri="http://schemas.openxmlformats.org/presentationml/2006/ole">
                <mc:AlternateContent xmlns:mc="http://schemas.openxmlformats.org/markup-compatibility/2006">
                  <mc:Choice xmlns:v="urn:schemas-microsoft-com:vml" Requires="v">
                    <p:oleObj name="SPW 9.0 Graph" r:id="rId7" imgW="7222846" imgH="5817413" progId="SigmaPlotGraphicObject.8">
                      <p:embed/>
                    </p:oleObj>
                  </mc:Choice>
                  <mc:Fallback>
                    <p:oleObj name="SPW 9.0 Graph" r:id="rId7" imgW="7222846" imgH="5817413" progId="SigmaPlotGraphicObject.8">
                      <p:embed/>
                      <p:pic>
                        <p:nvPicPr>
                          <p:cNvPr id="27"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4" y="1008"/>
                            <a:ext cx="2976" cy="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5" name="Rectangle 13"/>
            <p:cNvSpPr>
              <a:spLocks noChangeArrowheads="1"/>
            </p:cNvSpPr>
            <p:nvPr/>
          </p:nvSpPr>
          <p:spPr bwMode="auto">
            <a:xfrm>
              <a:off x="3120" y="3696"/>
              <a:ext cx="2018"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sv-SE" altLang="sv-SE" sz="1600" dirty="0" err="1">
                  <a:cs typeface="Arial" panose="020B0604020202020204" pitchFamily="34" charset="0"/>
                </a:rPr>
                <a:t>Pilgaard</a:t>
              </a:r>
              <a:r>
                <a:rPr lang="sv-SE" altLang="sv-SE" sz="1600" dirty="0">
                  <a:cs typeface="Arial" panose="020B0604020202020204" pitchFamily="34" charset="0"/>
                </a:rPr>
                <a:t> et al. </a:t>
              </a:r>
              <a:r>
                <a:rPr lang="sv-SE" altLang="sv-SE" sz="1600" i="1" dirty="0" err="1">
                  <a:cs typeface="Arial" panose="020B0604020202020204" pitchFamily="34" charset="0"/>
                </a:rPr>
                <a:t>Diabetologia</a:t>
              </a:r>
              <a:r>
                <a:rPr lang="sv-SE" altLang="sv-SE" sz="1600" i="1" dirty="0">
                  <a:cs typeface="Arial" panose="020B0604020202020204" pitchFamily="34" charset="0"/>
                </a:rPr>
                <a:t>,</a:t>
              </a:r>
              <a:r>
                <a:rPr lang="sv-SE" altLang="sv-SE" sz="1600" dirty="0">
                  <a:cs typeface="Arial" panose="020B0604020202020204" pitchFamily="34" charset="0"/>
                </a:rPr>
                <a:t> 2009</a:t>
              </a:r>
              <a:endParaRPr lang="sv-SE" altLang="sv-SE" sz="1600" b="1" dirty="0">
                <a:cs typeface="Arial" panose="020B0604020202020204" pitchFamily="34" charset="0"/>
              </a:endParaRPr>
            </a:p>
          </p:txBody>
        </p:sp>
      </p:grpSp>
      <p:sp>
        <p:nvSpPr>
          <p:cNvPr id="2" name="TextBox 1"/>
          <p:cNvSpPr txBox="1"/>
          <p:nvPr/>
        </p:nvSpPr>
        <p:spPr>
          <a:xfrm>
            <a:off x="2304586" y="1493194"/>
            <a:ext cx="8436925"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HGP=</a:t>
            </a:r>
            <a:r>
              <a:rPr lang="en-GB" dirty="0">
                <a:latin typeface="Arial" panose="020B0604020202020204" pitchFamily="34" charset="0"/>
                <a:cs typeface="Arial" panose="020B0604020202020204" pitchFamily="34" charset="0"/>
              </a:rPr>
              <a:t>net release of glucose from the liver (</a:t>
            </a:r>
            <a:r>
              <a:rPr lang="en-GB" dirty="0" err="1">
                <a:latin typeface="Arial" panose="020B0604020202020204" pitchFamily="34" charset="0"/>
                <a:cs typeface="Arial" panose="020B0604020202020204" pitchFamily="34" charset="0"/>
              </a:rPr>
              <a:t>glycogenolysis</a:t>
            </a:r>
            <a:r>
              <a:rPr lang="en-GB" dirty="0">
                <a:latin typeface="Arial" panose="020B0604020202020204" pitchFamily="34" charset="0"/>
                <a:cs typeface="Arial" panose="020B0604020202020204" pitchFamily="34" charset="0"/>
              </a:rPr>
              <a:t> and gluconeogenesis)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07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202170-E2F9-7A7D-0E6D-12C1C9648993}"/>
              </a:ext>
            </a:extLst>
          </p:cNvPr>
          <p:cNvPicPr>
            <a:picLocks noChangeAspect="1"/>
          </p:cNvPicPr>
          <p:nvPr/>
        </p:nvPicPr>
        <p:blipFill>
          <a:blip r:embed="rId3"/>
          <a:stretch>
            <a:fillRect/>
          </a:stretch>
        </p:blipFill>
        <p:spPr>
          <a:xfrm>
            <a:off x="0" y="0"/>
            <a:ext cx="7772400" cy="2710979"/>
          </a:xfrm>
          <a:prstGeom prst="rect">
            <a:avLst/>
          </a:prstGeom>
        </p:spPr>
      </p:pic>
      <p:pic>
        <p:nvPicPr>
          <p:cNvPr id="4" name="Picture 3">
            <a:extLst>
              <a:ext uri="{FF2B5EF4-FFF2-40B4-BE49-F238E27FC236}">
                <a16:creationId xmlns:a16="http://schemas.microsoft.com/office/drawing/2014/main" id="{C3170515-E14F-9E67-30E3-AFE3CC17F908}"/>
              </a:ext>
            </a:extLst>
          </p:cNvPr>
          <p:cNvPicPr>
            <a:picLocks noChangeAspect="1"/>
          </p:cNvPicPr>
          <p:nvPr/>
        </p:nvPicPr>
        <p:blipFill rotWithShape="1">
          <a:blip r:embed="rId4"/>
          <a:srcRect l="4780" t="81141" r="1496" b="3492"/>
          <a:stretch/>
        </p:blipFill>
        <p:spPr>
          <a:xfrm>
            <a:off x="6096000" y="1560526"/>
            <a:ext cx="6016330" cy="821469"/>
          </a:xfrm>
          <a:prstGeom prst="rect">
            <a:avLst/>
          </a:prstGeom>
        </p:spPr>
      </p:pic>
      <p:pic>
        <p:nvPicPr>
          <p:cNvPr id="2" name="Picture 1">
            <a:extLst>
              <a:ext uri="{FF2B5EF4-FFF2-40B4-BE49-F238E27FC236}">
                <a16:creationId xmlns:a16="http://schemas.microsoft.com/office/drawing/2014/main" id="{DE56FCCE-7B23-EEE4-AA9C-E22752ADA08B}"/>
              </a:ext>
            </a:extLst>
          </p:cNvPr>
          <p:cNvPicPr>
            <a:picLocks noChangeAspect="1"/>
          </p:cNvPicPr>
          <p:nvPr/>
        </p:nvPicPr>
        <p:blipFill rotWithShape="1">
          <a:blip r:embed="rId4"/>
          <a:srcRect l="8311" t="10291" r="10100" b="19674"/>
          <a:stretch/>
        </p:blipFill>
        <p:spPr>
          <a:xfrm>
            <a:off x="158869" y="2381995"/>
            <a:ext cx="6652591" cy="4300588"/>
          </a:xfrm>
          <a:prstGeom prst="rect">
            <a:avLst/>
          </a:prstGeom>
        </p:spPr>
      </p:pic>
    </p:spTree>
    <p:extLst>
      <p:ext uri="{BB962C8B-B14F-4D97-AF65-F5344CB8AC3E}">
        <p14:creationId xmlns:p14="http://schemas.microsoft.com/office/powerpoint/2010/main" val="3101191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Rectangle 2"/>
          <p:cNvSpPr txBox="1">
            <a:spLocks noChangeArrowheads="1"/>
          </p:cNvSpPr>
          <p:nvPr/>
        </p:nvSpPr>
        <p:spPr>
          <a:xfrm>
            <a:off x="1429651" y="211464"/>
            <a:ext cx="9094574" cy="1143000"/>
          </a:xfrm>
          <a:prstGeom prst="rect">
            <a:avLst/>
          </a:prstGeom>
        </p:spPr>
        <p:txBody>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marL="7762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6pPr>
            <a:lvl7pPr marL="12334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7pPr>
            <a:lvl8pPr marL="16906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8pPr>
            <a:lvl9pPr marL="21478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9pPr>
          </a:lstStyle>
          <a:p>
            <a:pPr marL="0" indent="0" algn="ctr">
              <a:buNone/>
              <a:defRPr/>
            </a:pPr>
            <a:r>
              <a:rPr lang="en-US" sz="4400" b="0" dirty="0" err="1">
                <a:solidFill>
                  <a:schemeClr val="bg1"/>
                </a:solidFill>
                <a:latin typeface="Arial" panose="020B0604020202020204" pitchFamily="34" charset="0"/>
                <a:cs typeface="Arial" panose="020B0604020202020204" pitchFamily="34" charset="0"/>
              </a:rPr>
              <a:t>Diabetogenic</a:t>
            </a:r>
            <a:r>
              <a:rPr lang="en-US" sz="4400" b="0" dirty="0">
                <a:solidFill>
                  <a:schemeClr val="bg1"/>
                </a:solidFill>
                <a:latin typeface="Arial" panose="020B0604020202020204" pitchFamily="34" charset="0"/>
                <a:cs typeface="Arial" panose="020B0604020202020204" pitchFamily="34" charset="0"/>
              </a:rPr>
              <a:t> effects of the </a:t>
            </a:r>
            <a:r>
              <a:rPr lang="en-US" sz="4400" b="0" i="1" dirty="0">
                <a:solidFill>
                  <a:schemeClr val="bg1"/>
                </a:solidFill>
                <a:latin typeface="Arial" panose="020B0604020202020204" pitchFamily="34" charset="0"/>
                <a:cs typeface="Arial" panose="020B0604020202020204" pitchFamily="34" charset="0"/>
              </a:rPr>
              <a:t>TCF7L2</a:t>
            </a:r>
            <a:endParaRPr lang="en-US" sz="4400" b="0" dirty="0">
              <a:solidFill>
                <a:schemeClr val="bg1"/>
              </a:solidFill>
              <a:latin typeface="Arial" panose="020B0604020202020204" pitchFamily="34" charset="0"/>
              <a:cs typeface="Arial" panose="020B0604020202020204" pitchFamily="34" charset="0"/>
            </a:endParaRPr>
          </a:p>
        </p:txBody>
      </p:sp>
      <p:grpSp>
        <p:nvGrpSpPr>
          <p:cNvPr id="29" name="Group 2"/>
          <p:cNvGrpSpPr>
            <a:grpSpLocks/>
          </p:cNvGrpSpPr>
          <p:nvPr/>
        </p:nvGrpSpPr>
        <p:grpSpPr bwMode="auto">
          <a:xfrm>
            <a:off x="1631950" y="1524000"/>
            <a:ext cx="9036050" cy="3632200"/>
            <a:chOff x="68" y="960"/>
            <a:chExt cx="5692" cy="2288"/>
          </a:xfrm>
        </p:grpSpPr>
        <p:pic>
          <p:nvPicPr>
            <p:cNvPr id="30" name="Picture 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 y="1516"/>
              <a:ext cx="772"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5" y="1509"/>
              <a:ext cx="772"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 y="1509"/>
              <a:ext cx="772"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1546"/>
              <a:ext cx="772"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 y="1531"/>
              <a:ext cx="772"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9"/>
            <p:cNvPicPr>
              <a:picLocks noChangeAspect="1" noChangeArrowheads="1"/>
            </p:cNvPicPr>
            <p:nvPr/>
          </p:nvPicPr>
          <p:blipFill>
            <a:blip r:embed="rId5">
              <a:extLst>
                <a:ext uri="{28A0092B-C50C-407E-A947-70E740481C1C}">
                  <a14:useLocalDpi xmlns:a14="http://schemas.microsoft.com/office/drawing/2010/main" val="0"/>
                </a:ext>
              </a:extLst>
            </a:blip>
            <a:srcRect l="33333"/>
            <a:stretch>
              <a:fillRect/>
            </a:stretch>
          </p:blipFill>
          <p:spPr bwMode="auto">
            <a:xfrm>
              <a:off x="841" y="1546"/>
              <a:ext cx="515"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94"/>
            <p:cNvGrpSpPr>
              <a:grpSpLocks noChangeAspect="1"/>
            </p:cNvGrpSpPr>
            <p:nvPr/>
          </p:nvGrpSpPr>
          <p:grpSpPr bwMode="auto">
            <a:xfrm>
              <a:off x="1907" y="1546"/>
              <a:ext cx="220" cy="184"/>
              <a:chOff x="2243" y="2518"/>
              <a:chExt cx="288" cy="240"/>
            </a:xfrm>
          </p:grpSpPr>
          <p:sp>
            <p:nvSpPr>
              <p:cNvPr id="60" name="Line 71"/>
              <p:cNvSpPr>
                <a:spLocks noChangeAspect="1" noChangeShapeType="1"/>
              </p:cNvSpPr>
              <p:nvPr/>
            </p:nvSpPr>
            <p:spPr bwMode="auto">
              <a:xfrm>
                <a:off x="2250" y="2518"/>
                <a:ext cx="0" cy="240"/>
              </a:xfrm>
              <a:prstGeom prst="line">
                <a:avLst/>
              </a:prstGeom>
              <a:noFill/>
              <a:ln w="412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sv-SE">
                  <a:solidFill>
                    <a:srgbClr val="000000"/>
                  </a:solidFill>
                  <a:latin typeface="Arial" panose="020B0604020202020204" pitchFamily="34" charset="0"/>
                  <a:cs typeface="Arial" panose="020B0604020202020204" pitchFamily="34" charset="0"/>
                </a:endParaRPr>
              </a:p>
            </p:txBody>
          </p:sp>
          <p:sp>
            <p:nvSpPr>
              <p:cNvPr id="61" name="Line 72"/>
              <p:cNvSpPr>
                <a:spLocks noChangeAspect="1" noChangeShapeType="1"/>
              </p:cNvSpPr>
              <p:nvPr/>
            </p:nvSpPr>
            <p:spPr bwMode="auto">
              <a:xfrm>
                <a:off x="2243" y="2525"/>
                <a:ext cx="288"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sv-SE">
                  <a:solidFill>
                    <a:srgbClr val="000000"/>
                  </a:solidFill>
                  <a:latin typeface="Arial" panose="020B0604020202020204" pitchFamily="34" charset="0"/>
                  <a:cs typeface="Arial" panose="020B0604020202020204" pitchFamily="34" charset="0"/>
                </a:endParaRPr>
              </a:p>
            </p:txBody>
          </p:sp>
        </p:grpSp>
        <p:sp>
          <p:nvSpPr>
            <p:cNvPr id="37" name="Rectangle 74"/>
            <p:cNvSpPr>
              <a:spLocks noChangeAspect="1" noChangeArrowheads="1"/>
            </p:cNvSpPr>
            <p:nvPr/>
          </p:nvSpPr>
          <p:spPr bwMode="auto">
            <a:xfrm rot="-5730286">
              <a:off x="1666" y="1686"/>
              <a:ext cx="119" cy="47"/>
            </a:xfrm>
            <a:prstGeom prst="rect">
              <a:avLst/>
            </a:prstGeom>
            <a:solidFill>
              <a:srgbClr val="CC99FF"/>
            </a:solidFill>
            <a:ln w="9525">
              <a:solidFill>
                <a:srgbClr val="CC99FF"/>
              </a:solidFill>
              <a:miter lim="800000"/>
              <a:headEnd/>
              <a:tailEnd/>
            </a:ln>
          </p:spPr>
          <p:txBody>
            <a:bodyPr vert="eaVert" wrap="none"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endParaRPr lang="es-ES" altLang="sv-SE">
                <a:solidFill>
                  <a:srgbClr val="000000"/>
                </a:solidFill>
                <a:latin typeface="Arial" panose="020B0604020202020204" pitchFamily="34" charset="0"/>
              </a:endParaRPr>
            </a:p>
          </p:txBody>
        </p:sp>
        <p:pic>
          <p:nvPicPr>
            <p:cNvPr id="38" name="Picture 8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9" y="960"/>
              <a:ext cx="294"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Line 91"/>
            <p:cNvSpPr>
              <a:spLocks noChangeAspect="1" noChangeShapeType="1"/>
            </p:cNvSpPr>
            <p:nvPr/>
          </p:nvSpPr>
          <p:spPr bwMode="auto">
            <a:xfrm>
              <a:off x="1686" y="1238"/>
              <a:ext cx="0" cy="273"/>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sv-SE">
                <a:solidFill>
                  <a:srgbClr val="000000"/>
                </a:solidFill>
                <a:latin typeface="Arial" panose="020B0604020202020204" pitchFamily="34" charset="0"/>
                <a:cs typeface="Arial" panose="020B0604020202020204" pitchFamily="34" charset="0"/>
              </a:endParaRPr>
            </a:p>
          </p:txBody>
        </p:sp>
        <p:sp>
          <p:nvSpPr>
            <p:cNvPr id="40" name="Text Box 90"/>
            <p:cNvSpPr txBox="1">
              <a:spLocks noChangeAspect="1" noChangeArrowheads="1"/>
            </p:cNvSpPr>
            <p:nvPr/>
          </p:nvSpPr>
          <p:spPr bwMode="auto">
            <a:xfrm>
              <a:off x="1568" y="1198"/>
              <a:ext cx="18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fontAlgn="base" hangingPunct="1">
                <a:spcBef>
                  <a:spcPct val="50000"/>
                </a:spcBef>
                <a:spcAft>
                  <a:spcPct val="0"/>
                </a:spcAft>
              </a:pPr>
              <a:r>
                <a:rPr lang="en-US" altLang="sv-SE" sz="2800" b="1">
                  <a:solidFill>
                    <a:srgbClr val="FF0000"/>
                  </a:solidFill>
                  <a:latin typeface="Arial" panose="020B0604020202020204" pitchFamily="34" charset="0"/>
                </a:rPr>
                <a:t>X</a:t>
              </a:r>
            </a:p>
          </p:txBody>
        </p:sp>
        <p:sp>
          <p:nvSpPr>
            <p:cNvPr id="41" name="Text Box 107"/>
            <p:cNvSpPr txBox="1">
              <a:spLocks noChangeAspect="1" noChangeArrowheads="1"/>
            </p:cNvSpPr>
            <p:nvPr/>
          </p:nvSpPr>
          <p:spPr bwMode="auto">
            <a:xfrm>
              <a:off x="2076" y="1270"/>
              <a:ext cx="36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50000"/>
                </a:spcBef>
                <a:spcAft>
                  <a:spcPct val="0"/>
                </a:spcAft>
              </a:pPr>
              <a:r>
                <a:rPr lang="en-US" altLang="sv-SE" b="1">
                  <a:solidFill>
                    <a:srgbClr val="FF0000"/>
                  </a:solidFill>
                  <a:latin typeface="Arial" panose="020B0604020202020204" pitchFamily="34" charset="0"/>
                </a:rPr>
                <a:t>OFF</a:t>
              </a:r>
            </a:p>
          </p:txBody>
        </p:sp>
        <p:sp>
          <p:nvSpPr>
            <p:cNvPr id="42" name="Text Box 108"/>
            <p:cNvSpPr txBox="1">
              <a:spLocks noChangeAspect="1" noChangeArrowheads="1"/>
            </p:cNvSpPr>
            <p:nvPr/>
          </p:nvSpPr>
          <p:spPr bwMode="auto">
            <a:xfrm>
              <a:off x="1879" y="1409"/>
              <a:ext cx="18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fontAlgn="base" hangingPunct="1">
                <a:spcBef>
                  <a:spcPct val="50000"/>
                </a:spcBef>
                <a:spcAft>
                  <a:spcPct val="0"/>
                </a:spcAft>
              </a:pPr>
              <a:r>
                <a:rPr lang="en-US" altLang="sv-SE" sz="2800" b="1">
                  <a:solidFill>
                    <a:srgbClr val="FF0000"/>
                  </a:solidFill>
                  <a:latin typeface="Arial" panose="020B0604020202020204" pitchFamily="34" charset="0"/>
                </a:rPr>
                <a:t>X</a:t>
              </a:r>
            </a:p>
          </p:txBody>
        </p:sp>
        <p:pic>
          <p:nvPicPr>
            <p:cNvPr id="43" name="Picture 96"/>
            <p:cNvPicPr>
              <a:picLocks noChangeAspect="1" noChangeArrowheads="1"/>
            </p:cNvPicPr>
            <p:nvPr/>
          </p:nvPicPr>
          <p:blipFill>
            <a:blip r:embed="rId7">
              <a:extLst>
                <a:ext uri="{28A0092B-C50C-407E-A947-70E740481C1C}">
                  <a14:useLocalDpi xmlns:a14="http://schemas.microsoft.com/office/drawing/2010/main" val="0"/>
                </a:ext>
              </a:extLst>
            </a:blip>
            <a:srcRect l="31708" t="42188" r="32927" b="46875"/>
            <a:stretch>
              <a:fillRect/>
            </a:stretch>
          </p:blipFill>
          <p:spPr bwMode="auto">
            <a:xfrm rot="-163579">
              <a:off x="1182" y="2467"/>
              <a:ext cx="1066"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4" y="2358"/>
              <a:ext cx="772"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5" y="2351"/>
              <a:ext cx="772"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 y="2351"/>
              <a:ext cx="772"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00"/>
            <p:cNvPicPr>
              <a:picLocks noChangeAspect="1" noChangeArrowheads="1"/>
            </p:cNvPicPr>
            <p:nvPr/>
          </p:nvPicPr>
          <p:blipFill>
            <a:blip r:embed="rId3">
              <a:extLst>
                <a:ext uri="{28A0092B-C50C-407E-A947-70E740481C1C}">
                  <a14:useLocalDpi xmlns:a14="http://schemas.microsoft.com/office/drawing/2010/main" val="0"/>
                </a:ext>
              </a:extLst>
            </a:blip>
            <a:srcRect l="42163"/>
            <a:stretch>
              <a:fillRect/>
            </a:stretch>
          </p:blipFill>
          <p:spPr bwMode="auto">
            <a:xfrm>
              <a:off x="2101" y="2388"/>
              <a:ext cx="447"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01"/>
            <p:cNvPicPr>
              <a:picLocks noChangeAspect="1" noChangeArrowheads="1"/>
            </p:cNvPicPr>
            <p:nvPr/>
          </p:nvPicPr>
          <p:blipFill>
            <a:blip r:embed="rId5">
              <a:extLst>
                <a:ext uri="{28A0092B-C50C-407E-A947-70E740481C1C}">
                  <a14:useLocalDpi xmlns:a14="http://schemas.microsoft.com/office/drawing/2010/main" val="0"/>
                </a:ext>
              </a:extLst>
            </a:blip>
            <a:srcRect l="33333"/>
            <a:stretch>
              <a:fillRect/>
            </a:stretch>
          </p:blipFill>
          <p:spPr bwMode="auto">
            <a:xfrm>
              <a:off x="841" y="2389"/>
              <a:ext cx="515"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oup 102"/>
            <p:cNvGrpSpPr>
              <a:grpSpLocks noChangeAspect="1"/>
            </p:cNvGrpSpPr>
            <p:nvPr/>
          </p:nvGrpSpPr>
          <p:grpSpPr bwMode="auto">
            <a:xfrm>
              <a:off x="1891" y="2424"/>
              <a:ext cx="221" cy="185"/>
              <a:chOff x="2112" y="1042"/>
              <a:chExt cx="288" cy="240"/>
            </a:xfrm>
          </p:grpSpPr>
          <p:sp>
            <p:nvSpPr>
              <p:cNvPr id="58" name="Line 103"/>
              <p:cNvSpPr>
                <a:spLocks noChangeAspect="1" noChangeShapeType="1"/>
              </p:cNvSpPr>
              <p:nvPr/>
            </p:nvSpPr>
            <p:spPr bwMode="auto">
              <a:xfrm>
                <a:off x="2119" y="1042"/>
                <a:ext cx="0" cy="240"/>
              </a:xfrm>
              <a:prstGeom prst="line">
                <a:avLst/>
              </a:prstGeom>
              <a:noFill/>
              <a:ln w="412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sv-SE">
                  <a:solidFill>
                    <a:srgbClr val="000000"/>
                  </a:solidFill>
                  <a:latin typeface="Arial" panose="020B0604020202020204" pitchFamily="34" charset="0"/>
                  <a:cs typeface="Arial" panose="020B0604020202020204" pitchFamily="34" charset="0"/>
                </a:endParaRPr>
              </a:p>
            </p:txBody>
          </p:sp>
          <p:sp>
            <p:nvSpPr>
              <p:cNvPr id="59" name="Line 104"/>
              <p:cNvSpPr>
                <a:spLocks noChangeAspect="1" noChangeShapeType="1"/>
              </p:cNvSpPr>
              <p:nvPr/>
            </p:nvSpPr>
            <p:spPr bwMode="auto">
              <a:xfrm>
                <a:off x="2112" y="1056"/>
                <a:ext cx="288"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sv-SE">
                  <a:solidFill>
                    <a:srgbClr val="000000"/>
                  </a:solidFill>
                  <a:latin typeface="Arial" panose="020B0604020202020204" pitchFamily="34" charset="0"/>
                  <a:cs typeface="Arial" panose="020B0604020202020204" pitchFamily="34" charset="0"/>
                </a:endParaRPr>
              </a:p>
            </p:txBody>
          </p:sp>
        </p:grpSp>
        <p:sp>
          <p:nvSpPr>
            <p:cNvPr id="50" name="Rectangle 105"/>
            <p:cNvSpPr>
              <a:spLocks noChangeAspect="1" noChangeArrowheads="1"/>
            </p:cNvSpPr>
            <p:nvPr/>
          </p:nvSpPr>
          <p:spPr bwMode="auto">
            <a:xfrm rot="216101">
              <a:off x="1587" y="2572"/>
              <a:ext cx="118" cy="48"/>
            </a:xfrm>
            <a:prstGeom prst="rect">
              <a:avLst/>
            </a:prstGeom>
            <a:solidFill>
              <a:srgbClr val="CC99FF"/>
            </a:solidFill>
            <a:ln w="9525">
              <a:solidFill>
                <a:srgbClr val="CC99FF"/>
              </a:solidFill>
              <a:miter lim="800000"/>
              <a:headEnd/>
              <a:tailEnd/>
            </a:ln>
          </p:spPr>
          <p:txBody>
            <a:bodyPr wrap="none"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endParaRPr lang="es-ES" altLang="sv-SE">
                <a:solidFill>
                  <a:srgbClr val="000000"/>
                </a:solidFill>
                <a:latin typeface="Arial" panose="020B0604020202020204" pitchFamily="34" charset="0"/>
              </a:endParaRPr>
            </a:p>
          </p:txBody>
        </p:sp>
        <p:pic>
          <p:nvPicPr>
            <p:cNvPr id="51" name="Picture 10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01" y="2324"/>
              <a:ext cx="293"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109"/>
            <p:cNvSpPr txBox="1">
              <a:spLocks noChangeAspect="1" noChangeArrowheads="1"/>
            </p:cNvSpPr>
            <p:nvPr/>
          </p:nvSpPr>
          <p:spPr bwMode="auto">
            <a:xfrm>
              <a:off x="2033" y="2169"/>
              <a:ext cx="36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50000"/>
                </a:spcBef>
                <a:spcAft>
                  <a:spcPct val="0"/>
                </a:spcAft>
              </a:pPr>
              <a:r>
                <a:rPr lang="en-US" altLang="sv-SE" b="1">
                  <a:solidFill>
                    <a:srgbClr val="00FF00"/>
                  </a:solidFill>
                  <a:latin typeface="Arial" panose="020B0604020202020204" pitchFamily="34" charset="0"/>
                </a:rPr>
                <a:t>ON</a:t>
              </a:r>
            </a:p>
          </p:txBody>
        </p:sp>
        <p:pic>
          <p:nvPicPr>
            <p:cNvPr id="53" name="Picture 1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08" y="2904"/>
              <a:ext cx="411"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Line 114"/>
            <p:cNvSpPr>
              <a:spLocks noChangeAspect="1" noChangeShapeType="1"/>
            </p:cNvSpPr>
            <p:nvPr/>
          </p:nvSpPr>
          <p:spPr bwMode="auto">
            <a:xfrm flipH="1">
              <a:off x="1503" y="2683"/>
              <a:ext cx="74" cy="184"/>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sv-SE">
                <a:solidFill>
                  <a:srgbClr val="000000"/>
                </a:solidFill>
                <a:latin typeface="Arial" panose="020B0604020202020204" pitchFamily="34" charset="0"/>
                <a:cs typeface="Arial" panose="020B0604020202020204" pitchFamily="34" charset="0"/>
              </a:endParaRPr>
            </a:p>
          </p:txBody>
        </p:sp>
        <p:sp>
          <p:nvSpPr>
            <p:cNvPr id="55" name="Text Box 32"/>
            <p:cNvSpPr txBox="1">
              <a:spLocks noChangeArrowheads="1"/>
            </p:cNvSpPr>
            <p:nvPr/>
          </p:nvSpPr>
          <p:spPr bwMode="auto">
            <a:xfrm>
              <a:off x="68" y="1608"/>
              <a:ext cx="962"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lnSpc>
                  <a:spcPct val="75000"/>
                </a:lnSpc>
                <a:spcBef>
                  <a:spcPct val="50000"/>
                </a:spcBef>
                <a:spcAft>
                  <a:spcPct val="0"/>
                </a:spcAft>
              </a:pPr>
              <a:r>
                <a:rPr lang="sv-SE" altLang="sv-SE" b="1" i="1" dirty="0">
                  <a:solidFill>
                    <a:srgbClr val="FF0000"/>
                  </a:solidFill>
                  <a:latin typeface="Arial" panose="020B0604020202020204" pitchFamily="34" charset="0"/>
                </a:rPr>
                <a:t>TCF7L2</a:t>
              </a:r>
            </a:p>
            <a:p>
              <a:pPr eaLnBrk="1" fontAlgn="base" hangingPunct="1">
                <a:lnSpc>
                  <a:spcPct val="75000"/>
                </a:lnSpc>
                <a:spcBef>
                  <a:spcPct val="50000"/>
                </a:spcBef>
                <a:spcAft>
                  <a:spcPct val="0"/>
                </a:spcAft>
              </a:pPr>
              <a:r>
                <a:rPr lang="sv-SE" altLang="sv-SE" b="1" dirty="0">
                  <a:solidFill>
                    <a:srgbClr val="FF0000"/>
                  </a:solidFill>
                  <a:latin typeface="Arial" panose="020B0604020202020204" pitchFamily="34" charset="0"/>
                </a:rPr>
                <a:t>Non-risk </a:t>
              </a:r>
              <a:r>
                <a:rPr lang="sv-SE" altLang="sv-SE" b="1" dirty="0" err="1">
                  <a:solidFill>
                    <a:srgbClr val="FF0000"/>
                  </a:solidFill>
                  <a:latin typeface="Arial" panose="020B0604020202020204" pitchFamily="34" charset="0"/>
                </a:rPr>
                <a:t>allele</a:t>
              </a:r>
              <a:endParaRPr lang="en-US" altLang="sv-SE" b="1" dirty="0">
                <a:solidFill>
                  <a:srgbClr val="FF0000"/>
                </a:solidFill>
                <a:latin typeface="Arial" panose="020B0604020202020204" pitchFamily="34" charset="0"/>
              </a:endParaRPr>
            </a:p>
          </p:txBody>
        </p:sp>
        <p:sp>
          <p:nvSpPr>
            <p:cNvPr id="56" name="Text Box 33"/>
            <p:cNvSpPr txBox="1">
              <a:spLocks noChangeArrowheads="1"/>
            </p:cNvSpPr>
            <p:nvPr/>
          </p:nvSpPr>
          <p:spPr bwMode="auto">
            <a:xfrm>
              <a:off x="68" y="2422"/>
              <a:ext cx="778"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lnSpc>
                  <a:spcPct val="75000"/>
                </a:lnSpc>
                <a:spcBef>
                  <a:spcPct val="50000"/>
                </a:spcBef>
                <a:spcAft>
                  <a:spcPct val="0"/>
                </a:spcAft>
              </a:pPr>
              <a:r>
                <a:rPr lang="sv-SE" altLang="sv-SE" b="1" i="1" dirty="0">
                  <a:solidFill>
                    <a:srgbClr val="33CC33"/>
                  </a:solidFill>
                  <a:latin typeface="Arial" panose="020B0604020202020204" pitchFamily="34" charset="0"/>
                </a:rPr>
                <a:t>TCF7L2</a:t>
              </a:r>
            </a:p>
            <a:p>
              <a:pPr eaLnBrk="1" fontAlgn="base" hangingPunct="1">
                <a:lnSpc>
                  <a:spcPct val="75000"/>
                </a:lnSpc>
                <a:spcBef>
                  <a:spcPct val="50000"/>
                </a:spcBef>
                <a:spcAft>
                  <a:spcPct val="0"/>
                </a:spcAft>
              </a:pPr>
              <a:r>
                <a:rPr lang="sv-SE" altLang="sv-SE" b="1" dirty="0">
                  <a:solidFill>
                    <a:srgbClr val="33CC33"/>
                  </a:solidFill>
                  <a:latin typeface="Arial" panose="020B0604020202020204" pitchFamily="34" charset="0"/>
                </a:rPr>
                <a:t>Risk </a:t>
              </a:r>
              <a:r>
                <a:rPr lang="sv-SE" altLang="sv-SE" b="1" dirty="0" err="1">
                  <a:solidFill>
                    <a:srgbClr val="33CC33"/>
                  </a:solidFill>
                  <a:latin typeface="Arial" panose="020B0604020202020204" pitchFamily="34" charset="0"/>
                </a:rPr>
                <a:t>allele</a:t>
              </a:r>
              <a:endParaRPr lang="en-US" altLang="sv-SE" b="1" dirty="0">
                <a:solidFill>
                  <a:srgbClr val="33CC33"/>
                </a:solidFill>
                <a:latin typeface="Arial" panose="020B0604020202020204" pitchFamily="34" charset="0"/>
              </a:endParaRPr>
            </a:p>
          </p:txBody>
        </p:sp>
        <p:pic>
          <p:nvPicPr>
            <p:cNvPr id="57" name="Picture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94" y="1344"/>
              <a:ext cx="1466" cy="1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2" name="Rectangle 39"/>
          <p:cNvSpPr>
            <a:spLocks noChangeArrowheads="1"/>
          </p:cNvSpPr>
          <p:nvPr/>
        </p:nvSpPr>
        <p:spPr bwMode="auto">
          <a:xfrm>
            <a:off x="4462484" y="5567382"/>
            <a:ext cx="206375" cy="68263"/>
          </a:xfrm>
          <a:prstGeom prst="rect">
            <a:avLst/>
          </a:prstGeom>
          <a:solidFill>
            <a:srgbClr val="CC99FF"/>
          </a:solidFill>
          <a:ln w="9525">
            <a:solidFill>
              <a:srgbClr val="CC99FF"/>
            </a:solidFill>
            <a:miter lim="800000"/>
            <a:headEnd/>
            <a:tailEnd/>
          </a:ln>
        </p:spPr>
        <p:txBody>
          <a:bodyPr wrap="none"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endParaRPr lang="es-ES" altLang="sv-SE">
              <a:solidFill>
                <a:srgbClr val="000000"/>
              </a:solidFill>
              <a:latin typeface="Arial" panose="020B0604020202020204" pitchFamily="34" charset="0"/>
            </a:endParaRPr>
          </a:p>
        </p:txBody>
      </p:sp>
      <p:sp>
        <p:nvSpPr>
          <p:cNvPr id="63" name="Text Box 40"/>
          <p:cNvSpPr txBox="1">
            <a:spLocks noChangeArrowheads="1"/>
          </p:cNvSpPr>
          <p:nvPr/>
        </p:nvSpPr>
        <p:spPr bwMode="auto">
          <a:xfrm>
            <a:off x="4726013" y="5430858"/>
            <a:ext cx="17938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50000"/>
              </a:spcBef>
              <a:spcAft>
                <a:spcPct val="0"/>
              </a:spcAft>
            </a:pPr>
            <a:r>
              <a:rPr lang="en-US" altLang="sv-SE" sz="1600" b="1">
                <a:solidFill>
                  <a:srgbClr val="000000"/>
                </a:solidFill>
                <a:latin typeface="Arial" panose="020B0604020202020204" pitchFamily="34" charset="0"/>
              </a:rPr>
              <a:t>DNA binding motif</a:t>
            </a:r>
          </a:p>
        </p:txBody>
      </p:sp>
      <p:sp>
        <p:nvSpPr>
          <p:cNvPr id="64" name="Text Box 89"/>
          <p:cNvSpPr txBox="1">
            <a:spLocks noChangeArrowheads="1"/>
          </p:cNvSpPr>
          <p:nvPr/>
        </p:nvSpPr>
        <p:spPr bwMode="auto">
          <a:xfrm>
            <a:off x="6932613" y="5430858"/>
            <a:ext cx="1968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50000"/>
              </a:spcBef>
              <a:spcAft>
                <a:spcPct val="0"/>
              </a:spcAft>
            </a:pPr>
            <a:r>
              <a:rPr lang="en-US" altLang="sv-SE" sz="1600" b="1">
                <a:solidFill>
                  <a:srgbClr val="000000"/>
                </a:solidFill>
                <a:latin typeface="Arial" panose="020B0604020202020204" pitchFamily="34" charset="0"/>
              </a:rPr>
              <a:t>DNA binding protein</a:t>
            </a:r>
          </a:p>
        </p:txBody>
      </p:sp>
      <p:pic>
        <p:nvPicPr>
          <p:cNvPr id="65" name="Picture 9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59082" y="5470544"/>
            <a:ext cx="257175" cy="23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 Box 93"/>
          <p:cNvSpPr txBox="1">
            <a:spLocks noChangeArrowheads="1"/>
          </p:cNvSpPr>
          <p:nvPr/>
        </p:nvSpPr>
        <p:spPr bwMode="auto">
          <a:xfrm>
            <a:off x="2954338" y="5430838"/>
            <a:ext cx="14859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50000"/>
              </a:spcBef>
              <a:spcAft>
                <a:spcPct val="0"/>
              </a:spcAft>
            </a:pPr>
            <a:r>
              <a:rPr lang="en-US" altLang="sv-SE" sz="1600" b="1">
                <a:solidFill>
                  <a:srgbClr val="000000"/>
                </a:solidFill>
                <a:latin typeface="Arial" panose="020B0604020202020204" pitchFamily="34" charset="0"/>
              </a:rPr>
              <a:t>Nucleosome</a:t>
            </a:r>
          </a:p>
        </p:txBody>
      </p:sp>
      <p:pic>
        <p:nvPicPr>
          <p:cNvPr id="67" name="Picture 9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37346" y="5461020"/>
            <a:ext cx="2746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Rectangle 42"/>
          <p:cNvSpPr>
            <a:spLocks noChangeArrowheads="1"/>
          </p:cNvSpPr>
          <p:nvPr/>
        </p:nvSpPr>
        <p:spPr bwMode="auto">
          <a:xfrm>
            <a:off x="5562615" y="6583383"/>
            <a:ext cx="515397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fontAlgn="base">
              <a:spcBef>
                <a:spcPct val="50000"/>
              </a:spcBef>
              <a:spcAft>
                <a:spcPct val="0"/>
              </a:spcAft>
            </a:pPr>
            <a:r>
              <a:rPr lang="en-US" altLang="sv-SE" sz="1200">
                <a:solidFill>
                  <a:srgbClr val="000000"/>
                </a:solidFill>
                <a:latin typeface="Arial" panose="020B0604020202020204" pitchFamily="34" charset="0"/>
              </a:rPr>
              <a:t>Gaulton et al </a:t>
            </a:r>
            <a:r>
              <a:rPr lang="en-US" altLang="sv-SE" sz="1200" i="1">
                <a:solidFill>
                  <a:srgbClr val="000000"/>
                </a:solidFill>
                <a:latin typeface="Arial" panose="020B0604020202020204" pitchFamily="34" charset="0"/>
              </a:rPr>
              <a:t>Nat Genet</a:t>
            </a:r>
            <a:r>
              <a:rPr lang="en-US" altLang="sv-SE" sz="1200">
                <a:solidFill>
                  <a:srgbClr val="000000"/>
                </a:solidFill>
                <a:latin typeface="Arial" panose="020B0604020202020204" pitchFamily="34" charset="0"/>
              </a:rPr>
              <a:t> 2010; </a:t>
            </a:r>
            <a:r>
              <a:rPr lang="sv-SE" altLang="sv-SE" sz="1200">
                <a:solidFill>
                  <a:srgbClr val="000000"/>
                </a:solidFill>
                <a:latin typeface="Arial" panose="020B0604020202020204" pitchFamily="34" charset="0"/>
              </a:rPr>
              <a:t>Groop L. New and views </a:t>
            </a:r>
            <a:r>
              <a:rPr lang="sv-SE" altLang="sv-SE" sz="1200" i="1">
                <a:solidFill>
                  <a:srgbClr val="000000"/>
                </a:solidFill>
                <a:latin typeface="Arial" panose="020B0604020202020204" pitchFamily="34" charset="0"/>
              </a:rPr>
              <a:t>Nat Genet</a:t>
            </a:r>
            <a:r>
              <a:rPr lang="sv-SE" altLang="sv-SE" sz="1200">
                <a:solidFill>
                  <a:srgbClr val="000000"/>
                </a:solidFill>
                <a:latin typeface="Arial" panose="020B0604020202020204" pitchFamily="34" charset="0"/>
              </a:rPr>
              <a:t> 2010</a:t>
            </a:r>
            <a:r>
              <a:rPr lang="en-US" altLang="sv-SE" sz="1200">
                <a:solidFill>
                  <a:srgbClr val="000000"/>
                </a:solidFill>
                <a:latin typeface="Arial" panose="020B0604020202020204" pitchFamily="34" charset="0"/>
              </a:rPr>
              <a:t>.</a:t>
            </a:r>
            <a:r>
              <a:rPr lang="en-US" altLang="sv-SE" sz="1200" b="1">
                <a:solidFill>
                  <a:srgbClr val="000000"/>
                </a:solidFill>
                <a:latin typeface="Arial" panose="020B0604020202020204" pitchFamily="34" charset="0"/>
              </a:rPr>
              <a:t> </a:t>
            </a:r>
            <a:endParaRPr lang="en-GB" altLang="sv-SE" sz="1200" b="1">
              <a:solidFill>
                <a:srgbClr val="000000"/>
              </a:solidFill>
              <a:latin typeface="Arial" panose="020B0604020202020204" pitchFamily="34" charset="0"/>
            </a:endParaRPr>
          </a:p>
        </p:txBody>
      </p:sp>
      <p:graphicFrame>
        <p:nvGraphicFramePr>
          <p:cNvPr id="69" name="Object 43"/>
          <p:cNvGraphicFramePr>
            <a:graphicFrameLocks noChangeAspect="1"/>
          </p:cNvGraphicFramePr>
          <p:nvPr>
            <p:extLst>
              <p:ext uri="{D42A27DB-BD31-4B8C-83A1-F6EECF244321}">
                <p14:modId xmlns:p14="http://schemas.microsoft.com/office/powerpoint/2010/main" val="1422766196"/>
              </p:ext>
            </p:extLst>
          </p:nvPr>
        </p:nvGraphicFramePr>
        <p:xfrm>
          <a:off x="2711450" y="4076702"/>
          <a:ext cx="3505200" cy="2482851"/>
        </p:xfrm>
        <a:graphic>
          <a:graphicData uri="http://schemas.openxmlformats.org/presentationml/2006/ole">
            <mc:AlternateContent xmlns:mc="http://schemas.openxmlformats.org/markup-compatibility/2006">
              <mc:Choice xmlns:v="urn:schemas-microsoft-com:vml" Requires="v">
                <p:oleObj name="SPW 9.0 Graph" r:id="rId13" imgW="7255764" imgH="5509260" progId="SigmaPlotGraphicObject.8">
                  <p:embed/>
                </p:oleObj>
              </mc:Choice>
              <mc:Fallback>
                <p:oleObj name="SPW 9.0 Graph" r:id="rId13" imgW="7255764" imgH="5509260" progId="SigmaPlotGraphicObject.8">
                  <p:embed/>
                  <p:pic>
                    <p:nvPicPr>
                      <p:cNvPr id="69" name="Object 4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11450" y="4076702"/>
                        <a:ext cx="3505200" cy="2482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 name="Object 44"/>
          <p:cNvGraphicFramePr>
            <a:graphicFrameLocks noChangeAspect="1"/>
          </p:cNvGraphicFramePr>
          <p:nvPr>
            <p:extLst>
              <p:ext uri="{D42A27DB-BD31-4B8C-83A1-F6EECF244321}">
                <p14:modId xmlns:p14="http://schemas.microsoft.com/office/powerpoint/2010/main" val="3315068052"/>
              </p:ext>
            </p:extLst>
          </p:nvPr>
        </p:nvGraphicFramePr>
        <p:xfrm>
          <a:off x="6383339" y="3860800"/>
          <a:ext cx="2808287" cy="2590800"/>
        </p:xfrm>
        <a:graphic>
          <a:graphicData uri="http://schemas.openxmlformats.org/presentationml/2006/ole">
            <mc:AlternateContent xmlns:mc="http://schemas.openxmlformats.org/markup-compatibility/2006">
              <mc:Choice xmlns:v="urn:schemas-microsoft-com:vml" Requires="v">
                <p:oleObj name="SPW 9.0 Graph" r:id="rId15" imgW="7411212" imgH="6078017" progId="SigmaPlotGraphicObject.8">
                  <p:embed/>
                </p:oleObj>
              </mc:Choice>
              <mc:Fallback>
                <p:oleObj name="SPW 9.0 Graph" r:id="rId15" imgW="7411212" imgH="6078017" progId="SigmaPlotGraphicObject.8">
                  <p:embed/>
                  <p:pic>
                    <p:nvPicPr>
                      <p:cNvPr id="70" name="Object 4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83339" y="3860800"/>
                        <a:ext cx="280828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 name="Rectangle 45"/>
          <p:cNvSpPr>
            <a:spLocks noChangeArrowheads="1"/>
          </p:cNvSpPr>
          <p:nvPr/>
        </p:nvSpPr>
        <p:spPr bwMode="auto">
          <a:xfrm>
            <a:off x="8305925" y="4212440"/>
            <a:ext cx="503237" cy="2305051"/>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endParaRPr lang="sv-SE" altLang="sv-SE">
              <a:solidFill>
                <a:srgbClr val="000000"/>
              </a:solidFill>
              <a:latin typeface="Arial" panose="020B0604020202020204" pitchFamily="34" charset="0"/>
            </a:endParaRPr>
          </a:p>
        </p:txBody>
      </p:sp>
      <p:sp>
        <p:nvSpPr>
          <p:cNvPr id="72" name="Rectangle 46"/>
          <p:cNvSpPr>
            <a:spLocks noChangeArrowheads="1"/>
          </p:cNvSpPr>
          <p:nvPr/>
        </p:nvSpPr>
        <p:spPr bwMode="auto">
          <a:xfrm>
            <a:off x="9981844" y="2112962"/>
            <a:ext cx="503237" cy="21590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endParaRPr lang="sv-SE" altLang="sv-SE">
              <a:solidFill>
                <a:srgbClr val="000000"/>
              </a:solidFill>
              <a:latin typeface="Arial" panose="020B0604020202020204" pitchFamily="34" charset="0"/>
            </a:endParaRPr>
          </a:p>
        </p:txBody>
      </p:sp>
    </p:spTree>
    <p:extLst>
      <p:ext uri="{BB962C8B-B14F-4D97-AF65-F5344CB8AC3E}">
        <p14:creationId xmlns:p14="http://schemas.microsoft.com/office/powerpoint/2010/main" val="219595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77778E-6 -3.98844E-6 L -0.0059 -0.13387 " pathEditMode="relative" rAng="0" ptsTypes="AA">
                                      <p:cBhvr>
                                        <p:cTn id="6" dur="2000" fill="hold"/>
                                        <p:tgtEl>
                                          <p:spTgt spid="29"/>
                                        </p:tgtEl>
                                        <p:attrNameLst>
                                          <p:attrName>ppt_x</p:attrName>
                                          <p:attrName>ppt_y</p:attrName>
                                        </p:attrNameLst>
                                      </p:cBhvr>
                                      <p:rCtr x="-295" y="-6705"/>
                                    </p:animMotion>
                                  </p:childTnLst>
                                </p:cTn>
                              </p:par>
                              <p:par>
                                <p:cTn id="7" presetID="6" presetClass="emph" presetSubtype="0" fill="hold" nodeType="withEffect">
                                  <p:stCondLst>
                                    <p:cond delay="0"/>
                                  </p:stCondLst>
                                  <p:childTnLst>
                                    <p:animScale>
                                      <p:cBhvr>
                                        <p:cTn id="8" dur="2000" fill="hold"/>
                                        <p:tgtEl>
                                          <p:spTgt spid="29"/>
                                        </p:tgtEl>
                                      </p:cBhvr>
                                      <p:by x="85000" y="85000"/>
                                    </p:animScale>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1000"/>
                                        <p:tgtEl>
                                          <p:spTgt spid="69"/>
                                        </p:tgtEl>
                                      </p:cBhvr>
                                    </p:animEffect>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1000"/>
                                        <p:tgtEl>
                                          <p:spTgt spid="7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wipe(down)">
                                      <p:cBhvr>
                                        <p:cTn id="21" dur="500"/>
                                        <p:tgtEl>
                                          <p:spTgt spid="7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wipe(down)">
                                      <p:cBhvr>
                                        <p:cTn id="24"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DF179E8-2675-7502-5EB7-8FA6627988F2}"/>
              </a:ext>
            </a:extLst>
          </p:cNvPr>
          <p:cNvPicPr>
            <a:picLocks noChangeAspect="1"/>
          </p:cNvPicPr>
          <p:nvPr/>
        </p:nvPicPr>
        <p:blipFill>
          <a:blip r:embed="rId3"/>
          <a:stretch>
            <a:fillRect/>
          </a:stretch>
        </p:blipFill>
        <p:spPr>
          <a:xfrm>
            <a:off x="4419600" y="1424117"/>
            <a:ext cx="7772400" cy="4747780"/>
          </a:xfrm>
          <a:prstGeom prst="rect">
            <a:avLst/>
          </a:prstGeom>
        </p:spPr>
      </p:pic>
      <p:pic>
        <p:nvPicPr>
          <p:cNvPr id="8" name="Content Placeholder 7" descr="A red and blue triangle&#10;&#10;Description automatically generated">
            <a:extLst>
              <a:ext uri="{FF2B5EF4-FFF2-40B4-BE49-F238E27FC236}">
                <a16:creationId xmlns:a16="http://schemas.microsoft.com/office/drawing/2014/main" id="{FBC5BE35-4ACD-965C-BFFC-26E1DF92D17E}"/>
              </a:ext>
            </a:extLst>
          </p:cNvPr>
          <p:cNvPicPr>
            <a:picLocks noGrp="1" noChangeAspect="1"/>
          </p:cNvPicPr>
          <p:nvPr>
            <p:ph sz="quarter" idx="13"/>
          </p:nvPr>
        </p:nvPicPr>
        <p:blipFill>
          <a:blip r:embed="rId4"/>
          <a:stretch>
            <a:fillRect/>
          </a:stretch>
        </p:blipFill>
        <p:spPr>
          <a:xfrm>
            <a:off x="27354" y="2420894"/>
            <a:ext cx="7183973" cy="4319587"/>
          </a:xfrm>
        </p:spPr>
      </p:pic>
      <p:pic>
        <p:nvPicPr>
          <p:cNvPr id="11" name="Picture 10" descr="A black text on a white background&#10;&#10;Description automatically generated">
            <a:extLst>
              <a:ext uri="{FF2B5EF4-FFF2-40B4-BE49-F238E27FC236}">
                <a16:creationId xmlns:a16="http://schemas.microsoft.com/office/drawing/2014/main" id="{3FD13C42-574C-6E64-D6F9-2B716E6AF5CF}"/>
              </a:ext>
            </a:extLst>
          </p:cNvPr>
          <p:cNvPicPr>
            <a:picLocks noChangeAspect="1"/>
          </p:cNvPicPr>
          <p:nvPr/>
        </p:nvPicPr>
        <p:blipFill rotWithShape="1">
          <a:blip r:embed="rId5"/>
          <a:srcRect r="2462" b="4025"/>
          <a:stretch/>
        </p:blipFill>
        <p:spPr>
          <a:xfrm>
            <a:off x="1" y="-62200"/>
            <a:ext cx="7666892" cy="2673262"/>
          </a:xfrm>
          <a:prstGeom prst="rect">
            <a:avLst/>
          </a:prstGeom>
        </p:spPr>
      </p:pic>
      <p:sp>
        <p:nvSpPr>
          <p:cNvPr id="12" name="TextBox 11">
            <a:extLst>
              <a:ext uri="{FF2B5EF4-FFF2-40B4-BE49-F238E27FC236}">
                <a16:creationId xmlns:a16="http://schemas.microsoft.com/office/drawing/2014/main" id="{3EA655DC-816A-2FEA-9282-64965CAD3D0D}"/>
              </a:ext>
            </a:extLst>
          </p:cNvPr>
          <p:cNvSpPr txBox="1"/>
          <p:nvPr/>
        </p:nvSpPr>
        <p:spPr>
          <a:xfrm>
            <a:off x="7779336" y="194407"/>
            <a:ext cx="4412663" cy="830997"/>
          </a:xfrm>
          <a:prstGeom prst="rect">
            <a:avLst/>
          </a:prstGeom>
          <a:noFill/>
        </p:spPr>
        <p:txBody>
          <a:bodyPr wrap="square" rtlCol="0">
            <a:spAutoFit/>
          </a:bodyPr>
          <a:lstStyle/>
          <a:p>
            <a:r>
              <a:rPr lang="en-GB" sz="2400" i="1" dirty="0">
                <a:solidFill>
                  <a:schemeClr val="bg1"/>
                </a:solidFill>
                <a:latin typeface="Arial" panose="020B0604020202020204" pitchFamily="34" charset="0"/>
                <a:cs typeface="Arial" panose="020B0604020202020204" pitchFamily="34" charset="0"/>
              </a:rPr>
              <a:t>A</a:t>
            </a:r>
            <a:r>
              <a:rPr lang="en-SE" sz="2400" i="1" dirty="0">
                <a:solidFill>
                  <a:schemeClr val="bg1"/>
                </a:solidFill>
                <a:latin typeface="Arial" panose="020B0604020202020204" pitchFamily="34" charset="0"/>
                <a:cs typeface="Arial" panose="020B0604020202020204" pitchFamily="34" charset="0"/>
              </a:rPr>
              <a:t>CSL5 </a:t>
            </a:r>
            <a:r>
              <a:rPr lang="en-SE" sz="2400" dirty="0">
                <a:solidFill>
                  <a:schemeClr val="bg1"/>
                </a:solidFill>
                <a:latin typeface="Arial" panose="020B0604020202020204" pitchFamily="34" charset="0"/>
                <a:cs typeface="Arial" panose="020B0604020202020204" pitchFamily="34" charset="0"/>
              </a:rPr>
              <a:t>- </a:t>
            </a:r>
            <a:r>
              <a:rPr lang="en-GB" sz="2400" b="0" i="0" dirty="0">
                <a:solidFill>
                  <a:schemeClr val="bg1"/>
                </a:solidFill>
                <a:effectLst/>
                <a:latin typeface="Arial" panose="020B0604020202020204" pitchFamily="34" charset="0"/>
                <a:cs typeface="Arial" panose="020B0604020202020204" pitchFamily="34" charset="0"/>
              </a:rPr>
              <a:t>Acyl-CoA synthetase long-chain family member 5</a:t>
            </a:r>
            <a:r>
              <a:rPr lang="en-SE" sz="24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7281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5643BF-155C-2CF3-032E-71A2B3238C9B}"/>
              </a:ext>
            </a:extLst>
          </p:cNvPr>
          <p:cNvPicPr>
            <a:picLocks noChangeAspect="1"/>
          </p:cNvPicPr>
          <p:nvPr/>
        </p:nvPicPr>
        <p:blipFill rotWithShape="1">
          <a:blip r:embed="rId2"/>
          <a:srcRect t="703" b="5559"/>
          <a:stretch/>
        </p:blipFill>
        <p:spPr>
          <a:xfrm>
            <a:off x="828109" y="1"/>
            <a:ext cx="5696109" cy="6807418"/>
          </a:xfrm>
          <a:prstGeom prst="rect">
            <a:avLst/>
          </a:prstGeom>
        </p:spPr>
      </p:pic>
      <p:pic>
        <p:nvPicPr>
          <p:cNvPr id="5" name="Picture 4">
            <a:extLst>
              <a:ext uri="{FF2B5EF4-FFF2-40B4-BE49-F238E27FC236}">
                <a16:creationId xmlns:a16="http://schemas.microsoft.com/office/drawing/2014/main" id="{691F0EF0-501A-6504-BB87-63E5F9DDEA6B}"/>
              </a:ext>
            </a:extLst>
          </p:cNvPr>
          <p:cNvPicPr>
            <a:picLocks noChangeAspect="1"/>
          </p:cNvPicPr>
          <p:nvPr/>
        </p:nvPicPr>
        <p:blipFill rotWithShape="1">
          <a:blip r:embed="rId3"/>
          <a:srcRect b="2351"/>
          <a:stretch/>
        </p:blipFill>
        <p:spPr>
          <a:xfrm>
            <a:off x="6524218" y="0"/>
            <a:ext cx="5136840" cy="6795511"/>
          </a:xfrm>
          <a:prstGeom prst="rect">
            <a:avLst/>
          </a:prstGeom>
        </p:spPr>
      </p:pic>
      <p:sp>
        <p:nvSpPr>
          <p:cNvPr id="2" name="TextBox 1">
            <a:extLst>
              <a:ext uri="{FF2B5EF4-FFF2-40B4-BE49-F238E27FC236}">
                <a16:creationId xmlns:a16="http://schemas.microsoft.com/office/drawing/2014/main" id="{B4DDB70B-7261-B03F-60EA-1C2A338128A1}"/>
              </a:ext>
            </a:extLst>
          </p:cNvPr>
          <p:cNvSpPr txBox="1"/>
          <p:nvPr/>
        </p:nvSpPr>
        <p:spPr>
          <a:xfrm>
            <a:off x="10748804" y="4940272"/>
            <a:ext cx="1018227" cy="369332"/>
          </a:xfrm>
          <a:prstGeom prst="rect">
            <a:avLst/>
          </a:prstGeom>
          <a:solidFill>
            <a:schemeClr val="accent4">
              <a:lumMod val="20000"/>
              <a:lumOff val="80000"/>
            </a:schemeClr>
          </a:solidFill>
          <a:ln>
            <a:solidFill>
              <a:srgbClr val="FF7000"/>
            </a:solidFill>
          </a:ln>
        </p:spPr>
        <p:txBody>
          <a:bodyPr wrap="none" rtlCol="0">
            <a:spAutoFit/>
          </a:bodyPr>
          <a:lstStyle/>
          <a:p>
            <a:r>
              <a:rPr lang="en-SE" i="1" dirty="0">
                <a:latin typeface="Arial" panose="020B0604020202020204" pitchFamily="34" charset="0"/>
                <a:cs typeface="Arial" panose="020B0604020202020204" pitchFamily="34" charset="0"/>
              </a:rPr>
              <a:t>TCF7L2</a:t>
            </a:r>
          </a:p>
        </p:txBody>
      </p:sp>
      <p:sp>
        <p:nvSpPr>
          <p:cNvPr id="3" name="TextBox 2">
            <a:extLst>
              <a:ext uri="{FF2B5EF4-FFF2-40B4-BE49-F238E27FC236}">
                <a16:creationId xmlns:a16="http://schemas.microsoft.com/office/drawing/2014/main" id="{CEB5B40B-01BC-37ED-9473-04841632F8D9}"/>
              </a:ext>
            </a:extLst>
          </p:cNvPr>
          <p:cNvSpPr txBox="1"/>
          <p:nvPr/>
        </p:nvSpPr>
        <p:spPr>
          <a:xfrm>
            <a:off x="10823836" y="3213089"/>
            <a:ext cx="1018227" cy="369332"/>
          </a:xfrm>
          <a:prstGeom prst="rect">
            <a:avLst/>
          </a:prstGeom>
          <a:solidFill>
            <a:schemeClr val="accent4">
              <a:lumMod val="20000"/>
              <a:lumOff val="80000"/>
            </a:schemeClr>
          </a:solidFill>
          <a:ln>
            <a:solidFill>
              <a:srgbClr val="FF7000"/>
            </a:solidFill>
          </a:ln>
        </p:spPr>
        <p:txBody>
          <a:bodyPr wrap="none" rtlCol="0">
            <a:spAutoFit/>
          </a:bodyPr>
          <a:lstStyle/>
          <a:p>
            <a:r>
              <a:rPr lang="en-SE" i="1" dirty="0">
                <a:latin typeface="Arial" panose="020B0604020202020204" pitchFamily="34" charset="0"/>
                <a:cs typeface="Arial" panose="020B0604020202020204" pitchFamily="34" charset="0"/>
              </a:rPr>
              <a:t>TCF7L2</a:t>
            </a:r>
          </a:p>
        </p:txBody>
      </p:sp>
      <p:sp>
        <p:nvSpPr>
          <p:cNvPr id="6" name="TextBox 5">
            <a:extLst>
              <a:ext uri="{FF2B5EF4-FFF2-40B4-BE49-F238E27FC236}">
                <a16:creationId xmlns:a16="http://schemas.microsoft.com/office/drawing/2014/main" id="{86EA39CA-45F3-7544-B09B-502A1FAEDB84}"/>
              </a:ext>
            </a:extLst>
          </p:cNvPr>
          <p:cNvSpPr txBox="1"/>
          <p:nvPr/>
        </p:nvSpPr>
        <p:spPr>
          <a:xfrm>
            <a:off x="10854777" y="970057"/>
            <a:ext cx="1018227" cy="369332"/>
          </a:xfrm>
          <a:prstGeom prst="rect">
            <a:avLst/>
          </a:prstGeom>
          <a:solidFill>
            <a:schemeClr val="accent4">
              <a:lumMod val="20000"/>
              <a:lumOff val="80000"/>
            </a:schemeClr>
          </a:solidFill>
          <a:ln>
            <a:solidFill>
              <a:srgbClr val="FF7000"/>
            </a:solidFill>
          </a:ln>
        </p:spPr>
        <p:txBody>
          <a:bodyPr wrap="none" rtlCol="0">
            <a:spAutoFit/>
          </a:bodyPr>
          <a:lstStyle/>
          <a:p>
            <a:r>
              <a:rPr lang="en-SE" i="1" dirty="0">
                <a:latin typeface="Arial" panose="020B0604020202020204" pitchFamily="34" charset="0"/>
                <a:cs typeface="Arial" panose="020B0604020202020204" pitchFamily="34" charset="0"/>
              </a:rPr>
              <a:t>TCF7L2</a:t>
            </a:r>
          </a:p>
        </p:txBody>
      </p:sp>
    </p:spTree>
    <p:extLst>
      <p:ext uri="{BB962C8B-B14F-4D97-AF65-F5344CB8AC3E}">
        <p14:creationId xmlns:p14="http://schemas.microsoft.com/office/powerpoint/2010/main" val="2108953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64742" y="267942"/>
            <a:ext cx="11691991" cy="707886"/>
          </a:xfrm>
          <a:prstGeom prst="rect">
            <a:avLst/>
          </a:prstGeom>
          <a:noFill/>
          <a:ln w="9525" algn="ctr">
            <a:noFill/>
            <a:miter lim="800000"/>
            <a:headEnd/>
            <a:tailEnd/>
          </a:ln>
        </p:spPr>
        <p:txBody>
          <a:bodyPr wrap="square">
            <a:spAutoFit/>
          </a:bodyPr>
          <a:lstStyle/>
          <a:p>
            <a:pPr algn="ctr"/>
            <a:r>
              <a:rPr lang="en-GB" sz="4000" b="1" dirty="0">
                <a:solidFill>
                  <a:schemeClr val="bg1"/>
                </a:solidFill>
                <a:latin typeface="Arial" panose="020B0604020202020204" pitchFamily="34" charset="0"/>
                <a:cs typeface="Arial" panose="020B0604020202020204" pitchFamily="34" charset="0"/>
              </a:rPr>
              <a:t>Variants in </a:t>
            </a:r>
            <a:r>
              <a:rPr lang="en-GB" sz="4000" b="1" i="1" dirty="0">
                <a:solidFill>
                  <a:schemeClr val="bg1"/>
                </a:solidFill>
                <a:latin typeface="Arial" panose="020B0604020202020204" pitchFamily="34" charset="0"/>
                <a:cs typeface="Arial" panose="020B0604020202020204" pitchFamily="34" charset="0"/>
              </a:rPr>
              <a:t>TCF7L2 </a:t>
            </a:r>
            <a:r>
              <a:rPr lang="en-GB" sz="4000" b="1" dirty="0">
                <a:solidFill>
                  <a:schemeClr val="bg1"/>
                </a:solidFill>
                <a:latin typeface="Arial" panose="020B0604020202020204" pitchFamily="34" charset="0"/>
                <a:cs typeface="Arial" panose="020B0604020202020204" pitchFamily="34" charset="0"/>
              </a:rPr>
              <a:t>and pharmacogenetics</a:t>
            </a:r>
          </a:p>
        </p:txBody>
      </p:sp>
      <p:sp>
        <p:nvSpPr>
          <p:cNvPr id="6" name="Rectangle 5"/>
          <p:cNvSpPr/>
          <p:nvPr/>
        </p:nvSpPr>
        <p:spPr>
          <a:xfrm>
            <a:off x="123087" y="1340857"/>
            <a:ext cx="5856473" cy="954300"/>
          </a:xfrm>
          <a:prstGeom prst="rect">
            <a:avLst/>
          </a:prstGeom>
        </p:spPr>
        <p:txBody>
          <a:bodyPr wrap="square">
            <a:spAutoFit/>
          </a:bodyPr>
          <a:lstStyle/>
          <a:p>
            <a:pPr lvl="0" algn="ctr"/>
            <a:r>
              <a:rPr lang="en-GB" sz="1867" dirty="0">
                <a:solidFill>
                  <a:srgbClr val="000000"/>
                </a:solidFill>
                <a:latin typeface="Arial" panose="020B0604020202020204" pitchFamily="34" charset="0"/>
                <a:cs typeface="Arial" panose="020B0604020202020204" pitchFamily="34" charset="0"/>
              </a:rPr>
              <a:t>Carriers of the </a:t>
            </a:r>
            <a:r>
              <a:rPr lang="en-GB" sz="1867" dirty="0">
                <a:solidFill>
                  <a:srgbClr val="2ED5F0"/>
                </a:solidFill>
                <a:latin typeface="Arial" panose="020B0604020202020204" pitchFamily="34" charset="0"/>
                <a:cs typeface="Arial" panose="020B0604020202020204" pitchFamily="34" charset="0"/>
              </a:rPr>
              <a:t>risk T-allele </a:t>
            </a:r>
            <a:r>
              <a:rPr lang="en-GB" sz="1867" dirty="0">
                <a:solidFill>
                  <a:srgbClr val="000000"/>
                </a:solidFill>
                <a:latin typeface="Arial" panose="020B0604020202020204" pitchFamily="34" charset="0"/>
                <a:cs typeface="Arial" panose="020B0604020202020204" pitchFamily="34" charset="0"/>
              </a:rPr>
              <a:t>were </a:t>
            </a:r>
            <a:r>
              <a:rPr lang="en-GB" sz="1867" dirty="0">
                <a:solidFill>
                  <a:srgbClr val="2ED5F0"/>
                </a:solidFill>
                <a:latin typeface="Arial" panose="020B0604020202020204" pitchFamily="34" charset="0"/>
                <a:cs typeface="Arial" panose="020B0604020202020204" pitchFamily="34" charset="0"/>
              </a:rPr>
              <a:t>less likely to respond to sulfonylureas</a:t>
            </a:r>
            <a:r>
              <a:rPr lang="en-GB" sz="1867" dirty="0">
                <a:solidFill>
                  <a:srgbClr val="000000"/>
                </a:solidFill>
                <a:latin typeface="Arial" panose="020B0604020202020204" pitchFamily="34" charset="0"/>
                <a:cs typeface="Arial" panose="020B0604020202020204" pitchFamily="34" charset="0"/>
              </a:rPr>
              <a:t> with an odds ratio (OR) for failure of 1.95 (</a:t>
            </a:r>
            <a:r>
              <a:rPr lang="en-GB" sz="1867" i="1" dirty="0">
                <a:solidFill>
                  <a:srgbClr val="000000"/>
                </a:solidFill>
                <a:latin typeface="Arial" panose="020B0604020202020204" pitchFamily="34" charset="0"/>
                <a:cs typeface="Arial" panose="020B0604020202020204" pitchFamily="34" charset="0"/>
              </a:rPr>
              <a:t>P=</a:t>
            </a:r>
            <a:r>
              <a:rPr lang="en-GB" sz="1867" dirty="0">
                <a:solidFill>
                  <a:srgbClr val="000000"/>
                </a:solidFill>
                <a:latin typeface="Arial" panose="020B0604020202020204" pitchFamily="34" charset="0"/>
                <a:cs typeface="Arial" panose="020B0604020202020204" pitchFamily="34" charset="0"/>
              </a:rPr>
              <a:t>0.005), comparing rs12255372 T/T vs. G/G</a:t>
            </a:r>
          </a:p>
        </p:txBody>
      </p:sp>
      <p:pic>
        <p:nvPicPr>
          <p:cNvPr id="2" name="Picture 1">
            <a:extLst>
              <a:ext uri="{FF2B5EF4-FFF2-40B4-BE49-F238E27FC236}">
                <a16:creationId xmlns:a16="http://schemas.microsoft.com/office/drawing/2014/main" id="{9C46145B-EB1D-1504-42F2-956CE80DF99D}"/>
              </a:ext>
            </a:extLst>
          </p:cNvPr>
          <p:cNvPicPr>
            <a:picLocks noChangeAspect="1"/>
          </p:cNvPicPr>
          <p:nvPr/>
        </p:nvPicPr>
        <p:blipFill>
          <a:blip r:embed="rId3"/>
          <a:stretch>
            <a:fillRect/>
          </a:stretch>
        </p:blipFill>
        <p:spPr>
          <a:xfrm>
            <a:off x="6452971" y="2193806"/>
            <a:ext cx="5739029" cy="4436553"/>
          </a:xfrm>
          <a:prstGeom prst="rect">
            <a:avLst/>
          </a:prstGeom>
        </p:spPr>
      </p:pic>
      <p:sp>
        <p:nvSpPr>
          <p:cNvPr id="3" name="Rectangle 2">
            <a:extLst>
              <a:ext uri="{FF2B5EF4-FFF2-40B4-BE49-F238E27FC236}">
                <a16:creationId xmlns:a16="http://schemas.microsoft.com/office/drawing/2014/main" id="{86FEB1DD-485B-793C-8957-75944994087E}"/>
              </a:ext>
            </a:extLst>
          </p:cNvPr>
          <p:cNvSpPr/>
          <p:nvPr/>
        </p:nvSpPr>
        <p:spPr>
          <a:xfrm>
            <a:off x="6095999" y="1383717"/>
            <a:ext cx="5739029" cy="666977"/>
          </a:xfrm>
          <a:prstGeom prst="rect">
            <a:avLst/>
          </a:prstGeom>
        </p:spPr>
        <p:txBody>
          <a:bodyPr wrap="square">
            <a:spAutoFit/>
          </a:bodyPr>
          <a:lstStyle/>
          <a:p>
            <a:pPr lvl="0" algn="ctr"/>
            <a:r>
              <a:rPr lang="en-GB" sz="1867" dirty="0">
                <a:solidFill>
                  <a:srgbClr val="000000"/>
                </a:solidFill>
                <a:latin typeface="Arial" panose="020B0604020202020204" pitchFamily="34" charset="0"/>
                <a:cs typeface="Arial" panose="020B0604020202020204" pitchFamily="34" charset="0"/>
              </a:rPr>
              <a:t>Carriers of the </a:t>
            </a:r>
            <a:r>
              <a:rPr lang="en-GB" sz="1867" dirty="0">
                <a:solidFill>
                  <a:srgbClr val="2ED5F0"/>
                </a:solidFill>
                <a:latin typeface="Arial" panose="020B0604020202020204" pitchFamily="34" charset="0"/>
                <a:cs typeface="Arial" panose="020B0604020202020204" pitchFamily="34" charset="0"/>
              </a:rPr>
              <a:t>TT genotypes</a:t>
            </a:r>
            <a:r>
              <a:rPr lang="en-GB" sz="1867" dirty="0">
                <a:solidFill>
                  <a:srgbClr val="000000"/>
                </a:solidFill>
                <a:latin typeface="Arial" panose="020B0604020202020204" pitchFamily="34" charset="0"/>
                <a:cs typeface="Arial" panose="020B0604020202020204" pitchFamily="34" charset="0"/>
              </a:rPr>
              <a:t> were </a:t>
            </a:r>
            <a:r>
              <a:rPr lang="en-GB" sz="1867" dirty="0">
                <a:solidFill>
                  <a:srgbClr val="2ED5F0"/>
                </a:solidFill>
                <a:latin typeface="Arial" panose="020B0604020202020204" pitchFamily="34" charset="0"/>
                <a:cs typeface="Arial" panose="020B0604020202020204" pitchFamily="34" charset="0"/>
              </a:rPr>
              <a:t>less likely to respond to linagliptin</a:t>
            </a:r>
            <a:r>
              <a:rPr lang="en-GB" sz="1867" dirty="0">
                <a:solidFill>
                  <a:srgbClr val="000000"/>
                </a:solidFill>
                <a:latin typeface="Arial" panose="020B0604020202020204" pitchFamily="34" charset="0"/>
                <a:cs typeface="Arial" panose="020B0604020202020204" pitchFamily="34" charset="0"/>
              </a:rPr>
              <a:t> comparing to C/T vs. C/C</a:t>
            </a:r>
          </a:p>
        </p:txBody>
      </p:sp>
      <p:sp>
        <p:nvSpPr>
          <p:cNvPr id="4" name="TextBox 3">
            <a:extLst>
              <a:ext uri="{FF2B5EF4-FFF2-40B4-BE49-F238E27FC236}">
                <a16:creationId xmlns:a16="http://schemas.microsoft.com/office/drawing/2014/main" id="{C1D61228-1531-B533-BFE0-33306BEC9CB1}"/>
              </a:ext>
            </a:extLst>
          </p:cNvPr>
          <p:cNvSpPr txBox="1"/>
          <p:nvPr/>
        </p:nvSpPr>
        <p:spPr>
          <a:xfrm>
            <a:off x="10945298" y="3084810"/>
            <a:ext cx="466794" cy="369332"/>
          </a:xfrm>
          <a:prstGeom prst="rect">
            <a:avLst/>
          </a:prstGeom>
          <a:noFill/>
        </p:spPr>
        <p:txBody>
          <a:bodyPr wrap="none" rtlCol="0">
            <a:spAutoFit/>
          </a:bodyPr>
          <a:lstStyle/>
          <a:p>
            <a:r>
              <a:rPr lang="en-SE" dirty="0">
                <a:solidFill>
                  <a:srgbClr val="FF8706"/>
                </a:solidFill>
                <a:latin typeface="Arial" panose="020B0604020202020204" pitchFamily="34" charset="0"/>
                <a:cs typeface="Arial" panose="020B0604020202020204" pitchFamily="34" charset="0"/>
              </a:rPr>
              <a:t>TT</a:t>
            </a:r>
          </a:p>
        </p:txBody>
      </p:sp>
      <p:sp>
        <p:nvSpPr>
          <p:cNvPr id="9" name="TextBox 8">
            <a:extLst>
              <a:ext uri="{FF2B5EF4-FFF2-40B4-BE49-F238E27FC236}">
                <a16:creationId xmlns:a16="http://schemas.microsoft.com/office/drawing/2014/main" id="{F9E29E91-C7A3-CFA9-8C8F-9A3A97008CEC}"/>
              </a:ext>
            </a:extLst>
          </p:cNvPr>
          <p:cNvSpPr txBox="1"/>
          <p:nvPr/>
        </p:nvSpPr>
        <p:spPr>
          <a:xfrm>
            <a:off x="10873379" y="3712933"/>
            <a:ext cx="889987" cy="369332"/>
          </a:xfrm>
          <a:prstGeom prst="rect">
            <a:avLst/>
          </a:prstGeom>
          <a:noFill/>
        </p:spPr>
        <p:txBody>
          <a:bodyPr wrap="none" rtlCol="0">
            <a:spAutoFit/>
          </a:bodyPr>
          <a:lstStyle/>
          <a:p>
            <a:r>
              <a:rPr lang="en-SE" dirty="0">
                <a:solidFill>
                  <a:srgbClr val="00DA69"/>
                </a:solidFill>
                <a:latin typeface="Arial" panose="020B0604020202020204" pitchFamily="34" charset="0"/>
                <a:cs typeface="Arial" panose="020B0604020202020204" pitchFamily="34" charset="0"/>
              </a:rPr>
              <a:t>CT/CC</a:t>
            </a:r>
          </a:p>
        </p:txBody>
      </p:sp>
      <p:sp>
        <p:nvSpPr>
          <p:cNvPr id="10" name="TextBox 9">
            <a:extLst>
              <a:ext uri="{FF2B5EF4-FFF2-40B4-BE49-F238E27FC236}">
                <a16:creationId xmlns:a16="http://schemas.microsoft.com/office/drawing/2014/main" id="{5FDB2C55-8324-241C-394E-8D99A57FBE3C}"/>
              </a:ext>
            </a:extLst>
          </p:cNvPr>
          <p:cNvSpPr txBox="1"/>
          <p:nvPr/>
        </p:nvSpPr>
        <p:spPr>
          <a:xfrm>
            <a:off x="10920824" y="2566780"/>
            <a:ext cx="1018227" cy="369332"/>
          </a:xfrm>
          <a:prstGeom prst="rect">
            <a:avLst/>
          </a:prstGeom>
          <a:noFill/>
        </p:spPr>
        <p:txBody>
          <a:bodyPr wrap="none" rtlCol="0">
            <a:spAutoFit/>
          </a:bodyPr>
          <a:lstStyle/>
          <a:p>
            <a:r>
              <a:rPr lang="en-SE" dirty="0">
                <a:solidFill>
                  <a:srgbClr val="FF8706"/>
                </a:solidFill>
                <a:latin typeface="Arial" panose="020B0604020202020204" pitchFamily="34" charset="0"/>
                <a:cs typeface="Arial" panose="020B0604020202020204" pitchFamily="34" charset="0"/>
              </a:rPr>
              <a:t>Placebo</a:t>
            </a:r>
          </a:p>
        </p:txBody>
      </p:sp>
      <p:sp>
        <p:nvSpPr>
          <p:cNvPr id="12" name="TextBox 11">
            <a:extLst>
              <a:ext uri="{FF2B5EF4-FFF2-40B4-BE49-F238E27FC236}">
                <a16:creationId xmlns:a16="http://schemas.microsoft.com/office/drawing/2014/main" id="{83F76330-9E5D-AF4F-9A68-FB9B4000CD47}"/>
              </a:ext>
            </a:extLst>
          </p:cNvPr>
          <p:cNvSpPr txBox="1"/>
          <p:nvPr/>
        </p:nvSpPr>
        <p:spPr>
          <a:xfrm>
            <a:off x="9060679" y="6505801"/>
            <a:ext cx="3128824" cy="338554"/>
          </a:xfrm>
          <a:prstGeom prst="rect">
            <a:avLst/>
          </a:prstGeom>
          <a:noFill/>
        </p:spPr>
        <p:txBody>
          <a:bodyPr wrap="square">
            <a:spAutoFit/>
          </a:bodyPr>
          <a:lstStyle/>
          <a:p>
            <a:r>
              <a:rPr lang="en-GB" sz="1600" dirty="0" err="1">
                <a:latin typeface="Arial" panose="020B0604020202020204" pitchFamily="34" charset="0"/>
                <a:cs typeface="Arial" panose="020B0604020202020204" pitchFamily="34" charset="0"/>
              </a:rPr>
              <a:t>Zimdahl</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et.al</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Diabetologia</a:t>
            </a:r>
            <a:r>
              <a:rPr lang="en-GB" sz="1600" dirty="0">
                <a:latin typeface="Arial" panose="020B0604020202020204" pitchFamily="34" charset="0"/>
                <a:cs typeface="Arial" panose="020B0604020202020204" pitchFamily="34" charset="0"/>
              </a:rPr>
              <a:t> 2013</a:t>
            </a:r>
            <a:endParaRPr lang="en-SE" sz="1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D90C98C-4212-3D30-62E5-B9CC3BF3CB1E}"/>
              </a:ext>
            </a:extLst>
          </p:cNvPr>
          <p:cNvSpPr txBox="1"/>
          <p:nvPr/>
        </p:nvSpPr>
        <p:spPr>
          <a:xfrm>
            <a:off x="126939" y="6438260"/>
            <a:ext cx="3128824" cy="338554"/>
          </a:xfrm>
          <a:prstGeom prst="rect">
            <a:avLst/>
          </a:prstGeom>
          <a:noFill/>
        </p:spPr>
        <p:txBody>
          <a:bodyPr wrap="square">
            <a:spAutoFit/>
          </a:bodyPr>
          <a:lstStyle/>
          <a:p>
            <a:r>
              <a:rPr lang="en-GB" sz="1600" dirty="0">
                <a:latin typeface="Arial" panose="020B0604020202020204" pitchFamily="34" charset="0"/>
                <a:cs typeface="Arial" panose="020B0604020202020204" pitchFamily="34" charset="0"/>
              </a:rPr>
              <a:t>Pearson </a:t>
            </a:r>
            <a:r>
              <a:rPr lang="en-GB" sz="1600" dirty="0" err="1">
                <a:latin typeface="Arial" panose="020B0604020202020204" pitchFamily="34" charset="0"/>
                <a:cs typeface="Arial" panose="020B0604020202020204" pitchFamily="34" charset="0"/>
              </a:rPr>
              <a:t>et.al</a:t>
            </a:r>
            <a:r>
              <a:rPr lang="en-GB" sz="1600" dirty="0">
                <a:latin typeface="Arial" panose="020B0604020202020204" pitchFamily="34" charset="0"/>
                <a:cs typeface="Arial" panose="020B0604020202020204" pitchFamily="34" charset="0"/>
              </a:rPr>
              <a:t>. Diabetes 2007</a:t>
            </a:r>
            <a:endParaRPr lang="en-SE" sz="1600" dirty="0">
              <a:latin typeface="Arial" panose="020B0604020202020204" pitchFamily="34" charset="0"/>
              <a:cs typeface="Arial" panose="020B0604020202020204" pitchFamily="34" charset="0"/>
            </a:endParaRPr>
          </a:p>
        </p:txBody>
      </p:sp>
      <p:pic>
        <p:nvPicPr>
          <p:cNvPr id="1026" name="Picture 2" descr="FIG. 1. Kaplan-Meier plots showing the proportion of patients, by genotype at rs1225372, who achieve a target A1C &lt;7% after being initiated on treatment with a sulfonylurea (A) or metformin (B).">
            <a:extLst>
              <a:ext uri="{FF2B5EF4-FFF2-40B4-BE49-F238E27FC236}">
                <a16:creationId xmlns:a16="http://schemas.microsoft.com/office/drawing/2014/main" id="{625CAFE7-6A5B-0A42-42BC-F1C4BEBBA0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252949" y="2368915"/>
            <a:ext cx="527526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78">
            <a:extLst>
              <a:ext uri="{FF2B5EF4-FFF2-40B4-BE49-F238E27FC236}">
                <a16:creationId xmlns:a16="http://schemas.microsoft.com/office/drawing/2014/main" id="{B3478B6A-C817-2FCC-0CC3-F63F2626EC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01554" y="3371"/>
            <a:ext cx="12128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53EA0FF-6D1B-1705-1B3A-F51588C59121}"/>
              </a:ext>
            </a:extLst>
          </p:cNvPr>
          <p:cNvPicPr>
            <a:picLocks noChangeAspect="1"/>
          </p:cNvPicPr>
          <p:nvPr/>
        </p:nvPicPr>
        <p:blipFill>
          <a:blip r:embed="rId6"/>
          <a:stretch>
            <a:fillRect/>
          </a:stretch>
        </p:blipFill>
        <p:spPr>
          <a:xfrm>
            <a:off x="255298" y="5797915"/>
            <a:ext cx="5257095" cy="707886"/>
          </a:xfrm>
          <a:prstGeom prst="rect">
            <a:avLst/>
          </a:prstGeom>
        </p:spPr>
      </p:pic>
    </p:spTree>
    <p:extLst>
      <p:ext uri="{BB962C8B-B14F-4D97-AF65-F5344CB8AC3E}">
        <p14:creationId xmlns:p14="http://schemas.microsoft.com/office/powerpoint/2010/main" val="2525723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B1F9D-4460-91A7-E908-8849A24E4C42}"/>
              </a:ext>
            </a:extLst>
          </p:cNvPr>
          <p:cNvSpPr>
            <a:spLocks noGrp="1"/>
          </p:cNvSpPr>
          <p:nvPr>
            <p:ph type="title"/>
          </p:nvPr>
        </p:nvSpPr>
        <p:spPr/>
        <p:txBody>
          <a:bodyPr/>
          <a:lstStyle/>
          <a:p>
            <a:pPr algn="ctr"/>
            <a:r>
              <a:rPr lang="en-SE" i="1" dirty="0">
                <a:latin typeface="Arial" panose="020B0604020202020204" pitchFamily="34" charset="0"/>
                <a:cs typeface="Arial" panose="020B0604020202020204" pitchFamily="34" charset="0"/>
              </a:rPr>
              <a:t>TCF7L2</a:t>
            </a:r>
            <a:endParaRPr lang="en-SE"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303CD72-4158-89AB-6CEA-E725808E3CE8}"/>
              </a:ext>
            </a:extLst>
          </p:cNvPr>
          <p:cNvSpPr>
            <a:spLocks noGrp="1"/>
          </p:cNvSpPr>
          <p:nvPr>
            <p:ph sz="quarter" idx="13"/>
          </p:nvPr>
        </p:nvSpPr>
        <p:spPr>
          <a:xfrm>
            <a:off x="552549" y="1604432"/>
            <a:ext cx="10872313" cy="4800898"/>
          </a:xfrm>
        </p:spPr>
        <p:txBody>
          <a:bodyPr>
            <a:normAutofit fontScale="92500" lnSpcReduction="10000"/>
          </a:bodyPr>
          <a:lstStyle/>
          <a:p>
            <a:r>
              <a:rPr lang="en-GB" b="0" i="1" dirty="0">
                <a:solidFill>
                  <a:srgbClr val="383636"/>
                </a:solidFill>
                <a:effectLst/>
                <a:latin typeface="Helvetica Neue" panose="02000503000000020004" pitchFamily="2" charset="0"/>
              </a:rPr>
              <a:t>TCF7L2</a:t>
            </a:r>
            <a:r>
              <a:rPr lang="en-GB" b="0" i="0" dirty="0">
                <a:solidFill>
                  <a:srgbClr val="383636"/>
                </a:solidFill>
                <a:effectLst/>
                <a:latin typeface="Helvetica Neue" panose="02000503000000020004" pitchFamily="2" charset="0"/>
              </a:rPr>
              <a:t> variants demonstrate multiple mechanis</a:t>
            </a:r>
            <a:r>
              <a:rPr lang="en-GB" dirty="0">
                <a:solidFill>
                  <a:srgbClr val="383636"/>
                </a:solidFill>
                <a:latin typeface="Helvetica Neue" panose="02000503000000020004" pitchFamily="2" charset="0"/>
              </a:rPr>
              <a:t>ms involved in  insulin secretion and synthesis, hepatic glucose production, incretin action, body mass index, fasting and postprandial glucose levels as well as multiple diabetes co-morbidities (retinopathy, kidney disease, neuropathy, depression etc).</a:t>
            </a:r>
            <a:endParaRPr lang="en-GB" i="1" dirty="0">
              <a:solidFill>
                <a:srgbClr val="383636"/>
              </a:solidFill>
              <a:latin typeface="Helvetica Neue" panose="02000503000000020004" pitchFamily="2" charset="0"/>
            </a:endParaRPr>
          </a:p>
          <a:p>
            <a:endParaRPr lang="en-GB" b="0" i="1" dirty="0">
              <a:solidFill>
                <a:srgbClr val="383636"/>
              </a:solidFill>
              <a:effectLst/>
              <a:latin typeface="Helvetica Neue" panose="02000503000000020004" pitchFamily="2" charset="0"/>
            </a:endParaRPr>
          </a:p>
          <a:p>
            <a:r>
              <a:rPr lang="en-GB" dirty="0">
                <a:solidFill>
                  <a:srgbClr val="383636"/>
                </a:solidFill>
                <a:latin typeface="Helvetica Neue" panose="02000503000000020004" pitchFamily="2" charset="0"/>
              </a:rPr>
              <a:t>Precise mode of action of the </a:t>
            </a:r>
            <a:r>
              <a:rPr lang="en-GB" i="1" dirty="0">
                <a:solidFill>
                  <a:srgbClr val="383636"/>
                </a:solidFill>
                <a:latin typeface="Helvetica Neue" panose="02000503000000020004" pitchFamily="2" charset="0"/>
              </a:rPr>
              <a:t>TCF7L2 </a:t>
            </a:r>
            <a:r>
              <a:rPr lang="en-GB" dirty="0">
                <a:solidFill>
                  <a:srgbClr val="383636"/>
                </a:solidFill>
                <a:latin typeface="Helvetica Neue" panose="02000503000000020004" pitchFamily="2" charset="0"/>
              </a:rPr>
              <a:t>risk allele is still unknown, however, might involve open chromatin modifications.</a:t>
            </a:r>
          </a:p>
          <a:p>
            <a:endParaRPr lang="en-GB" b="0" dirty="0">
              <a:solidFill>
                <a:srgbClr val="383636"/>
              </a:solidFill>
              <a:effectLst/>
              <a:latin typeface="Helvetica Neue" panose="02000503000000020004" pitchFamily="2" charset="0"/>
            </a:endParaRPr>
          </a:p>
          <a:p>
            <a:r>
              <a:rPr lang="en-GB" b="0" i="1" dirty="0">
                <a:solidFill>
                  <a:srgbClr val="383636"/>
                </a:solidFill>
                <a:effectLst/>
                <a:latin typeface="Helvetica Neue" panose="02000503000000020004" pitchFamily="2" charset="0"/>
              </a:rPr>
              <a:t>TCF7L2</a:t>
            </a:r>
            <a:r>
              <a:rPr lang="en-GB" b="0" i="0" dirty="0">
                <a:solidFill>
                  <a:srgbClr val="383636"/>
                </a:solidFill>
                <a:effectLst/>
                <a:latin typeface="Helvetica Neue" panose="02000503000000020004" pitchFamily="2" charset="0"/>
              </a:rPr>
              <a:t> variants influence therapeutic response to therapies targeting beta-cell function such as sulfonylureas and incretin modalities but not metformin. </a:t>
            </a:r>
            <a:endParaRPr lang="en-SE" dirty="0"/>
          </a:p>
        </p:txBody>
      </p:sp>
    </p:spTree>
    <p:extLst>
      <p:ext uri="{BB962C8B-B14F-4D97-AF65-F5344CB8AC3E}">
        <p14:creationId xmlns:p14="http://schemas.microsoft.com/office/powerpoint/2010/main" val="2884701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a:extLst>
              <a:ext uri="{FF2B5EF4-FFF2-40B4-BE49-F238E27FC236}">
                <a16:creationId xmlns:a16="http://schemas.microsoft.com/office/drawing/2014/main" id="{BC935B02-E757-0047-BA6F-D75B90450121}"/>
              </a:ext>
            </a:extLst>
          </p:cNvPr>
          <p:cNvSpPr txBox="1">
            <a:spLocks noChangeArrowheads="1"/>
          </p:cNvSpPr>
          <p:nvPr/>
        </p:nvSpPr>
        <p:spPr bwMode="auto">
          <a:xfrm>
            <a:off x="1638300" y="533401"/>
            <a:ext cx="891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4000" b="1" i="1" u="none" strike="noStrike" kern="1200" cap="none" spc="0" normalizeH="0" baseline="0" noProof="0">
                <a:ln>
                  <a:noFill/>
                </a:ln>
                <a:solidFill>
                  <a:srgbClr val="0000FF"/>
                </a:solidFill>
                <a:effectLst/>
                <a:uLnTx/>
                <a:uFillTx/>
                <a:latin typeface="Calibri" panose="020F0502020204030204"/>
                <a:ea typeface="+mn-ea"/>
                <a:cs typeface="+mn-cs"/>
              </a:rPr>
              <a:t>MTNR1B</a:t>
            </a:r>
            <a:endParaRPr kumimoji="0" lang="en-US" altLang="sv-SE" sz="4000" b="1" i="1" u="none" strike="noStrike" kern="1200" cap="none" spc="0" normalizeH="0" baseline="0" noProof="0">
              <a:ln>
                <a:noFill/>
              </a:ln>
              <a:solidFill>
                <a:srgbClr val="0000FF"/>
              </a:solidFill>
              <a:effectLst/>
              <a:uLnTx/>
              <a:uFillTx/>
              <a:latin typeface="Calibri" panose="020F0502020204030204"/>
              <a:ea typeface="+mn-ea"/>
              <a:cs typeface="+mn-cs"/>
            </a:endParaRPr>
          </a:p>
        </p:txBody>
      </p:sp>
      <p:pic>
        <p:nvPicPr>
          <p:cNvPr id="3075" name="Picture 3" descr="sun">
            <a:extLst>
              <a:ext uri="{FF2B5EF4-FFF2-40B4-BE49-F238E27FC236}">
                <a16:creationId xmlns:a16="http://schemas.microsoft.com/office/drawing/2014/main" id="{75093C27-AF10-8B4E-AD16-B1C8FEB0C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5588" y="5345113"/>
            <a:ext cx="628650" cy="590550"/>
          </a:xfrm>
          <a:prstGeom prst="rect">
            <a:avLst/>
          </a:prstGeom>
          <a:solidFill>
            <a:srgbClr val="800000"/>
          </a:solidFill>
        </p:spPr>
      </p:pic>
      <p:sp>
        <p:nvSpPr>
          <p:cNvPr id="3076" name="Line 4">
            <a:extLst>
              <a:ext uri="{FF2B5EF4-FFF2-40B4-BE49-F238E27FC236}">
                <a16:creationId xmlns:a16="http://schemas.microsoft.com/office/drawing/2014/main" id="{6BFD3545-4053-B94C-91BE-47FFE8B052F9}"/>
              </a:ext>
            </a:extLst>
          </p:cNvPr>
          <p:cNvSpPr>
            <a:spLocks noChangeShapeType="1"/>
          </p:cNvSpPr>
          <p:nvPr/>
        </p:nvSpPr>
        <p:spPr bwMode="auto">
          <a:xfrm>
            <a:off x="3175001" y="3203575"/>
            <a:ext cx="565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Line 5">
            <a:extLst>
              <a:ext uri="{FF2B5EF4-FFF2-40B4-BE49-F238E27FC236}">
                <a16:creationId xmlns:a16="http://schemas.microsoft.com/office/drawing/2014/main" id="{0761B820-5C0D-F44D-A804-62430559A11D}"/>
              </a:ext>
            </a:extLst>
          </p:cNvPr>
          <p:cNvSpPr>
            <a:spLocks noChangeShapeType="1"/>
          </p:cNvSpPr>
          <p:nvPr/>
        </p:nvSpPr>
        <p:spPr bwMode="auto">
          <a:xfrm>
            <a:off x="3095625" y="5956300"/>
            <a:ext cx="57356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AutoShape 6">
            <a:extLst>
              <a:ext uri="{FF2B5EF4-FFF2-40B4-BE49-F238E27FC236}">
                <a16:creationId xmlns:a16="http://schemas.microsoft.com/office/drawing/2014/main" id="{8F6C3EDF-27B8-BA40-B5C6-C42E5FA2E3C4}"/>
              </a:ext>
            </a:extLst>
          </p:cNvPr>
          <p:cNvSpPr>
            <a:spLocks noChangeArrowheads="1"/>
          </p:cNvSpPr>
          <p:nvPr/>
        </p:nvSpPr>
        <p:spPr bwMode="auto">
          <a:xfrm rot="16200000">
            <a:off x="3212307" y="3086894"/>
            <a:ext cx="2752725" cy="2986088"/>
          </a:xfrm>
          <a:prstGeom prst="flowChartDelay">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Line 7">
            <a:extLst>
              <a:ext uri="{FF2B5EF4-FFF2-40B4-BE49-F238E27FC236}">
                <a16:creationId xmlns:a16="http://schemas.microsoft.com/office/drawing/2014/main" id="{57A7DA23-B689-3E46-845D-511CA5E70817}"/>
              </a:ext>
            </a:extLst>
          </p:cNvPr>
          <p:cNvSpPr>
            <a:spLocks noChangeShapeType="1"/>
          </p:cNvSpPr>
          <p:nvPr/>
        </p:nvSpPr>
        <p:spPr bwMode="auto">
          <a:xfrm>
            <a:off x="4589463" y="3127375"/>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Text Box 8">
            <a:extLst>
              <a:ext uri="{FF2B5EF4-FFF2-40B4-BE49-F238E27FC236}">
                <a16:creationId xmlns:a16="http://schemas.microsoft.com/office/drawing/2014/main" id="{5EE972CD-A0A1-374E-BFB7-856D7B317EF4}"/>
              </a:ext>
            </a:extLst>
          </p:cNvPr>
          <p:cNvSpPr txBox="1">
            <a:spLocks noChangeArrowheads="1"/>
          </p:cNvSpPr>
          <p:nvPr/>
        </p:nvSpPr>
        <p:spPr bwMode="auto">
          <a:xfrm>
            <a:off x="4095113" y="2820988"/>
            <a:ext cx="10839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0" i="0" u="none" strike="noStrike" kern="1200" cap="none" spc="0" normalizeH="0" baseline="0" noProof="0">
                <a:ln>
                  <a:noFill/>
                </a:ln>
                <a:solidFill>
                  <a:prstClr val="black"/>
                </a:solidFill>
                <a:effectLst/>
                <a:uLnTx/>
                <a:uFillTx/>
                <a:latin typeface="Calibri" panose="020F0502020204030204"/>
                <a:ea typeface="+mn-ea"/>
                <a:cs typeface="+mn-cs"/>
              </a:rPr>
              <a:t>12:00 PM</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AutoShape 9">
            <a:extLst>
              <a:ext uri="{FF2B5EF4-FFF2-40B4-BE49-F238E27FC236}">
                <a16:creationId xmlns:a16="http://schemas.microsoft.com/office/drawing/2014/main" id="{560F30C1-A573-F34D-A400-6E9823218E92}"/>
              </a:ext>
            </a:extLst>
          </p:cNvPr>
          <p:cNvSpPr>
            <a:spLocks noChangeArrowheads="1"/>
          </p:cNvSpPr>
          <p:nvPr/>
        </p:nvSpPr>
        <p:spPr bwMode="auto">
          <a:xfrm rot="16200000">
            <a:off x="6198395" y="3086895"/>
            <a:ext cx="2752725" cy="2986087"/>
          </a:xfrm>
          <a:prstGeom prst="flowChartDelay">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Text Box 10">
            <a:extLst>
              <a:ext uri="{FF2B5EF4-FFF2-40B4-BE49-F238E27FC236}">
                <a16:creationId xmlns:a16="http://schemas.microsoft.com/office/drawing/2014/main" id="{8193558F-7459-0D4C-9369-957ACE6B53E0}"/>
              </a:ext>
            </a:extLst>
          </p:cNvPr>
          <p:cNvSpPr txBox="1">
            <a:spLocks noChangeArrowheads="1"/>
          </p:cNvSpPr>
          <p:nvPr/>
        </p:nvSpPr>
        <p:spPr bwMode="auto">
          <a:xfrm>
            <a:off x="7099386" y="2820988"/>
            <a:ext cx="1098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0" i="0" u="none" strike="noStrike" kern="1200" cap="none" spc="0" normalizeH="0" baseline="0" noProof="0">
                <a:ln>
                  <a:noFill/>
                </a:ln>
                <a:solidFill>
                  <a:prstClr val="black"/>
                </a:solidFill>
                <a:effectLst/>
                <a:uLnTx/>
                <a:uFillTx/>
                <a:latin typeface="Calibri" panose="020F0502020204030204"/>
                <a:ea typeface="+mn-ea"/>
                <a:cs typeface="+mn-cs"/>
              </a:rPr>
              <a:t>12:00 AM</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Line 11">
            <a:extLst>
              <a:ext uri="{FF2B5EF4-FFF2-40B4-BE49-F238E27FC236}">
                <a16:creationId xmlns:a16="http://schemas.microsoft.com/office/drawing/2014/main" id="{5FEE3F8B-5CFF-8D40-9DB7-A69F8BC50147}"/>
              </a:ext>
            </a:extLst>
          </p:cNvPr>
          <p:cNvSpPr>
            <a:spLocks noChangeShapeType="1"/>
          </p:cNvSpPr>
          <p:nvPr/>
        </p:nvSpPr>
        <p:spPr bwMode="auto">
          <a:xfrm>
            <a:off x="7573963" y="3127375"/>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Text Box 12">
            <a:extLst>
              <a:ext uri="{FF2B5EF4-FFF2-40B4-BE49-F238E27FC236}">
                <a16:creationId xmlns:a16="http://schemas.microsoft.com/office/drawing/2014/main" id="{5512AAFC-6DD3-264A-9D45-CC5363FA48CB}"/>
              </a:ext>
            </a:extLst>
          </p:cNvPr>
          <p:cNvSpPr txBox="1">
            <a:spLocks noChangeArrowheads="1"/>
          </p:cNvSpPr>
          <p:nvPr/>
        </p:nvSpPr>
        <p:spPr bwMode="auto">
          <a:xfrm>
            <a:off x="5518873" y="5956300"/>
            <a:ext cx="9669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0" i="0" u="none" strike="noStrike" kern="1200" cap="none" spc="0" normalizeH="0" baseline="0" noProof="0">
                <a:ln>
                  <a:noFill/>
                </a:ln>
                <a:solidFill>
                  <a:prstClr val="black"/>
                </a:solidFill>
                <a:effectLst/>
                <a:uLnTx/>
                <a:uFillTx/>
                <a:latin typeface="Calibri" panose="020F0502020204030204"/>
                <a:ea typeface="+mn-ea"/>
                <a:cs typeface="+mn-cs"/>
              </a:rPr>
              <a:t>6:00 PM</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85" name="Picture 13" descr="sun">
            <a:extLst>
              <a:ext uri="{FF2B5EF4-FFF2-40B4-BE49-F238E27FC236}">
                <a16:creationId xmlns:a16="http://schemas.microsoft.com/office/drawing/2014/main" id="{B5518F9C-01C6-9746-BECB-25D118567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025" y="5421313"/>
            <a:ext cx="628650" cy="590550"/>
          </a:xfrm>
          <a:prstGeom prst="rect">
            <a:avLst/>
          </a:prstGeom>
          <a:solidFill>
            <a:srgbClr val="800000"/>
          </a:solidFill>
        </p:spPr>
      </p:pic>
      <p:sp>
        <p:nvSpPr>
          <p:cNvPr id="3086" name="Line 14">
            <a:extLst>
              <a:ext uri="{FF2B5EF4-FFF2-40B4-BE49-F238E27FC236}">
                <a16:creationId xmlns:a16="http://schemas.microsoft.com/office/drawing/2014/main" id="{B36D774F-7009-5241-B898-F40F2A4152AB}"/>
              </a:ext>
            </a:extLst>
          </p:cNvPr>
          <p:cNvSpPr>
            <a:spLocks noChangeShapeType="1"/>
          </p:cNvSpPr>
          <p:nvPr/>
        </p:nvSpPr>
        <p:spPr bwMode="auto">
          <a:xfrm>
            <a:off x="6710363" y="3432176"/>
            <a:ext cx="863600" cy="2524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Line 15">
            <a:extLst>
              <a:ext uri="{FF2B5EF4-FFF2-40B4-BE49-F238E27FC236}">
                <a16:creationId xmlns:a16="http://schemas.microsoft.com/office/drawing/2014/main" id="{16E7D5E8-715B-8E47-9A66-0CF690F5995A}"/>
              </a:ext>
            </a:extLst>
          </p:cNvPr>
          <p:cNvSpPr>
            <a:spLocks noChangeShapeType="1"/>
          </p:cNvSpPr>
          <p:nvPr/>
        </p:nvSpPr>
        <p:spPr bwMode="auto">
          <a:xfrm flipV="1">
            <a:off x="7573963" y="3355976"/>
            <a:ext cx="785812" cy="2600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Text Box 16">
            <a:extLst>
              <a:ext uri="{FF2B5EF4-FFF2-40B4-BE49-F238E27FC236}">
                <a16:creationId xmlns:a16="http://schemas.microsoft.com/office/drawing/2014/main" id="{5FBF1945-9693-8040-93AC-D1097EE2868B}"/>
              </a:ext>
            </a:extLst>
          </p:cNvPr>
          <p:cNvSpPr txBox="1">
            <a:spLocks noChangeArrowheads="1"/>
          </p:cNvSpPr>
          <p:nvPr/>
        </p:nvSpPr>
        <p:spPr bwMode="auto">
          <a:xfrm>
            <a:off x="8254077" y="3178176"/>
            <a:ext cx="8146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400" b="1" i="0" u="none" strike="noStrike" kern="1200" cap="none" spc="0" normalizeH="0" baseline="0" noProof="0">
                <a:ln>
                  <a:noFill/>
                </a:ln>
                <a:solidFill>
                  <a:prstClr val="black"/>
                </a:solidFill>
                <a:effectLst/>
                <a:uLnTx/>
                <a:uFillTx/>
                <a:latin typeface="Calibri" panose="020F0502020204030204"/>
                <a:ea typeface="+mn-ea"/>
                <a:cs typeface="+mn-cs"/>
              </a:rPr>
              <a:t>3:00 AM</a:t>
            </a:r>
            <a:endParaRPr kumimoji="0" lang="en-US" altLang="sv-S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Text Box 17">
            <a:extLst>
              <a:ext uri="{FF2B5EF4-FFF2-40B4-BE49-F238E27FC236}">
                <a16:creationId xmlns:a16="http://schemas.microsoft.com/office/drawing/2014/main" id="{AEC301A5-0E39-F64F-9FB3-91DBF25F17F9}"/>
              </a:ext>
            </a:extLst>
          </p:cNvPr>
          <p:cNvSpPr txBox="1">
            <a:spLocks noChangeArrowheads="1"/>
          </p:cNvSpPr>
          <p:nvPr/>
        </p:nvSpPr>
        <p:spPr bwMode="auto">
          <a:xfrm>
            <a:off x="6320565" y="3178176"/>
            <a:ext cx="80182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400" b="1" i="0" u="none" strike="noStrike" kern="1200" cap="none" spc="0" normalizeH="0" baseline="0" noProof="0">
                <a:ln>
                  <a:noFill/>
                </a:ln>
                <a:solidFill>
                  <a:prstClr val="black"/>
                </a:solidFill>
                <a:effectLst/>
                <a:uLnTx/>
                <a:uFillTx/>
                <a:latin typeface="Calibri" panose="020F0502020204030204"/>
                <a:ea typeface="+mn-ea"/>
                <a:cs typeface="+mn-cs"/>
              </a:rPr>
              <a:t>9:00 PM</a:t>
            </a:r>
            <a:endParaRPr kumimoji="0" lang="en-US" altLang="sv-S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90" name="Group 18">
            <a:extLst>
              <a:ext uri="{FF2B5EF4-FFF2-40B4-BE49-F238E27FC236}">
                <a16:creationId xmlns:a16="http://schemas.microsoft.com/office/drawing/2014/main" id="{25C79A11-1924-B149-8640-A9C9C693E546}"/>
              </a:ext>
            </a:extLst>
          </p:cNvPr>
          <p:cNvGrpSpPr>
            <a:grpSpLocks/>
          </p:cNvGrpSpPr>
          <p:nvPr/>
        </p:nvGrpSpPr>
        <p:grpSpPr bwMode="auto">
          <a:xfrm>
            <a:off x="2806942" y="3279776"/>
            <a:ext cx="210901" cy="2676525"/>
            <a:chOff x="927" y="2208"/>
            <a:chExt cx="129" cy="1680"/>
          </a:xfrm>
        </p:grpSpPr>
        <p:sp>
          <p:nvSpPr>
            <p:cNvPr id="3091" name="Line 19">
              <a:extLst>
                <a:ext uri="{FF2B5EF4-FFF2-40B4-BE49-F238E27FC236}">
                  <a16:creationId xmlns:a16="http://schemas.microsoft.com/office/drawing/2014/main" id="{AC968D25-267B-714F-B330-8A2C9736D69B}"/>
                </a:ext>
              </a:extLst>
            </p:cNvPr>
            <p:cNvSpPr>
              <a:spLocks noChangeShapeType="1"/>
            </p:cNvSpPr>
            <p:nvPr/>
          </p:nvSpPr>
          <p:spPr bwMode="auto">
            <a:xfrm flipV="1">
              <a:off x="1056" y="2208"/>
              <a:ext cx="0" cy="168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Line 20">
              <a:extLst>
                <a:ext uri="{FF2B5EF4-FFF2-40B4-BE49-F238E27FC236}">
                  <a16:creationId xmlns:a16="http://schemas.microsoft.com/office/drawing/2014/main" id="{FA8BC32C-B5EB-2944-83BC-1311C4E7F154}"/>
                </a:ext>
              </a:extLst>
            </p:cNvPr>
            <p:cNvSpPr>
              <a:spLocks noChangeShapeType="1"/>
            </p:cNvSpPr>
            <p:nvPr/>
          </p:nvSpPr>
          <p:spPr bwMode="auto">
            <a:xfrm>
              <a:off x="1045" y="2928"/>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Line 21">
              <a:extLst>
                <a:ext uri="{FF2B5EF4-FFF2-40B4-BE49-F238E27FC236}">
                  <a16:creationId xmlns:a16="http://schemas.microsoft.com/office/drawing/2014/main" id="{D88DF050-BB23-0146-B674-FD98D6FCC212}"/>
                </a:ext>
              </a:extLst>
            </p:cNvPr>
            <p:cNvSpPr>
              <a:spLocks noChangeShapeType="1"/>
            </p:cNvSpPr>
            <p:nvPr/>
          </p:nvSpPr>
          <p:spPr bwMode="auto">
            <a:xfrm>
              <a:off x="1045" y="2797"/>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Line 22">
              <a:extLst>
                <a:ext uri="{FF2B5EF4-FFF2-40B4-BE49-F238E27FC236}">
                  <a16:creationId xmlns:a16="http://schemas.microsoft.com/office/drawing/2014/main" id="{63FB6844-0D1D-B044-AD9C-044FA8456D72}"/>
                </a:ext>
              </a:extLst>
            </p:cNvPr>
            <p:cNvSpPr>
              <a:spLocks noChangeShapeType="1"/>
            </p:cNvSpPr>
            <p:nvPr/>
          </p:nvSpPr>
          <p:spPr bwMode="auto">
            <a:xfrm>
              <a:off x="1045" y="2667"/>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Line 23">
              <a:extLst>
                <a:ext uri="{FF2B5EF4-FFF2-40B4-BE49-F238E27FC236}">
                  <a16:creationId xmlns:a16="http://schemas.microsoft.com/office/drawing/2014/main" id="{86C79FDD-DCA4-4742-9B89-98C4396BC9EB}"/>
                </a:ext>
              </a:extLst>
            </p:cNvPr>
            <p:cNvSpPr>
              <a:spLocks noChangeShapeType="1"/>
            </p:cNvSpPr>
            <p:nvPr/>
          </p:nvSpPr>
          <p:spPr bwMode="auto">
            <a:xfrm>
              <a:off x="1045" y="2536"/>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Line 24">
              <a:extLst>
                <a:ext uri="{FF2B5EF4-FFF2-40B4-BE49-F238E27FC236}">
                  <a16:creationId xmlns:a16="http://schemas.microsoft.com/office/drawing/2014/main" id="{B76611A3-017F-9E42-B0BE-7364484DF645}"/>
                </a:ext>
              </a:extLst>
            </p:cNvPr>
            <p:cNvSpPr>
              <a:spLocks noChangeShapeType="1"/>
            </p:cNvSpPr>
            <p:nvPr/>
          </p:nvSpPr>
          <p:spPr bwMode="auto">
            <a:xfrm>
              <a:off x="1045" y="2406"/>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Line 25">
              <a:extLst>
                <a:ext uri="{FF2B5EF4-FFF2-40B4-BE49-F238E27FC236}">
                  <a16:creationId xmlns:a16="http://schemas.microsoft.com/office/drawing/2014/main" id="{12E6AE7B-7A50-C743-963F-4867C54F8F72}"/>
                </a:ext>
              </a:extLst>
            </p:cNvPr>
            <p:cNvSpPr>
              <a:spLocks noChangeShapeType="1"/>
            </p:cNvSpPr>
            <p:nvPr/>
          </p:nvSpPr>
          <p:spPr bwMode="auto">
            <a:xfrm>
              <a:off x="1045" y="2275"/>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Rectangle 26">
              <a:extLst>
                <a:ext uri="{FF2B5EF4-FFF2-40B4-BE49-F238E27FC236}">
                  <a16:creationId xmlns:a16="http://schemas.microsoft.com/office/drawing/2014/main" id="{8CC0292D-BAC5-F34B-9E42-AF70538B136F}"/>
                </a:ext>
              </a:extLst>
            </p:cNvPr>
            <p:cNvSpPr>
              <a:spLocks noChangeArrowheads="1"/>
            </p:cNvSpPr>
            <p:nvPr/>
          </p:nvSpPr>
          <p:spPr bwMode="auto">
            <a:xfrm>
              <a:off x="970" y="3706"/>
              <a:ext cx="3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5</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Rectangle 27">
              <a:extLst>
                <a:ext uri="{FF2B5EF4-FFF2-40B4-BE49-F238E27FC236}">
                  <a16:creationId xmlns:a16="http://schemas.microsoft.com/office/drawing/2014/main" id="{A9DCD37F-6B8D-5343-9A91-753580C52C33}"/>
                </a:ext>
              </a:extLst>
            </p:cNvPr>
            <p:cNvSpPr>
              <a:spLocks noChangeArrowheads="1"/>
            </p:cNvSpPr>
            <p:nvPr/>
          </p:nvSpPr>
          <p:spPr bwMode="auto">
            <a:xfrm>
              <a:off x="932" y="3456"/>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10</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Rectangle 28">
              <a:extLst>
                <a:ext uri="{FF2B5EF4-FFF2-40B4-BE49-F238E27FC236}">
                  <a16:creationId xmlns:a16="http://schemas.microsoft.com/office/drawing/2014/main" id="{E912559C-B9ED-5041-B4CA-8BA969A89EB2}"/>
                </a:ext>
              </a:extLst>
            </p:cNvPr>
            <p:cNvSpPr>
              <a:spLocks noChangeArrowheads="1"/>
            </p:cNvSpPr>
            <p:nvPr/>
          </p:nvSpPr>
          <p:spPr bwMode="auto">
            <a:xfrm>
              <a:off x="932" y="3192"/>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15</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Rectangle 29">
              <a:extLst>
                <a:ext uri="{FF2B5EF4-FFF2-40B4-BE49-F238E27FC236}">
                  <a16:creationId xmlns:a16="http://schemas.microsoft.com/office/drawing/2014/main" id="{F45B4C33-5D14-734E-AB91-68E1307DDE76}"/>
                </a:ext>
              </a:extLst>
            </p:cNvPr>
            <p:cNvSpPr>
              <a:spLocks noChangeArrowheads="1"/>
            </p:cNvSpPr>
            <p:nvPr/>
          </p:nvSpPr>
          <p:spPr bwMode="auto">
            <a:xfrm>
              <a:off x="927" y="2898"/>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20</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Line 30">
              <a:extLst>
                <a:ext uri="{FF2B5EF4-FFF2-40B4-BE49-F238E27FC236}">
                  <a16:creationId xmlns:a16="http://schemas.microsoft.com/office/drawing/2014/main" id="{10CF95AF-D86D-2642-B9D7-AC125B77C64C}"/>
                </a:ext>
              </a:extLst>
            </p:cNvPr>
            <p:cNvSpPr>
              <a:spLocks noChangeShapeType="1"/>
            </p:cNvSpPr>
            <p:nvPr/>
          </p:nvSpPr>
          <p:spPr bwMode="auto">
            <a:xfrm>
              <a:off x="1045" y="3888"/>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Line 31">
              <a:extLst>
                <a:ext uri="{FF2B5EF4-FFF2-40B4-BE49-F238E27FC236}">
                  <a16:creationId xmlns:a16="http://schemas.microsoft.com/office/drawing/2014/main" id="{C7504613-1F11-6E40-94C2-E1FB24EFF11E}"/>
                </a:ext>
              </a:extLst>
            </p:cNvPr>
            <p:cNvSpPr>
              <a:spLocks noChangeShapeType="1"/>
            </p:cNvSpPr>
            <p:nvPr/>
          </p:nvSpPr>
          <p:spPr bwMode="auto">
            <a:xfrm>
              <a:off x="1045" y="3757"/>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Line 32">
              <a:extLst>
                <a:ext uri="{FF2B5EF4-FFF2-40B4-BE49-F238E27FC236}">
                  <a16:creationId xmlns:a16="http://schemas.microsoft.com/office/drawing/2014/main" id="{3E229F24-3975-7344-A082-8B2657C8F67B}"/>
                </a:ext>
              </a:extLst>
            </p:cNvPr>
            <p:cNvSpPr>
              <a:spLocks noChangeShapeType="1"/>
            </p:cNvSpPr>
            <p:nvPr/>
          </p:nvSpPr>
          <p:spPr bwMode="auto">
            <a:xfrm>
              <a:off x="1045" y="3627"/>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Line 33">
              <a:extLst>
                <a:ext uri="{FF2B5EF4-FFF2-40B4-BE49-F238E27FC236}">
                  <a16:creationId xmlns:a16="http://schemas.microsoft.com/office/drawing/2014/main" id="{63F84618-769E-ED43-9D3C-BA7A94FAE73F}"/>
                </a:ext>
              </a:extLst>
            </p:cNvPr>
            <p:cNvSpPr>
              <a:spLocks noChangeShapeType="1"/>
            </p:cNvSpPr>
            <p:nvPr/>
          </p:nvSpPr>
          <p:spPr bwMode="auto">
            <a:xfrm>
              <a:off x="1045" y="3496"/>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Line 34">
              <a:extLst>
                <a:ext uri="{FF2B5EF4-FFF2-40B4-BE49-F238E27FC236}">
                  <a16:creationId xmlns:a16="http://schemas.microsoft.com/office/drawing/2014/main" id="{0B09B684-6022-6947-9F0A-FC229BBB8C47}"/>
                </a:ext>
              </a:extLst>
            </p:cNvPr>
            <p:cNvSpPr>
              <a:spLocks noChangeShapeType="1"/>
            </p:cNvSpPr>
            <p:nvPr/>
          </p:nvSpPr>
          <p:spPr bwMode="auto">
            <a:xfrm>
              <a:off x="1045" y="3366"/>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Line 35">
              <a:extLst>
                <a:ext uri="{FF2B5EF4-FFF2-40B4-BE49-F238E27FC236}">
                  <a16:creationId xmlns:a16="http://schemas.microsoft.com/office/drawing/2014/main" id="{688EE65E-9BA7-AA44-B41B-38E0C1E16BC9}"/>
                </a:ext>
              </a:extLst>
            </p:cNvPr>
            <p:cNvSpPr>
              <a:spLocks noChangeShapeType="1"/>
            </p:cNvSpPr>
            <p:nvPr/>
          </p:nvSpPr>
          <p:spPr bwMode="auto">
            <a:xfrm>
              <a:off x="1045" y="3235"/>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Line 36">
              <a:extLst>
                <a:ext uri="{FF2B5EF4-FFF2-40B4-BE49-F238E27FC236}">
                  <a16:creationId xmlns:a16="http://schemas.microsoft.com/office/drawing/2014/main" id="{CE2ADF4F-56C5-E34E-94CB-613AE8EB522C}"/>
                </a:ext>
              </a:extLst>
            </p:cNvPr>
            <p:cNvSpPr>
              <a:spLocks noChangeShapeType="1"/>
            </p:cNvSpPr>
            <p:nvPr/>
          </p:nvSpPr>
          <p:spPr bwMode="auto">
            <a:xfrm>
              <a:off x="1045" y="3105"/>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Rectangle 37">
              <a:extLst>
                <a:ext uri="{FF2B5EF4-FFF2-40B4-BE49-F238E27FC236}">
                  <a16:creationId xmlns:a16="http://schemas.microsoft.com/office/drawing/2014/main" id="{EF07010D-AB93-BF40-9A18-EED2A8A1450C}"/>
                </a:ext>
              </a:extLst>
            </p:cNvPr>
            <p:cNvSpPr>
              <a:spLocks noChangeArrowheads="1"/>
            </p:cNvSpPr>
            <p:nvPr/>
          </p:nvSpPr>
          <p:spPr bwMode="auto">
            <a:xfrm>
              <a:off x="942" y="2626"/>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30</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Rectangle 38">
              <a:extLst>
                <a:ext uri="{FF2B5EF4-FFF2-40B4-BE49-F238E27FC236}">
                  <a16:creationId xmlns:a16="http://schemas.microsoft.com/office/drawing/2014/main" id="{3A291E00-0BF8-C545-90CD-A943A25AE4DD}"/>
                </a:ext>
              </a:extLst>
            </p:cNvPr>
            <p:cNvSpPr>
              <a:spLocks noChangeArrowheads="1"/>
            </p:cNvSpPr>
            <p:nvPr/>
          </p:nvSpPr>
          <p:spPr bwMode="auto">
            <a:xfrm>
              <a:off x="942" y="2352"/>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40</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11" name="Group 39">
            <a:extLst>
              <a:ext uri="{FF2B5EF4-FFF2-40B4-BE49-F238E27FC236}">
                <a16:creationId xmlns:a16="http://schemas.microsoft.com/office/drawing/2014/main" id="{52E2656A-D840-144E-9EA4-B6DFB2EEB89E}"/>
              </a:ext>
            </a:extLst>
          </p:cNvPr>
          <p:cNvGrpSpPr>
            <a:grpSpLocks/>
          </p:cNvGrpSpPr>
          <p:nvPr/>
        </p:nvGrpSpPr>
        <p:grpSpPr bwMode="auto">
          <a:xfrm>
            <a:off x="9105915" y="3279776"/>
            <a:ext cx="206180" cy="2676525"/>
            <a:chOff x="4776" y="2208"/>
            <a:chExt cx="126" cy="1680"/>
          </a:xfrm>
        </p:grpSpPr>
        <p:sp>
          <p:nvSpPr>
            <p:cNvPr id="3112" name="Line 40">
              <a:extLst>
                <a:ext uri="{FF2B5EF4-FFF2-40B4-BE49-F238E27FC236}">
                  <a16:creationId xmlns:a16="http://schemas.microsoft.com/office/drawing/2014/main" id="{83402AC5-5012-8D4A-B858-E460C18839FF}"/>
                </a:ext>
              </a:extLst>
            </p:cNvPr>
            <p:cNvSpPr>
              <a:spLocks noChangeShapeType="1"/>
            </p:cNvSpPr>
            <p:nvPr/>
          </p:nvSpPr>
          <p:spPr bwMode="auto">
            <a:xfrm flipV="1">
              <a:off x="4776" y="2208"/>
              <a:ext cx="0" cy="168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Line 41">
              <a:extLst>
                <a:ext uri="{FF2B5EF4-FFF2-40B4-BE49-F238E27FC236}">
                  <a16:creationId xmlns:a16="http://schemas.microsoft.com/office/drawing/2014/main" id="{FC46CFF7-E280-6141-8BE2-611A63E3444E}"/>
                </a:ext>
              </a:extLst>
            </p:cNvPr>
            <p:cNvSpPr>
              <a:spLocks noChangeShapeType="1"/>
            </p:cNvSpPr>
            <p:nvPr/>
          </p:nvSpPr>
          <p:spPr bwMode="auto">
            <a:xfrm>
              <a:off x="4789" y="2928"/>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Line 42">
              <a:extLst>
                <a:ext uri="{FF2B5EF4-FFF2-40B4-BE49-F238E27FC236}">
                  <a16:creationId xmlns:a16="http://schemas.microsoft.com/office/drawing/2014/main" id="{EE9CF8C0-705F-B04A-8346-E26C10C9ABD7}"/>
                </a:ext>
              </a:extLst>
            </p:cNvPr>
            <p:cNvSpPr>
              <a:spLocks noChangeShapeType="1"/>
            </p:cNvSpPr>
            <p:nvPr/>
          </p:nvSpPr>
          <p:spPr bwMode="auto">
            <a:xfrm>
              <a:off x="4789" y="2797"/>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Line 43">
              <a:extLst>
                <a:ext uri="{FF2B5EF4-FFF2-40B4-BE49-F238E27FC236}">
                  <a16:creationId xmlns:a16="http://schemas.microsoft.com/office/drawing/2014/main" id="{75B275AF-D5F4-E04D-AD5F-22C744F403FF}"/>
                </a:ext>
              </a:extLst>
            </p:cNvPr>
            <p:cNvSpPr>
              <a:spLocks noChangeShapeType="1"/>
            </p:cNvSpPr>
            <p:nvPr/>
          </p:nvSpPr>
          <p:spPr bwMode="auto">
            <a:xfrm>
              <a:off x="4789" y="2667"/>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Line 44">
              <a:extLst>
                <a:ext uri="{FF2B5EF4-FFF2-40B4-BE49-F238E27FC236}">
                  <a16:creationId xmlns:a16="http://schemas.microsoft.com/office/drawing/2014/main" id="{FA0D8535-4E92-374D-B880-99A04293310F}"/>
                </a:ext>
              </a:extLst>
            </p:cNvPr>
            <p:cNvSpPr>
              <a:spLocks noChangeShapeType="1"/>
            </p:cNvSpPr>
            <p:nvPr/>
          </p:nvSpPr>
          <p:spPr bwMode="auto">
            <a:xfrm>
              <a:off x="4789" y="2536"/>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7" name="Line 45">
              <a:extLst>
                <a:ext uri="{FF2B5EF4-FFF2-40B4-BE49-F238E27FC236}">
                  <a16:creationId xmlns:a16="http://schemas.microsoft.com/office/drawing/2014/main" id="{8E4A88B7-C254-A14D-A891-721A50C62F35}"/>
                </a:ext>
              </a:extLst>
            </p:cNvPr>
            <p:cNvSpPr>
              <a:spLocks noChangeShapeType="1"/>
            </p:cNvSpPr>
            <p:nvPr/>
          </p:nvSpPr>
          <p:spPr bwMode="auto">
            <a:xfrm>
              <a:off x="4789" y="2406"/>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8" name="Line 46">
              <a:extLst>
                <a:ext uri="{FF2B5EF4-FFF2-40B4-BE49-F238E27FC236}">
                  <a16:creationId xmlns:a16="http://schemas.microsoft.com/office/drawing/2014/main" id="{F1671605-5C71-A148-9D6C-29A091010DEA}"/>
                </a:ext>
              </a:extLst>
            </p:cNvPr>
            <p:cNvSpPr>
              <a:spLocks noChangeShapeType="1"/>
            </p:cNvSpPr>
            <p:nvPr/>
          </p:nvSpPr>
          <p:spPr bwMode="auto">
            <a:xfrm>
              <a:off x="4789" y="2275"/>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9" name="Rectangle 47">
              <a:extLst>
                <a:ext uri="{FF2B5EF4-FFF2-40B4-BE49-F238E27FC236}">
                  <a16:creationId xmlns:a16="http://schemas.microsoft.com/office/drawing/2014/main" id="{4646F1D5-AB8E-334D-9FE7-77FC269ECB31}"/>
                </a:ext>
              </a:extLst>
            </p:cNvPr>
            <p:cNvSpPr>
              <a:spLocks noChangeArrowheads="1"/>
            </p:cNvSpPr>
            <p:nvPr/>
          </p:nvSpPr>
          <p:spPr bwMode="auto">
            <a:xfrm>
              <a:off x="4826" y="3706"/>
              <a:ext cx="3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5</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0" name="Rectangle 48">
              <a:extLst>
                <a:ext uri="{FF2B5EF4-FFF2-40B4-BE49-F238E27FC236}">
                  <a16:creationId xmlns:a16="http://schemas.microsoft.com/office/drawing/2014/main" id="{EF59DF51-1E3A-D842-9E3D-8A3212FEDE38}"/>
                </a:ext>
              </a:extLst>
            </p:cNvPr>
            <p:cNvSpPr>
              <a:spLocks noChangeArrowheads="1"/>
            </p:cNvSpPr>
            <p:nvPr/>
          </p:nvSpPr>
          <p:spPr bwMode="auto">
            <a:xfrm>
              <a:off x="4820" y="3456"/>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10</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1" name="Rectangle 49">
              <a:extLst>
                <a:ext uri="{FF2B5EF4-FFF2-40B4-BE49-F238E27FC236}">
                  <a16:creationId xmlns:a16="http://schemas.microsoft.com/office/drawing/2014/main" id="{3ADAC08F-987B-9544-977B-808C5DFE3A9F}"/>
                </a:ext>
              </a:extLst>
            </p:cNvPr>
            <p:cNvSpPr>
              <a:spLocks noChangeArrowheads="1"/>
            </p:cNvSpPr>
            <p:nvPr/>
          </p:nvSpPr>
          <p:spPr bwMode="auto">
            <a:xfrm>
              <a:off x="4813" y="3192"/>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15</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2" name="Rectangle 50">
              <a:extLst>
                <a:ext uri="{FF2B5EF4-FFF2-40B4-BE49-F238E27FC236}">
                  <a16:creationId xmlns:a16="http://schemas.microsoft.com/office/drawing/2014/main" id="{20E5C992-AF2B-9A42-8BA1-CBB0C50425BD}"/>
                </a:ext>
              </a:extLst>
            </p:cNvPr>
            <p:cNvSpPr>
              <a:spLocks noChangeArrowheads="1"/>
            </p:cNvSpPr>
            <p:nvPr/>
          </p:nvSpPr>
          <p:spPr bwMode="auto">
            <a:xfrm>
              <a:off x="4831" y="2898"/>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20</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3" name="Line 51">
              <a:extLst>
                <a:ext uri="{FF2B5EF4-FFF2-40B4-BE49-F238E27FC236}">
                  <a16:creationId xmlns:a16="http://schemas.microsoft.com/office/drawing/2014/main" id="{7D130683-2E6D-3146-8E58-0EC9C5EDFF4A}"/>
                </a:ext>
              </a:extLst>
            </p:cNvPr>
            <p:cNvSpPr>
              <a:spLocks noChangeShapeType="1"/>
            </p:cNvSpPr>
            <p:nvPr/>
          </p:nvSpPr>
          <p:spPr bwMode="auto">
            <a:xfrm>
              <a:off x="4789" y="3888"/>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4" name="Line 52">
              <a:extLst>
                <a:ext uri="{FF2B5EF4-FFF2-40B4-BE49-F238E27FC236}">
                  <a16:creationId xmlns:a16="http://schemas.microsoft.com/office/drawing/2014/main" id="{14075D6E-916C-FA42-BC47-02F511225683}"/>
                </a:ext>
              </a:extLst>
            </p:cNvPr>
            <p:cNvSpPr>
              <a:spLocks noChangeShapeType="1"/>
            </p:cNvSpPr>
            <p:nvPr/>
          </p:nvSpPr>
          <p:spPr bwMode="auto">
            <a:xfrm>
              <a:off x="4789" y="3757"/>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5" name="Line 53">
              <a:extLst>
                <a:ext uri="{FF2B5EF4-FFF2-40B4-BE49-F238E27FC236}">
                  <a16:creationId xmlns:a16="http://schemas.microsoft.com/office/drawing/2014/main" id="{40A145C3-A944-A24C-8ED5-76CF56C78708}"/>
                </a:ext>
              </a:extLst>
            </p:cNvPr>
            <p:cNvSpPr>
              <a:spLocks noChangeShapeType="1"/>
            </p:cNvSpPr>
            <p:nvPr/>
          </p:nvSpPr>
          <p:spPr bwMode="auto">
            <a:xfrm>
              <a:off x="4789" y="3627"/>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6" name="Line 54">
              <a:extLst>
                <a:ext uri="{FF2B5EF4-FFF2-40B4-BE49-F238E27FC236}">
                  <a16:creationId xmlns:a16="http://schemas.microsoft.com/office/drawing/2014/main" id="{90EE48AC-4EF8-CB46-A223-95B56A2A3562}"/>
                </a:ext>
              </a:extLst>
            </p:cNvPr>
            <p:cNvSpPr>
              <a:spLocks noChangeShapeType="1"/>
            </p:cNvSpPr>
            <p:nvPr/>
          </p:nvSpPr>
          <p:spPr bwMode="auto">
            <a:xfrm>
              <a:off x="4789" y="3496"/>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7" name="Line 55">
              <a:extLst>
                <a:ext uri="{FF2B5EF4-FFF2-40B4-BE49-F238E27FC236}">
                  <a16:creationId xmlns:a16="http://schemas.microsoft.com/office/drawing/2014/main" id="{29478EE4-0B4E-704E-BCF4-58067E1DC1FB}"/>
                </a:ext>
              </a:extLst>
            </p:cNvPr>
            <p:cNvSpPr>
              <a:spLocks noChangeShapeType="1"/>
            </p:cNvSpPr>
            <p:nvPr/>
          </p:nvSpPr>
          <p:spPr bwMode="auto">
            <a:xfrm>
              <a:off x="4789" y="3366"/>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8" name="Line 56">
              <a:extLst>
                <a:ext uri="{FF2B5EF4-FFF2-40B4-BE49-F238E27FC236}">
                  <a16:creationId xmlns:a16="http://schemas.microsoft.com/office/drawing/2014/main" id="{ECA7E277-63A7-D94B-95A5-1AEE5017276D}"/>
                </a:ext>
              </a:extLst>
            </p:cNvPr>
            <p:cNvSpPr>
              <a:spLocks noChangeShapeType="1"/>
            </p:cNvSpPr>
            <p:nvPr/>
          </p:nvSpPr>
          <p:spPr bwMode="auto">
            <a:xfrm>
              <a:off x="4789" y="3235"/>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9" name="Line 57">
              <a:extLst>
                <a:ext uri="{FF2B5EF4-FFF2-40B4-BE49-F238E27FC236}">
                  <a16:creationId xmlns:a16="http://schemas.microsoft.com/office/drawing/2014/main" id="{C644781F-B495-6140-BFDB-DD133A522198}"/>
                </a:ext>
              </a:extLst>
            </p:cNvPr>
            <p:cNvSpPr>
              <a:spLocks noChangeShapeType="1"/>
            </p:cNvSpPr>
            <p:nvPr/>
          </p:nvSpPr>
          <p:spPr bwMode="auto">
            <a:xfrm>
              <a:off x="4789" y="3105"/>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0" name="Rectangle 58">
              <a:extLst>
                <a:ext uri="{FF2B5EF4-FFF2-40B4-BE49-F238E27FC236}">
                  <a16:creationId xmlns:a16="http://schemas.microsoft.com/office/drawing/2014/main" id="{7795860C-E7F9-694A-98F1-3E40B28B9CA0}"/>
                </a:ext>
              </a:extLst>
            </p:cNvPr>
            <p:cNvSpPr>
              <a:spLocks noChangeArrowheads="1"/>
            </p:cNvSpPr>
            <p:nvPr/>
          </p:nvSpPr>
          <p:spPr bwMode="auto">
            <a:xfrm>
              <a:off x="4822" y="2626"/>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30</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1" name="Rectangle 59">
              <a:extLst>
                <a:ext uri="{FF2B5EF4-FFF2-40B4-BE49-F238E27FC236}">
                  <a16:creationId xmlns:a16="http://schemas.microsoft.com/office/drawing/2014/main" id="{F287489D-FBBE-E948-A94B-EACB629CCBD2}"/>
                </a:ext>
              </a:extLst>
            </p:cNvPr>
            <p:cNvSpPr>
              <a:spLocks noChangeArrowheads="1"/>
            </p:cNvSpPr>
            <p:nvPr/>
          </p:nvSpPr>
          <p:spPr bwMode="auto">
            <a:xfrm>
              <a:off x="4822" y="2352"/>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40</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32" name="Text Box 60">
            <a:extLst>
              <a:ext uri="{FF2B5EF4-FFF2-40B4-BE49-F238E27FC236}">
                <a16:creationId xmlns:a16="http://schemas.microsoft.com/office/drawing/2014/main" id="{58D8CFD9-5A45-9E47-93A2-2E969A75D93D}"/>
              </a:ext>
            </a:extLst>
          </p:cNvPr>
          <p:cNvSpPr txBox="1">
            <a:spLocks noChangeArrowheads="1"/>
          </p:cNvSpPr>
          <p:nvPr/>
        </p:nvSpPr>
        <p:spPr bwMode="auto">
          <a:xfrm>
            <a:off x="2264081" y="5956301"/>
            <a:ext cx="72487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Calibri" panose="020F0502020204030204"/>
                <a:ea typeface="+mn-ea"/>
                <a:cs typeface="+mn-cs"/>
              </a:rPr>
              <a:t>6:00 AM</a:t>
            </a:r>
            <a:endParaRPr kumimoji="0" lang="en-US" altLang="sv-SE"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3" name="Text Box 61">
            <a:extLst>
              <a:ext uri="{FF2B5EF4-FFF2-40B4-BE49-F238E27FC236}">
                <a16:creationId xmlns:a16="http://schemas.microsoft.com/office/drawing/2014/main" id="{7D8FB8B1-A98C-0241-B4E9-28CFB4698B17}"/>
              </a:ext>
            </a:extLst>
          </p:cNvPr>
          <p:cNvSpPr txBox="1">
            <a:spLocks noChangeArrowheads="1"/>
          </p:cNvSpPr>
          <p:nvPr/>
        </p:nvSpPr>
        <p:spPr bwMode="auto">
          <a:xfrm>
            <a:off x="9020481" y="5956301"/>
            <a:ext cx="72487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1" i="0" u="none" strike="noStrike" kern="1200" cap="none" spc="0" normalizeH="0" baseline="0" noProof="0">
                <a:ln>
                  <a:noFill/>
                </a:ln>
                <a:solidFill>
                  <a:prstClr val="black"/>
                </a:solidFill>
                <a:effectLst/>
                <a:uLnTx/>
                <a:uFillTx/>
                <a:latin typeface="Calibri" panose="020F0502020204030204"/>
                <a:ea typeface="+mn-ea"/>
                <a:cs typeface="+mn-cs"/>
              </a:rPr>
              <a:t>6:00 AM</a:t>
            </a:r>
            <a:endParaRPr kumimoji="0" lang="en-US" altLang="sv-SE"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4" name="Freeform 62">
            <a:extLst>
              <a:ext uri="{FF2B5EF4-FFF2-40B4-BE49-F238E27FC236}">
                <a16:creationId xmlns:a16="http://schemas.microsoft.com/office/drawing/2014/main" id="{F97F5E55-50C0-1D4C-BA4F-896DE75C120A}"/>
              </a:ext>
            </a:extLst>
          </p:cNvPr>
          <p:cNvSpPr>
            <a:spLocks/>
          </p:cNvSpPr>
          <p:nvPr/>
        </p:nvSpPr>
        <p:spPr bwMode="auto">
          <a:xfrm>
            <a:off x="3048000" y="3721100"/>
            <a:ext cx="3048000" cy="2222500"/>
          </a:xfrm>
          <a:custGeom>
            <a:avLst/>
            <a:gdLst>
              <a:gd name="T0" fmla="*/ 0 w 1920"/>
              <a:gd name="T1" fmla="*/ 1400 h 1400"/>
              <a:gd name="T2" fmla="*/ 96 w 1920"/>
              <a:gd name="T3" fmla="*/ 776 h 1400"/>
              <a:gd name="T4" fmla="*/ 144 w 1920"/>
              <a:gd name="T5" fmla="*/ 200 h 1400"/>
              <a:gd name="T6" fmla="*/ 336 w 1920"/>
              <a:gd name="T7" fmla="*/ 8 h 1400"/>
              <a:gd name="T8" fmla="*/ 720 w 1920"/>
              <a:gd name="T9" fmla="*/ 152 h 1400"/>
              <a:gd name="T10" fmla="*/ 1056 w 1920"/>
              <a:gd name="T11" fmla="*/ 728 h 1400"/>
              <a:gd name="T12" fmla="*/ 1296 w 1920"/>
              <a:gd name="T13" fmla="*/ 1064 h 1400"/>
              <a:gd name="T14" fmla="*/ 1536 w 1920"/>
              <a:gd name="T15" fmla="*/ 1256 h 1400"/>
              <a:gd name="T16" fmla="*/ 1824 w 1920"/>
              <a:gd name="T17" fmla="*/ 1352 h 1400"/>
              <a:gd name="T18" fmla="*/ 1920 w 1920"/>
              <a:gd name="T19" fmla="*/ 1400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0" h="1400">
                <a:moveTo>
                  <a:pt x="0" y="1400"/>
                </a:moveTo>
                <a:cubicBezTo>
                  <a:pt x="36" y="1188"/>
                  <a:pt x="72" y="976"/>
                  <a:pt x="96" y="776"/>
                </a:cubicBezTo>
                <a:cubicBezTo>
                  <a:pt x="120" y="576"/>
                  <a:pt x="104" y="328"/>
                  <a:pt x="144" y="200"/>
                </a:cubicBezTo>
                <a:cubicBezTo>
                  <a:pt x="184" y="72"/>
                  <a:pt x="240" y="16"/>
                  <a:pt x="336" y="8"/>
                </a:cubicBezTo>
                <a:cubicBezTo>
                  <a:pt x="432" y="0"/>
                  <a:pt x="600" y="32"/>
                  <a:pt x="720" y="152"/>
                </a:cubicBezTo>
                <a:cubicBezTo>
                  <a:pt x="840" y="272"/>
                  <a:pt x="960" y="576"/>
                  <a:pt x="1056" y="728"/>
                </a:cubicBezTo>
                <a:cubicBezTo>
                  <a:pt x="1152" y="880"/>
                  <a:pt x="1216" y="976"/>
                  <a:pt x="1296" y="1064"/>
                </a:cubicBezTo>
                <a:cubicBezTo>
                  <a:pt x="1376" y="1152"/>
                  <a:pt x="1448" y="1208"/>
                  <a:pt x="1536" y="1256"/>
                </a:cubicBezTo>
                <a:cubicBezTo>
                  <a:pt x="1624" y="1304"/>
                  <a:pt x="1760" y="1328"/>
                  <a:pt x="1824" y="1352"/>
                </a:cubicBezTo>
                <a:cubicBezTo>
                  <a:pt x="1888" y="1376"/>
                  <a:pt x="1904" y="1392"/>
                  <a:pt x="1920" y="1400"/>
                </a:cubicBezTo>
              </a:path>
            </a:pathLst>
          </a:custGeom>
          <a:noFill/>
          <a:ln w="635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5" name="Freeform 63">
            <a:extLst>
              <a:ext uri="{FF2B5EF4-FFF2-40B4-BE49-F238E27FC236}">
                <a16:creationId xmlns:a16="http://schemas.microsoft.com/office/drawing/2014/main" id="{4433C392-8AAB-4C40-A858-6249734E93B1}"/>
              </a:ext>
            </a:extLst>
          </p:cNvPr>
          <p:cNvSpPr>
            <a:spLocks/>
          </p:cNvSpPr>
          <p:nvPr/>
        </p:nvSpPr>
        <p:spPr bwMode="auto">
          <a:xfrm>
            <a:off x="3022600" y="5689600"/>
            <a:ext cx="3073400" cy="254000"/>
          </a:xfrm>
          <a:custGeom>
            <a:avLst/>
            <a:gdLst>
              <a:gd name="T0" fmla="*/ 16 w 1936"/>
              <a:gd name="T1" fmla="*/ 160 h 160"/>
              <a:gd name="T2" fmla="*/ 112 w 1936"/>
              <a:gd name="T3" fmla="*/ 64 h 160"/>
              <a:gd name="T4" fmla="*/ 688 w 1936"/>
              <a:gd name="T5" fmla="*/ 16 h 160"/>
              <a:gd name="T6" fmla="*/ 1216 w 1936"/>
              <a:gd name="T7" fmla="*/ 16 h 160"/>
              <a:gd name="T8" fmla="*/ 1600 w 1936"/>
              <a:gd name="T9" fmla="*/ 16 h 160"/>
              <a:gd name="T10" fmla="*/ 1936 w 1936"/>
              <a:gd name="T11" fmla="*/ 112 h 160"/>
            </a:gdLst>
            <a:ahLst/>
            <a:cxnLst>
              <a:cxn ang="0">
                <a:pos x="T0" y="T1"/>
              </a:cxn>
              <a:cxn ang="0">
                <a:pos x="T2" y="T3"/>
              </a:cxn>
              <a:cxn ang="0">
                <a:pos x="T4" y="T5"/>
              </a:cxn>
              <a:cxn ang="0">
                <a:pos x="T6" y="T7"/>
              </a:cxn>
              <a:cxn ang="0">
                <a:pos x="T8" y="T9"/>
              </a:cxn>
              <a:cxn ang="0">
                <a:pos x="T10" y="T11"/>
              </a:cxn>
            </a:cxnLst>
            <a:rect l="0" t="0" r="r" b="b"/>
            <a:pathLst>
              <a:path w="1936" h="160">
                <a:moveTo>
                  <a:pt x="16" y="160"/>
                </a:moveTo>
                <a:cubicBezTo>
                  <a:pt x="8" y="124"/>
                  <a:pt x="0" y="88"/>
                  <a:pt x="112" y="64"/>
                </a:cubicBezTo>
                <a:cubicBezTo>
                  <a:pt x="224" y="40"/>
                  <a:pt x="504" y="24"/>
                  <a:pt x="688" y="16"/>
                </a:cubicBezTo>
                <a:cubicBezTo>
                  <a:pt x="872" y="8"/>
                  <a:pt x="1064" y="16"/>
                  <a:pt x="1216" y="16"/>
                </a:cubicBezTo>
                <a:cubicBezTo>
                  <a:pt x="1368" y="16"/>
                  <a:pt x="1480" y="0"/>
                  <a:pt x="1600" y="16"/>
                </a:cubicBezTo>
                <a:cubicBezTo>
                  <a:pt x="1720" y="32"/>
                  <a:pt x="1880" y="96"/>
                  <a:pt x="1936" y="112"/>
                </a:cubicBezTo>
              </a:path>
            </a:pathLst>
          </a:custGeom>
          <a:noFill/>
          <a:ln w="635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6" name="Line 64">
            <a:extLst>
              <a:ext uri="{FF2B5EF4-FFF2-40B4-BE49-F238E27FC236}">
                <a16:creationId xmlns:a16="http://schemas.microsoft.com/office/drawing/2014/main" id="{0CE735A4-0136-4C49-8D0D-8B303D666CA8}"/>
              </a:ext>
            </a:extLst>
          </p:cNvPr>
          <p:cNvSpPr>
            <a:spLocks noChangeShapeType="1"/>
          </p:cNvSpPr>
          <p:nvPr/>
        </p:nvSpPr>
        <p:spPr bwMode="auto">
          <a:xfrm>
            <a:off x="8458200" y="2133600"/>
            <a:ext cx="3048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7" name="Text Box 65">
            <a:extLst>
              <a:ext uri="{FF2B5EF4-FFF2-40B4-BE49-F238E27FC236}">
                <a16:creationId xmlns:a16="http://schemas.microsoft.com/office/drawing/2014/main" id="{B5D53839-4A70-804C-A88F-60AEA5734501}"/>
              </a:ext>
            </a:extLst>
          </p:cNvPr>
          <p:cNvSpPr txBox="1">
            <a:spLocks noChangeArrowheads="1"/>
          </p:cNvSpPr>
          <p:nvPr/>
        </p:nvSpPr>
        <p:spPr bwMode="auto">
          <a:xfrm>
            <a:off x="8826500" y="1955801"/>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0" i="0" u="none" strike="noStrike" kern="1200" cap="none" spc="0" normalizeH="0" baseline="0" noProof="0">
                <a:ln>
                  <a:noFill/>
                </a:ln>
                <a:solidFill>
                  <a:srgbClr val="0000FF"/>
                </a:solidFill>
                <a:effectLst/>
                <a:uLnTx/>
                <a:uFillTx/>
                <a:latin typeface="Calibri" panose="020F0502020204030204"/>
                <a:ea typeface="+mn-ea"/>
                <a:cs typeface="+mn-cs"/>
              </a:rPr>
              <a:t>Melatonin</a:t>
            </a:r>
            <a:endParaRPr kumimoji="0" lang="en-US" altLang="sv-SE" sz="1800" b="0"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3138" name="Text Box 66">
            <a:extLst>
              <a:ext uri="{FF2B5EF4-FFF2-40B4-BE49-F238E27FC236}">
                <a16:creationId xmlns:a16="http://schemas.microsoft.com/office/drawing/2014/main" id="{35AE5087-65C5-9C40-ABFA-EE73D6B93A18}"/>
              </a:ext>
            </a:extLst>
          </p:cNvPr>
          <p:cNvSpPr txBox="1">
            <a:spLocks noChangeArrowheads="1"/>
          </p:cNvSpPr>
          <p:nvPr/>
        </p:nvSpPr>
        <p:spPr bwMode="auto">
          <a:xfrm>
            <a:off x="8825489" y="2286000"/>
            <a:ext cx="16339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0" i="0" u="none" strike="noStrike" kern="1200" cap="none" spc="0" normalizeH="0" baseline="0" noProof="0">
                <a:ln>
                  <a:noFill/>
                </a:ln>
                <a:solidFill>
                  <a:srgbClr val="FF0000"/>
                </a:solidFill>
                <a:effectLst/>
                <a:uLnTx/>
                <a:uFillTx/>
                <a:latin typeface="Calibri" panose="020F0502020204030204"/>
                <a:ea typeface="+mn-ea"/>
                <a:cs typeface="+mn-cs"/>
              </a:rPr>
              <a:t>Stress hormons</a:t>
            </a:r>
            <a:endParaRPr kumimoji="0" lang="en-US" altLang="sv-SE"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139" name="Line 67">
            <a:extLst>
              <a:ext uri="{FF2B5EF4-FFF2-40B4-BE49-F238E27FC236}">
                <a16:creationId xmlns:a16="http://schemas.microsoft.com/office/drawing/2014/main" id="{7DCD32BF-39FB-D149-A21D-A5721ABCA7A9}"/>
              </a:ext>
            </a:extLst>
          </p:cNvPr>
          <p:cNvSpPr>
            <a:spLocks noChangeShapeType="1"/>
          </p:cNvSpPr>
          <p:nvPr/>
        </p:nvSpPr>
        <p:spPr bwMode="auto">
          <a:xfrm>
            <a:off x="8470900" y="2451100"/>
            <a:ext cx="304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40" name="Group 68">
            <a:extLst>
              <a:ext uri="{FF2B5EF4-FFF2-40B4-BE49-F238E27FC236}">
                <a16:creationId xmlns:a16="http://schemas.microsoft.com/office/drawing/2014/main" id="{C8AE306A-2F1E-E344-9022-CB0255C04C6B}"/>
              </a:ext>
            </a:extLst>
          </p:cNvPr>
          <p:cNvGrpSpPr>
            <a:grpSpLocks/>
          </p:cNvGrpSpPr>
          <p:nvPr/>
        </p:nvGrpSpPr>
        <p:grpSpPr bwMode="auto">
          <a:xfrm>
            <a:off x="2057400" y="5257801"/>
            <a:ext cx="903288" cy="841375"/>
            <a:chOff x="4416" y="1008"/>
            <a:chExt cx="720" cy="672"/>
          </a:xfrm>
        </p:grpSpPr>
        <p:sp>
          <p:nvSpPr>
            <p:cNvPr id="3141" name="Oval 69">
              <a:extLst>
                <a:ext uri="{FF2B5EF4-FFF2-40B4-BE49-F238E27FC236}">
                  <a16:creationId xmlns:a16="http://schemas.microsoft.com/office/drawing/2014/main" id="{8B4B6073-85C2-6B47-BB06-072CF424D925}"/>
                </a:ext>
              </a:extLst>
            </p:cNvPr>
            <p:cNvSpPr>
              <a:spLocks noChangeArrowheads="1"/>
            </p:cNvSpPr>
            <p:nvPr/>
          </p:nvSpPr>
          <p:spPr bwMode="auto">
            <a:xfrm>
              <a:off x="4656" y="1200"/>
              <a:ext cx="288" cy="288"/>
            </a:xfrm>
            <a:prstGeom prst="ellipse">
              <a:avLst/>
            </a:prstGeom>
            <a:solidFill>
              <a:srgbClr val="FFFF00"/>
            </a:solidFill>
            <a:ln w="38100">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2" name="Line 70">
              <a:extLst>
                <a:ext uri="{FF2B5EF4-FFF2-40B4-BE49-F238E27FC236}">
                  <a16:creationId xmlns:a16="http://schemas.microsoft.com/office/drawing/2014/main" id="{4C71BB05-3D23-6E4E-AA90-93F6868D51ED}"/>
                </a:ext>
              </a:extLst>
            </p:cNvPr>
            <p:cNvSpPr>
              <a:spLocks noChangeShapeType="1"/>
            </p:cNvSpPr>
            <p:nvPr/>
          </p:nvSpPr>
          <p:spPr bwMode="auto">
            <a:xfrm flipV="1">
              <a:off x="4800" y="1008"/>
              <a:ext cx="0" cy="144"/>
            </a:xfrm>
            <a:prstGeom prst="line">
              <a:avLst/>
            </a:prstGeom>
            <a:noFill/>
            <a:ln w="63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3" name="Line 71">
              <a:extLst>
                <a:ext uri="{FF2B5EF4-FFF2-40B4-BE49-F238E27FC236}">
                  <a16:creationId xmlns:a16="http://schemas.microsoft.com/office/drawing/2014/main" id="{7EE4F881-F231-0746-B001-B398F7AB5702}"/>
                </a:ext>
              </a:extLst>
            </p:cNvPr>
            <p:cNvSpPr>
              <a:spLocks noChangeShapeType="1"/>
            </p:cNvSpPr>
            <p:nvPr/>
          </p:nvSpPr>
          <p:spPr bwMode="auto">
            <a:xfrm>
              <a:off x="4800" y="1536"/>
              <a:ext cx="0" cy="144"/>
            </a:xfrm>
            <a:prstGeom prst="line">
              <a:avLst/>
            </a:prstGeom>
            <a:noFill/>
            <a:ln w="63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4" name="Line 72">
              <a:extLst>
                <a:ext uri="{FF2B5EF4-FFF2-40B4-BE49-F238E27FC236}">
                  <a16:creationId xmlns:a16="http://schemas.microsoft.com/office/drawing/2014/main" id="{057241E3-C101-5347-B506-2D5D9CD761E4}"/>
                </a:ext>
              </a:extLst>
            </p:cNvPr>
            <p:cNvSpPr>
              <a:spLocks noChangeShapeType="1"/>
            </p:cNvSpPr>
            <p:nvPr/>
          </p:nvSpPr>
          <p:spPr bwMode="auto">
            <a:xfrm flipV="1">
              <a:off x="4992" y="1344"/>
              <a:ext cx="144" cy="0"/>
            </a:xfrm>
            <a:prstGeom prst="line">
              <a:avLst/>
            </a:prstGeom>
            <a:noFill/>
            <a:ln w="63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5" name="Line 73">
              <a:extLst>
                <a:ext uri="{FF2B5EF4-FFF2-40B4-BE49-F238E27FC236}">
                  <a16:creationId xmlns:a16="http://schemas.microsoft.com/office/drawing/2014/main" id="{8FAE0091-8830-FE49-9E3C-14A325329160}"/>
                </a:ext>
              </a:extLst>
            </p:cNvPr>
            <p:cNvSpPr>
              <a:spLocks noChangeShapeType="1"/>
            </p:cNvSpPr>
            <p:nvPr/>
          </p:nvSpPr>
          <p:spPr bwMode="auto">
            <a:xfrm flipV="1">
              <a:off x="4416" y="1344"/>
              <a:ext cx="192" cy="0"/>
            </a:xfrm>
            <a:prstGeom prst="line">
              <a:avLst/>
            </a:prstGeom>
            <a:noFill/>
            <a:ln w="63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6" name="Line 74">
              <a:extLst>
                <a:ext uri="{FF2B5EF4-FFF2-40B4-BE49-F238E27FC236}">
                  <a16:creationId xmlns:a16="http://schemas.microsoft.com/office/drawing/2014/main" id="{314F076A-AE30-3D41-9C64-5FF4578B33A0}"/>
                </a:ext>
              </a:extLst>
            </p:cNvPr>
            <p:cNvSpPr>
              <a:spLocks noChangeShapeType="1"/>
            </p:cNvSpPr>
            <p:nvPr/>
          </p:nvSpPr>
          <p:spPr bwMode="auto">
            <a:xfrm>
              <a:off x="4944" y="1488"/>
              <a:ext cx="96" cy="96"/>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7" name="Line 75">
              <a:extLst>
                <a:ext uri="{FF2B5EF4-FFF2-40B4-BE49-F238E27FC236}">
                  <a16:creationId xmlns:a16="http://schemas.microsoft.com/office/drawing/2014/main" id="{5150B515-55F9-2B43-B31E-5FABFA5EE69C}"/>
                </a:ext>
              </a:extLst>
            </p:cNvPr>
            <p:cNvSpPr>
              <a:spLocks noChangeShapeType="1"/>
            </p:cNvSpPr>
            <p:nvPr/>
          </p:nvSpPr>
          <p:spPr bwMode="auto">
            <a:xfrm>
              <a:off x="4560" y="1056"/>
              <a:ext cx="96" cy="144"/>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8" name="Line 76">
              <a:extLst>
                <a:ext uri="{FF2B5EF4-FFF2-40B4-BE49-F238E27FC236}">
                  <a16:creationId xmlns:a16="http://schemas.microsoft.com/office/drawing/2014/main" id="{375D278C-A34C-1049-9858-645467470F30}"/>
                </a:ext>
              </a:extLst>
            </p:cNvPr>
            <p:cNvSpPr>
              <a:spLocks noChangeShapeType="1"/>
            </p:cNvSpPr>
            <p:nvPr/>
          </p:nvSpPr>
          <p:spPr bwMode="auto">
            <a:xfrm flipV="1">
              <a:off x="4944" y="1104"/>
              <a:ext cx="144" cy="96"/>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9" name="Line 77">
              <a:extLst>
                <a:ext uri="{FF2B5EF4-FFF2-40B4-BE49-F238E27FC236}">
                  <a16:creationId xmlns:a16="http://schemas.microsoft.com/office/drawing/2014/main" id="{64E478B8-B2AC-2846-B7E3-C28603CEFB0A}"/>
                </a:ext>
              </a:extLst>
            </p:cNvPr>
            <p:cNvSpPr>
              <a:spLocks noChangeShapeType="1"/>
            </p:cNvSpPr>
            <p:nvPr/>
          </p:nvSpPr>
          <p:spPr bwMode="auto">
            <a:xfrm flipV="1">
              <a:off x="4512" y="1480"/>
              <a:ext cx="144" cy="104"/>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50" name="Rectangle 78">
            <a:extLst>
              <a:ext uri="{FF2B5EF4-FFF2-40B4-BE49-F238E27FC236}">
                <a16:creationId xmlns:a16="http://schemas.microsoft.com/office/drawing/2014/main" id="{794FE549-43B4-1145-9C67-166337C743F0}"/>
              </a:ext>
            </a:extLst>
          </p:cNvPr>
          <p:cNvSpPr>
            <a:spLocks noChangeArrowheads="1"/>
          </p:cNvSpPr>
          <p:nvPr/>
        </p:nvSpPr>
        <p:spPr bwMode="auto">
          <a:xfrm>
            <a:off x="1981200" y="1524000"/>
            <a:ext cx="8458200" cy="5334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51" name="Picture 79" descr="sleep">
            <a:extLst>
              <a:ext uri="{FF2B5EF4-FFF2-40B4-BE49-F238E27FC236}">
                <a16:creationId xmlns:a16="http://schemas.microsoft.com/office/drawing/2014/main" id="{27940653-B45B-BA42-BCF4-C5505FA2F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314" y="457200"/>
            <a:ext cx="5559425" cy="5715000"/>
          </a:xfrm>
          <a:prstGeom prst="rect">
            <a:avLst/>
          </a:prstGeom>
          <a:noFill/>
          <a:extLst>
            <a:ext uri="{909E8E84-426E-40DD-AFC4-6F175D3DCCD1}">
              <a14:hiddenFill xmlns:a14="http://schemas.microsoft.com/office/drawing/2010/main">
                <a:solidFill>
                  <a:srgbClr val="FFFFFF"/>
                </a:solidFill>
              </a14:hiddenFill>
            </a:ext>
          </a:extLst>
        </p:spPr>
      </p:pic>
      <p:sp>
        <p:nvSpPr>
          <p:cNvPr id="3152" name="Text Box 80">
            <a:extLst>
              <a:ext uri="{FF2B5EF4-FFF2-40B4-BE49-F238E27FC236}">
                <a16:creationId xmlns:a16="http://schemas.microsoft.com/office/drawing/2014/main" id="{06D86BE3-3D63-C345-B64E-CB375F42DFC7}"/>
              </a:ext>
            </a:extLst>
          </p:cNvPr>
          <p:cNvSpPr txBox="1">
            <a:spLocks noChangeArrowheads="1"/>
          </p:cNvSpPr>
          <p:nvPr/>
        </p:nvSpPr>
        <p:spPr bwMode="auto">
          <a:xfrm>
            <a:off x="1901826" y="533401"/>
            <a:ext cx="8385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4000" b="1" i="1" u="none" strike="noStrike" kern="1200" cap="none" spc="0" normalizeH="0" baseline="0" noProof="0">
                <a:ln>
                  <a:noFill/>
                </a:ln>
                <a:solidFill>
                  <a:prstClr val="white"/>
                </a:solidFill>
                <a:effectLst/>
                <a:uLnTx/>
                <a:uFillTx/>
                <a:latin typeface="Calibri" panose="020F0502020204030204"/>
                <a:ea typeface="+mn-ea"/>
                <a:cs typeface="+mn-cs"/>
              </a:rPr>
              <a:t>MTNR1B</a:t>
            </a:r>
            <a:endParaRPr kumimoji="0" lang="en-US" altLang="sv-SE" sz="4000" b="1" i="1"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365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path" presetSubtype="0" accel="50000" decel="50000" fill="hold" nodeType="clickEffect">
                                  <p:stCondLst>
                                    <p:cond delay="0"/>
                                  </p:stCondLst>
                                  <p:childTnLst>
                                    <p:animMotion origin="layout" path="M 4.44444E-6 -2.59259E-6 L -0.30764 -0.22801 " pathEditMode="relative" rAng="0" ptsTypes="AA">
                                      <p:cBhvr>
                                        <p:cTn id="6" dur="2000" fill="hold"/>
                                        <p:tgtEl>
                                          <p:spTgt spid="3151"/>
                                        </p:tgtEl>
                                        <p:attrNameLst>
                                          <p:attrName>ppt_x</p:attrName>
                                          <p:attrName>ppt_y</p:attrName>
                                        </p:attrNameLst>
                                      </p:cBhvr>
                                      <p:rCtr x="-15382" y="-11412"/>
                                    </p:animMotion>
                                  </p:childTnLst>
                                </p:cTn>
                              </p:par>
                              <p:par>
                                <p:cTn id="7" presetID="6" presetClass="emph" presetSubtype="0" fill="hold" nodeType="withEffect">
                                  <p:stCondLst>
                                    <p:cond delay="0"/>
                                  </p:stCondLst>
                                  <p:childTnLst>
                                    <p:animScale>
                                      <p:cBhvr>
                                        <p:cTn id="8" dur="2000" fill="hold"/>
                                        <p:tgtEl>
                                          <p:spTgt spid="3151"/>
                                        </p:tgtEl>
                                      </p:cBhvr>
                                      <p:by x="50000" y="50000"/>
                                    </p:animScale>
                                  </p:childTnLst>
                                </p:cTn>
                              </p:par>
                              <p:par>
                                <p:cTn id="9" presetID="10" presetClass="exit" presetSubtype="0" fill="hold" grpId="0" nodeType="withEffect">
                                  <p:stCondLst>
                                    <p:cond delay="0"/>
                                  </p:stCondLst>
                                  <p:childTnLst>
                                    <p:animEffect transition="out" filter="fade">
                                      <p:cBhvr>
                                        <p:cTn id="10" dur="3000"/>
                                        <p:tgtEl>
                                          <p:spTgt spid="3152"/>
                                        </p:tgtEl>
                                      </p:cBhvr>
                                    </p:animEffect>
                                    <p:set>
                                      <p:cBhvr>
                                        <p:cTn id="11" dur="1" fill="hold">
                                          <p:stCondLst>
                                            <p:cond delay="2999"/>
                                          </p:stCondLst>
                                        </p:cTn>
                                        <p:tgtEl>
                                          <p:spTgt spid="3152"/>
                                        </p:tgtEl>
                                        <p:attrNameLst>
                                          <p:attrName>style.visibility</p:attrName>
                                        </p:attrNameLst>
                                      </p:cBhvr>
                                      <p:to>
                                        <p:strVal val="hidden"/>
                                      </p:to>
                                    </p:set>
                                  </p:childTnLst>
                                </p:cTn>
                              </p:par>
                            </p:childTnLst>
                          </p:cTn>
                        </p:par>
                        <p:par>
                          <p:cTn id="12" fill="hold" nodeType="afterGroup">
                            <p:stCondLst>
                              <p:cond delay="3000"/>
                            </p:stCondLst>
                            <p:childTnLst>
                              <p:par>
                                <p:cTn id="13" presetID="10" presetClass="exit" presetSubtype="0" fill="hold" nodeType="afterEffect">
                                  <p:stCondLst>
                                    <p:cond delay="0"/>
                                  </p:stCondLst>
                                  <p:childTnLst>
                                    <p:animEffect transition="out" filter="fade">
                                      <p:cBhvr>
                                        <p:cTn id="14" dur="2000"/>
                                        <p:tgtEl>
                                          <p:spTgt spid="3150"/>
                                        </p:tgtEl>
                                      </p:cBhvr>
                                    </p:animEffect>
                                    <p:set>
                                      <p:cBhvr>
                                        <p:cTn id="15" dur="1" fill="hold">
                                          <p:stCondLst>
                                            <p:cond delay="1999"/>
                                          </p:stCondLst>
                                        </p:cTn>
                                        <p:tgtEl>
                                          <p:spTgt spid="3150"/>
                                        </p:tgtEl>
                                        <p:attrNameLst>
                                          <p:attrName>style.visibility</p:attrName>
                                        </p:attrNameLst>
                                      </p:cBhvr>
                                      <p:to>
                                        <p:strVal val="hidden"/>
                                      </p:to>
                                    </p:set>
                                  </p:childTnLst>
                                </p:cTn>
                              </p:par>
                            </p:childTnLst>
                          </p:cTn>
                        </p:par>
                        <p:par>
                          <p:cTn id="16" fill="hold" nodeType="afterGroup">
                            <p:stCondLst>
                              <p:cond delay="5000"/>
                            </p:stCondLst>
                            <p:childTnLst>
                              <p:par>
                                <p:cTn id="17" presetID="0" presetClass="path" presetSubtype="0" accel="50000" decel="50000" fill="hold" nodeType="afterEffect">
                                  <p:stCondLst>
                                    <p:cond delay="0"/>
                                  </p:stCondLst>
                                  <p:childTnLst>
                                    <p:animMotion origin="layout" path="M -5.55556E-6 2.59259E-6 C 0.00052 -0.01181 0.00243 -0.02338 0.00277 -0.03519 C 0.00555 -0.12061 -0.00209 -0.08797 0.00555 -0.11852 C 0.00642 -0.15116 0.00138 -0.20486 0.01666 -0.23519 C 0.01788 -0.24885 0.0177 -0.25718 0.02638 -0.26482 C 0.03281 -0.27778 0.02916 -0.27338 0.03611 -0.27963 C 0.04114 -0.28982 0.05121 -0.2963 0.05972 -0.3 C 0.06267 -0.30602 0.06857 -0.31436 0.07361 -0.31667 C 0.08159 -0.33264 0.071 -0.31389 0.08055 -0.32408 C 0.08194 -0.32547 0.08194 -0.32848 0.08333 -0.32963 C 0.08871 -0.33403 0.09791 -0.33611 0.10416 -0.33889 C 0.11423 -0.34329 0.12465 -0.34746 0.13472 -0.35186 C 0.14131 -0.35486 0.1493 -0.36227 0.15694 -0.36297 C 0.16892 -0.36412 0.18107 -0.36412 0.19305 -0.36482 C 0.21718 -0.36875 0.24201 -0.36181 0.26527 -0.37223 C 0.39253 -0.37037 0.39166 -0.42662 0.39166 -0.36667 " pathEditMode="relative" ptsTypes="fffffffffffffffA">
                                      <p:cBhvr>
                                        <p:cTn id="18" dur="2000" fill="hold"/>
                                        <p:tgtEl>
                                          <p:spTgt spid="3140"/>
                                        </p:tgtEl>
                                        <p:attrNameLst>
                                          <p:attrName>ppt_x</p:attrName>
                                          <p:attrName>ppt_y</p:attrName>
                                        </p:attrNameLst>
                                      </p:cBhvr>
                                    </p:animMotion>
                                  </p:childTnLst>
                                </p:cTn>
                              </p:par>
                              <p:par>
                                <p:cTn id="19" presetID="18" presetClass="entr" presetSubtype="3" fill="hold" nodeType="withEffect">
                                  <p:stCondLst>
                                    <p:cond delay="0"/>
                                  </p:stCondLst>
                                  <p:childTnLst>
                                    <p:set>
                                      <p:cBhvr>
                                        <p:cTn id="20" dur="1" fill="hold">
                                          <p:stCondLst>
                                            <p:cond delay="0"/>
                                          </p:stCondLst>
                                        </p:cTn>
                                        <p:tgtEl>
                                          <p:spTgt spid="3135"/>
                                        </p:tgtEl>
                                        <p:attrNameLst>
                                          <p:attrName>style.visibility</p:attrName>
                                        </p:attrNameLst>
                                      </p:cBhvr>
                                      <p:to>
                                        <p:strVal val="visible"/>
                                      </p:to>
                                    </p:set>
                                    <p:animEffect transition="in" filter="strips(upRight)">
                                      <p:cBhvr>
                                        <p:cTn id="21" dur="2000"/>
                                        <p:tgtEl>
                                          <p:spTgt spid="3135"/>
                                        </p:tgtEl>
                                      </p:cBhvr>
                                    </p:animEffect>
                                  </p:childTnLst>
                                </p:cTn>
                              </p:par>
                              <p:par>
                                <p:cTn id="22" presetID="18" presetClass="entr" presetSubtype="3" fill="hold" nodeType="withEffect">
                                  <p:stCondLst>
                                    <p:cond delay="0"/>
                                  </p:stCondLst>
                                  <p:childTnLst>
                                    <p:set>
                                      <p:cBhvr>
                                        <p:cTn id="23" dur="1" fill="hold">
                                          <p:stCondLst>
                                            <p:cond delay="0"/>
                                          </p:stCondLst>
                                        </p:cTn>
                                        <p:tgtEl>
                                          <p:spTgt spid="3134"/>
                                        </p:tgtEl>
                                        <p:attrNameLst>
                                          <p:attrName>style.visibility</p:attrName>
                                        </p:attrNameLst>
                                      </p:cBhvr>
                                      <p:to>
                                        <p:strVal val="visible"/>
                                      </p:to>
                                    </p:set>
                                    <p:animEffect transition="in" filter="strips(upRight)">
                                      <p:cBhvr>
                                        <p:cTn id="24" dur="500"/>
                                        <p:tgtEl>
                                          <p:spTgt spid="3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reeform 2">
            <a:extLst>
              <a:ext uri="{FF2B5EF4-FFF2-40B4-BE49-F238E27FC236}">
                <a16:creationId xmlns:a16="http://schemas.microsoft.com/office/drawing/2014/main" id="{994DA79B-07ED-2A4F-8109-BFF4FF921218}"/>
              </a:ext>
            </a:extLst>
          </p:cNvPr>
          <p:cNvSpPr>
            <a:spLocks/>
          </p:cNvSpPr>
          <p:nvPr/>
        </p:nvSpPr>
        <p:spPr bwMode="auto">
          <a:xfrm>
            <a:off x="3048000" y="3721100"/>
            <a:ext cx="3048000" cy="2222500"/>
          </a:xfrm>
          <a:custGeom>
            <a:avLst/>
            <a:gdLst>
              <a:gd name="T0" fmla="*/ 0 w 1920"/>
              <a:gd name="T1" fmla="*/ 1400 h 1400"/>
              <a:gd name="T2" fmla="*/ 96 w 1920"/>
              <a:gd name="T3" fmla="*/ 776 h 1400"/>
              <a:gd name="T4" fmla="*/ 144 w 1920"/>
              <a:gd name="T5" fmla="*/ 200 h 1400"/>
              <a:gd name="T6" fmla="*/ 336 w 1920"/>
              <a:gd name="T7" fmla="*/ 8 h 1400"/>
              <a:gd name="T8" fmla="*/ 720 w 1920"/>
              <a:gd name="T9" fmla="*/ 152 h 1400"/>
              <a:gd name="T10" fmla="*/ 1056 w 1920"/>
              <a:gd name="T11" fmla="*/ 728 h 1400"/>
              <a:gd name="T12" fmla="*/ 1296 w 1920"/>
              <a:gd name="T13" fmla="*/ 1064 h 1400"/>
              <a:gd name="T14" fmla="*/ 1536 w 1920"/>
              <a:gd name="T15" fmla="*/ 1256 h 1400"/>
              <a:gd name="T16" fmla="*/ 1824 w 1920"/>
              <a:gd name="T17" fmla="*/ 1352 h 1400"/>
              <a:gd name="T18" fmla="*/ 1920 w 1920"/>
              <a:gd name="T19" fmla="*/ 1400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0" h="1400">
                <a:moveTo>
                  <a:pt x="0" y="1400"/>
                </a:moveTo>
                <a:cubicBezTo>
                  <a:pt x="36" y="1188"/>
                  <a:pt x="72" y="976"/>
                  <a:pt x="96" y="776"/>
                </a:cubicBezTo>
                <a:cubicBezTo>
                  <a:pt x="120" y="576"/>
                  <a:pt x="104" y="328"/>
                  <a:pt x="144" y="200"/>
                </a:cubicBezTo>
                <a:cubicBezTo>
                  <a:pt x="184" y="72"/>
                  <a:pt x="240" y="16"/>
                  <a:pt x="336" y="8"/>
                </a:cubicBezTo>
                <a:cubicBezTo>
                  <a:pt x="432" y="0"/>
                  <a:pt x="600" y="32"/>
                  <a:pt x="720" y="152"/>
                </a:cubicBezTo>
                <a:cubicBezTo>
                  <a:pt x="840" y="272"/>
                  <a:pt x="960" y="576"/>
                  <a:pt x="1056" y="728"/>
                </a:cubicBezTo>
                <a:cubicBezTo>
                  <a:pt x="1152" y="880"/>
                  <a:pt x="1216" y="976"/>
                  <a:pt x="1296" y="1064"/>
                </a:cubicBezTo>
                <a:cubicBezTo>
                  <a:pt x="1376" y="1152"/>
                  <a:pt x="1448" y="1208"/>
                  <a:pt x="1536" y="1256"/>
                </a:cubicBezTo>
                <a:cubicBezTo>
                  <a:pt x="1624" y="1304"/>
                  <a:pt x="1760" y="1328"/>
                  <a:pt x="1824" y="1352"/>
                </a:cubicBezTo>
                <a:cubicBezTo>
                  <a:pt x="1888" y="1376"/>
                  <a:pt x="1904" y="1392"/>
                  <a:pt x="1920" y="1400"/>
                </a:cubicBezTo>
              </a:path>
            </a:pathLst>
          </a:custGeom>
          <a:noFill/>
          <a:ln w="635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7" name="Freeform 3">
            <a:extLst>
              <a:ext uri="{FF2B5EF4-FFF2-40B4-BE49-F238E27FC236}">
                <a16:creationId xmlns:a16="http://schemas.microsoft.com/office/drawing/2014/main" id="{38EE18D8-7EEE-784F-A2AE-48351FDB1B03}"/>
              </a:ext>
            </a:extLst>
          </p:cNvPr>
          <p:cNvSpPr>
            <a:spLocks/>
          </p:cNvSpPr>
          <p:nvPr/>
        </p:nvSpPr>
        <p:spPr bwMode="auto">
          <a:xfrm>
            <a:off x="3022600" y="5689600"/>
            <a:ext cx="3073400" cy="254000"/>
          </a:xfrm>
          <a:custGeom>
            <a:avLst/>
            <a:gdLst>
              <a:gd name="T0" fmla="*/ 16 w 1936"/>
              <a:gd name="T1" fmla="*/ 160 h 160"/>
              <a:gd name="T2" fmla="*/ 112 w 1936"/>
              <a:gd name="T3" fmla="*/ 64 h 160"/>
              <a:gd name="T4" fmla="*/ 688 w 1936"/>
              <a:gd name="T5" fmla="*/ 16 h 160"/>
              <a:gd name="T6" fmla="*/ 1216 w 1936"/>
              <a:gd name="T7" fmla="*/ 16 h 160"/>
              <a:gd name="T8" fmla="*/ 1600 w 1936"/>
              <a:gd name="T9" fmla="*/ 16 h 160"/>
              <a:gd name="T10" fmla="*/ 1936 w 1936"/>
              <a:gd name="T11" fmla="*/ 112 h 160"/>
            </a:gdLst>
            <a:ahLst/>
            <a:cxnLst>
              <a:cxn ang="0">
                <a:pos x="T0" y="T1"/>
              </a:cxn>
              <a:cxn ang="0">
                <a:pos x="T2" y="T3"/>
              </a:cxn>
              <a:cxn ang="0">
                <a:pos x="T4" y="T5"/>
              </a:cxn>
              <a:cxn ang="0">
                <a:pos x="T6" y="T7"/>
              </a:cxn>
              <a:cxn ang="0">
                <a:pos x="T8" y="T9"/>
              </a:cxn>
              <a:cxn ang="0">
                <a:pos x="T10" y="T11"/>
              </a:cxn>
            </a:cxnLst>
            <a:rect l="0" t="0" r="r" b="b"/>
            <a:pathLst>
              <a:path w="1936" h="160">
                <a:moveTo>
                  <a:pt x="16" y="160"/>
                </a:moveTo>
                <a:cubicBezTo>
                  <a:pt x="8" y="124"/>
                  <a:pt x="0" y="88"/>
                  <a:pt x="112" y="64"/>
                </a:cubicBezTo>
                <a:cubicBezTo>
                  <a:pt x="224" y="40"/>
                  <a:pt x="504" y="24"/>
                  <a:pt x="688" y="16"/>
                </a:cubicBezTo>
                <a:cubicBezTo>
                  <a:pt x="872" y="8"/>
                  <a:pt x="1064" y="16"/>
                  <a:pt x="1216" y="16"/>
                </a:cubicBezTo>
                <a:cubicBezTo>
                  <a:pt x="1368" y="16"/>
                  <a:pt x="1480" y="0"/>
                  <a:pt x="1600" y="16"/>
                </a:cubicBezTo>
                <a:cubicBezTo>
                  <a:pt x="1720" y="32"/>
                  <a:pt x="1880" y="96"/>
                  <a:pt x="1936" y="112"/>
                </a:cubicBezTo>
              </a:path>
            </a:pathLst>
          </a:custGeom>
          <a:noFill/>
          <a:ln w="635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8" name="Freeform 4">
            <a:extLst>
              <a:ext uri="{FF2B5EF4-FFF2-40B4-BE49-F238E27FC236}">
                <a16:creationId xmlns:a16="http://schemas.microsoft.com/office/drawing/2014/main" id="{9F2D8276-DD45-924D-AAD4-A6CE8CEEC05F}"/>
              </a:ext>
            </a:extLst>
          </p:cNvPr>
          <p:cNvSpPr>
            <a:spLocks/>
          </p:cNvSpPr>
          <p:nvPr/>
        </p:nvSpPr>
        <p:spPr bwMode="auto">
          <a:xfrm>
            <a:off x="6019800" y="5613400"/>
            <a:ext cx="2971800" cy="330200"/>
          </a:xfrm>
          <a:custGeom>
            <a:avLst/>
            <a:gdLst>
              <a:gd name="T0" fmla="*/ 0 w 1872"/>
              <a:gd name="T1" fmla="*/ 208 h 208"/>
              <a:gd name="T2" fmla="*/ 384 w 1872"/>
              <a:gd name="T3" fmla="*/ 112 h 208"/>
              <a:gd name="T4" fmla="*/ 912 w 1872"/>
              <a:gd name="T5" fmla="*/ 16 h 208"/>
              <a:gd name="T6" fmla="*/ 1296 w 1872"/>
              <a:gd name="T7" fmla="*/ 16 h 208"/>
              <a:gd name="T8" fmla="*/ 1776 w 1872"/>
              <a:gd name="T9" fmla="*/ 112 h 208"/>
              <a:gd name="T10" fmla="*/ 1872 w 1872"/>
              <a:gd name="T11" fmla="*/ 208 h 208"/>
            </a:gdLst>
            <a:ahLst/>
            <a:cxnLst>
              <a:cxn ang="0">
                <a:pos x="T0" y="T1"/>
              </a:cxn>
              <a:cxn ang="0">
                <a:pos x="T2" y="T3"/>
              </a:cxn>
              <a:cxn ang="0">
                <a:pos x="T4" y="T5"/>
              </a:cxn>
              <a:cxn ang="0">
                <a:pos x="T6" y="T7"/>
              </a:cxn>
              <a:cxn ang="0">
                <a:pos x="T8" y="T9"/>
              </a:cxn>
              <a:cxn ang="0">
                <a:pos x="T10" y="T11"/>
              </a:cxn>
            </a:cxnLst>
            <a:rect l="0" t="0" r="r" b="b"/>
            <a:pathLst>
              <a:path w="1872" h="208">
                <a:moveTo>
                  <a:pt x="0" y="208"/>
                </a:moveTo>
                <a:cubicBezTo>
                  <a:pt x="116" y="176"/>
                  <a:pt x="232" y="144"/>
                  <a:pt x="384" y="112"/>
                </a:cubicBezTo>
                <a:cubicBezTo>
                  <a:pt x="536" y="80"/>
                  <a:pt x="760" y="32"/>
                  <a:pt x="912" y="16"/>
                </a:cubicBezTo>
                <a:cubicBezTo>
                  <a:pt x="1064" y="0"/>
                  <a:pt x="1152" y="0"/>
                  <a:pt x="1296" y="16"/>
                </a:cubicBezTo>
                <a:cubicBezTo>
                  <a:pt x="1440" y="32"/>
                  <a:pt x="1680" y="80"/>
                  <a:pt x="1776" y="112"/>
                </a:cubicBezTo>
                <a:cubicBezTo>
                  <a:pt x="1872" y="144"/>
                  <a:pt x="1856" y="192"/>
                  <a:pt x="1872" y="208"/>
                </a:cubicBezTo>
              </a:path>
            </a:pathLst>
          </a:custGeom>
          <a:noFill/>
          <a:ln w="635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9" name="Freeform 5">
            <a:extLst>
              <a:ext uri="{FF2B5EF4-FFF2-40B4-BE49-F238E27FC236}">
                <a16:creationId xmlns:a16="http://schemas.microsoft.com/office/drawing/2014/main" id="{7C71D31F-28F9-FB43-B864-6D7AFCD0DA01}"/>
              </a:ext>
            </a:extLst>
          </p:cNvPr>
          <p:cNvSpPr>
            <a:spLocks/>
          </p:cNvSpPr>
          <p:nvPr/>
        </p:nvSpPr>
        <p:spPr bwMode="auto">
          <a:xfrm>
            <a:off x="6096000" y="3327400"/>
            <a:ext cx="2921000" cy="2616200"/>
          </a:xfrm>
          <a:custGeom>
            <a:avLst/>
            <a:gdLst>
              <a:gd name="T0" fmla="*/ 0 w 1840"/>
              <a:gd name="T1" fmla="*/ 1600 h 1648"/>
              <a:gd name="T2" fmla="*/ 48 w 1840"/>
              <a:gd name="T3" fmla="*/ 1504 h 1648"/>
              <a:gd name="T4" fmla="*/ 48 w 1840"/>
              <a:gd name="T5" fmla="*/ 832 h 1648"/>
              <a:gd name="T6" fmla="*/ 192 w 1840"/>
              <a:gd name="T7" fmla="*/ 352 h 1648"/>
              <a:gd name="T8" fmla="*/ 624 w 1840"/>
              <a:gd name="T9" fmla="*/ 64 h 1648"/>
              <a:gd name="T10" fmla="*/ 1008 w 1840"/>
              <a:gd name="T11" fmla="*/ 16 h 1648"/>
              <a:gd name="T12" fmla="*/ 1440 w 1840"/>
              <a:gd name="T13" fmla="*/ 160 h 1648"/>
              <a:gd name="T14" fmla="*/ 1728 w 1840"/>
              <a:gd name="T15" fmla="*/ 592 h 1648"/>
              <a:gd name="T16" fmla="*/ 1824 w 1840"/>
              <a:gd name="T17" fmla="*/ 1312 h 1648"/>
              <a:gd name="T18" fmla="*/ 1824 w 1840"/>
              <a:gd name="T19" fmla="*/ 164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0" h="1648">
                <a:moveTo>
                  <a:pt x="0" y="1600"/>
                </a:moveTo>
                <a:cubicBezTo>
                  <a:pt x="20" y="1616"/>
                  <a:pt x="40" y="1632"/>
                  <a:pt x="48" y="1504"/>
                </a:cubicBezTo>
                <a:cubicBezTo>
                  <a:pt x="56" y="1376"/>
                  <a:pt x="24" y="1024"/>
                  <a:pt x="48" y="832"/>
                </a:cubicBezTo>
                <a:cubicBezTo>
                  <a:pt x="72" y="640"/>
                  <a:pt x="96" y="480"/>
                  <a:pt x="192" y="352"/>
                </a:cubicBezTo>
                <a:cubicBezTo>
                  <a:pt x="288" y="224"/>
                  <a:pt x="488" y="120"/>
                  <a:pt x="624" y="64"/>
                </a:cubicBezTo>
                <a:cubicBezTo>
                  <a:pt x="760" y="8"/>
                  <a:pt x="872" y="0"/>
                  <a:pt x="1008" y="16"/>
                </a:cubicBezTo>
                <a:cubicBezTo>
                  <a:pt x="1144" y="32"/>
                  <a:pt x="1320" y="64"/>
                  <a:pt x="1440" y="160"/>
                </a:cubicBezTo>
                <a:cubicBezTo>
                  <a:pt x="1560" y="256"/>
                  <a:pt x="1664" y="400"/>
                  <a:pt x="1728" y="592"/>
                </a:cubicBezTo>
                <a:cubicBezTo>
                  <a:pt x="1792" y="784"/>
                  <a:pt x="1808" y="1136"/>
                  <a:pt x="1824" y="1312"/>
                </a:cubicBezTo>
                <a:cubicBezTo>
                  <a:pt x="1840" y="1488"/>
                  <a:pt x="1824" y="1592"/>
                  <a:pt x="1824" y="1648"/>
                </a:cubicBezTo>
              </a:path>
            </a:pathLst>
          </a:custGeom>
          <a:noFill/>
          <a:ln w="635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50" name="Group 6">
            <a:extLst>
              <a:ext uri="{FF2B5EF4-FFF2-40B4-BE49-F238E27FC236}">
                <a16:creationId xmlns:a16="http://schemas.microsoft.com/office/drawing/2014/main" id="{56671BAA-A35F-CA40-BBD7-D0B868A2C74B}"/>
              </a:ext>
            </a:extLst>
          </p:cNvPr>
          <p:cNvGrpSpPr>
            <a:grpSpLocks/>
          </p:cNvGrpSpPr>
          <p:nvPr/>
        </p:nvGrpSpPr>
        <p:grpSpPr bwMode="auto">
          <a:xfrm>
            <a:off x="5613400" y="2740026"/>
            <a:ext cx="903288" cy="841375"/>
            <a:chOff x="2604" y="3456"/>
            <a:chExt cx="552" cy="528"/>
          </a:xfrm>
        </p:grpSpPr>
        <p:sp>
          <p:nvSpPr>
            <p:cNvPr id="6151" name="Oval 7">
              <a:extLst>
                <a:ext uri="{FF2B5EF4-FFF2-40B4-BE49-F238E27FC236}">
                  <a16:creationId xmlns:a16="http://schemas.microsoft.com/office/drawing/2014/main" id="{CAF9AB26-77D0-CF4E-A82B-814131CE4190}"/>
                </a:ext>
              </a:extLst>
            </p:cNvPr>
            <p:cNvSpPr>
              <a:spLocks noChangeArrowheads="1"/>
            </p:cNvSpPr>
            <p:nvPr/>
          </p:nvSpPr>
          <p:spPr bwMode="auto">
            <a:xfrm>
              <a:off x="2788" y="3607"/>
              <a:ext cx="221" cy="226"/>
            </a:xfrm>
            <a:prstGeom prst="ellipse">
              <a:avLst/>
            </a:prstGeom>
            <a:solidFill>
              <a:srgbClr val="800000"/>
            </a:solidFill>
            <a:ln w="381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2" name="Line 8">
              <a:extLst>
                <a:ext uri="{FF2B5EF4-FFF2-40B4-BE49-F238E27FC236}">
                  <a16:creationId xmlns:a16="http://schemas.microsoft.com/office/drawing/2014/main" id="{03776D3A-4F3D-C546-A160-9F9BF34D03DC}"/>
                </a:ext>
              </a:extLst>
            </p:cNvPr>
            <p:cNvSpPr>
              <a:spLocks noChangeShapeType="1"/>
            </p:cNvSpPr>
            <p:nvPr/>
          </p:nvSpPr>
          <p:spPr bwMode="auto">
            <a:xfrm flipV="1">
              <a:off x="2898" y="3456"/>
              <a:ext cx="0" cy="113"/>
            </a:xfrm>
            <a:prstGeom prst="line">
              <a:avLst/>
            </a:prstGeom>
            <a:noFill/>
            <a:ln w="635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3" name="Line 9">
              <a:extLst>
                <a:ext uri="{FF2B5EF4-FFF2-40B4-BE49-F238E27FC236}">
                  <a16:creationId xmlns:a16="http://schemas.microsoft.com/office/drawing/2014/main" id="{02406053-5067-F343-96BD-4315735475D8}"/>
                </a:ext>
              </a:extLst>
            </p:cNvPr>
            <p:cNvSpPr>
              <a:spLocks noChangeShapeType="1"/>
            </p:cNvSpPr>
            <p:nvPr/>
          </p:nvSpPr>
          <p:spPr bwMode="auto">
            <a:xfrm>
              <a:off x="2898" y="3871"/>
              <a:ext cx="0" cy="113"/>
            </a:xfrm>
            <a:prstGeom prst="line">
              <a:avLst/>
            </a:prstGeom>
            <a:noFill/>
            <a:ln w="635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4" name="Line 10">
              <a:extLst>
                <a:ext uri="{FF2B5EF4-FFF2-40B4-BE49-F238E27FC236}">
                  <a16:creationId xmlns:a16="http://schemas.microsoft.com/office/drawing/2014/main" id="{C22AA734-1D67-8941-8EBD-65E3B1000E55}"/>
                </a:ext>
              </a:extLst>
            </p:cNvPr>
            <p:cNvSpPr>
              <a:spLocks noChangeShapeType="1"/>
            </p:cNvSpPr>
            <p:nvPr/>
          </p:nvSpPr>
          <p:spPr bwMode="auto">
            <a:xfrm flipV="1">
              <a:off x="3046" y="3720"/>
              <a:ext cx="110" cy="0"/>
            </a:xfrm>
            <a:prstGeom prst="line">
              <a:avLst/>
            </a:prstGeom>
            <a:noFill/>
            <a:ln w="635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5" name="Line 11">
              <a:extLst>
                <a:ext uri="{FF2B5EF4-FFF2-40B4-BE49-F238E27FC236}">
                  <a16:creationId xmlns:a16="http://schemas.microsoft.com/office/drawing/2014/main" id="{CB1F948E-5659-1843-A1FA-F56C3DD5C6CA}"/>
                </a:ext>
              </a:extLst>
            </p:cNvPr>
            <p:cNvSpPr>
              <a:spLocks noChangeShapeType="1"/>
            </p:cNvSpPr>
            <p:nvPr/>
          </p:nvSpPr>
          <p:spPr bwMode="auto">
            <a:xfrm flipV="1">
              <a:off x="2604" y="3720"/>
              <a:ext cx="147" cy="0"/>
            </a:xfrm>
            <a:prstGeom prst="line">
              <a:avLst/>
            </a:prstGeom>
            <a:noFill/>
            <a:ln w="635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6" name="Line 12">
              <a:extLst>
                <a:ext uri="{FF2B5EF4-FFF2-40B4-BE49-F238E27FC236}">
                  <a16:creationId xmlns:a16="http://schemas.microsoft.com/office/drawing/2014/main" id="{B2EA3A54-46F8-1E47-A4D4-ED6120152A81}"/>
                </a:ext>
              </a:extLst>
            </p:cNvPr>
            <p:cNvSpPr>
              <a:spLocks noChangeShapeType="1"/>
            </p:cNvSpPr>
            <p:nvPr/>
          </p:nvSpPr>
          <p:spPr bwMode="auto">
            <a:xfrm>
              <a:off x="3009" y="3833"/>
              <a:ext cx="73" cy="76"/>
            </a:xfrm>
            <a:prstGeom prst="line">
              <a:avLst/>
            </a:prstGeom>
            <a:noFill/>
            <a:ln w="381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7" name="Line 13">
              <a:extLst>
                <a:ext uri="{FF2B5EF4-FFF2-40B4-BE49-F238E27FC236}">
                  <a16:creationId xmlns:a16="http://schemas.microsoft.com/office/drawing/2014/main" id="{E10C7A0F-4F7B-8B48-93D9-DE88B6883E3C}"/>
                </a:ext>
              </a:extLst>
            </p:cNvPr>
            <p:cNvSpPr>
              <a:spLocks noChangeShapeType="1"/>
            </p:cNvSpPr>
            <p:nvPr/>
          </p:nvSpPr>
          <p:spPr bwMode="auto">
            <a:xfrm>
              <a:off x="2714" y="3494"/>
              <a:ext cx="74" cy="113"/>
            </a:xfrm>
            <a:prstGeom prst="line">
              <a:avLst/>
            </a:prstGeom>
            <a:noFill/>
            <a:ln w="381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8" name="Line 14">
              <a:extLst>
                <a:ext uri="{FF2B5EF4-FFF2-40B4-BE49-F238E27FC236}">
                  <a16:creationId xmlns:a16="http://schemas.microsoft.com/office/drawing/2014/main" id="{97C5175A-4F84-8F4E-A38F-93B05AC69685}"/>
                </a:ext>
              </a:extLst>
            </p:cNvPr>
            <p:cNvSpPr>
              <a:spLocks noChangeShapeType="1"/>
            </p:cNvSpPr>
            <p:nvPr/>
          </p:nvSpPr>
          <p:spPr bwMode="auto">
            <a:xfrm flipV="1">
              <a:off x="3009" y="3531"/>
              <a:ext cx="110" cy="76"/>
            </a:xfrm>
            <a:prstGeom prst="line">
              <a:avLst/>
            </a:prstGeom>
            <a:noFill/>
            <a:ln w="381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9" name="Line 15">
              <a:extLst>
                <a:ext uri="{FF2B5EF4-FFF2-40B4-BE49-F238E27FC236}">
                  <a16:creationId xmlns:a16="http://schemas.microsoft.com/office/drawing/2014/main" id="{389AE54F-D4AB-D749-B3B3-C3D12689A676}"/>
                </a:ext>
              </a:extLst>
            </p:cNvPr>
            <p:cNvSpPr>
              <a:spLocks noChangeShapeType="1"/>
            </p:cNvSpPr>
            <p:nvPr/>
          </p:nvSpPr>
          <p:spPr bwMode="auto">
            <a:xfrm flipV="1">
              <a:off x="2678" y="3827"/>
              <a:ext cx="110" cy="82"/>
            </a:xfrm>
            <a:prstGeom prst="line">
              <a:avLst/>
            </a:prstGeom>
            <a:noFill/>
            <a:ln w="38100">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160" name="Picture 16" descr="sleep">
            <a:extLst>
              <a:ext uri="{FF2B5EF4-FFF2-40B4-BE49-F238E27FC236}">
                <a16:creationId xmlns:a16="http://schemas.microsoft.com/office/drawing/2014/main" id="{F1BC5684-064A-984C-8119-E811B8435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8600"/>
            <a:ext cx="2446338" cy="2514600"/>
          </a:xfrm>
          <a:prstGeom prst="rect">
            <a:avLst/>
          </a:prstGeom>
          <a:noFill/>
          <a:extLst>
            <a:ext uri="{909E8E84-426E-40DD-AFC4-6F175D3DCCD1}">
              <a14:hiddenFill xmlns:a14="http://schemas.microsoft.com/office/drawing/2010/main">
                <a:solidFill>
                  <a:srgbClr val="FFFFFF"/>
                </a:solidFill>
              </a14:hiddenFill>
            </a:ext>
          </a:extLst>
        </p:spPr>
      </p:pic>
      <p:pic>
        <p:nvPicPr>
          <p:cNvPr id="6161" name="Picture 17" descr="sun">
            <a:extLst>
              <a:ext uri="{FF2B5EF4-FFF2-40B4-BE49-F238E27FC236}">
                <a16:creationId xmlns:a16="http://schemas.microsoft.com/office/drawing/2014/main" id="{74B3A3BA-E49D-0C43-B0F3-61B4EC5596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5588" y="5345113"/>
            <a:ext cx="628650" cy="590550"/>
          </a:xfrm>
          <a:prstGeom prst="rect">
            <a:avLst/>
          </a:prstGeom>
          <a:solidFill>
            <a:srgbClr val="800000"/>
          </a:solidFill>
        </p:spPr>
      </p:pic>
      <p:sp>
        <p:nvSpPr>
          <p:cNvPr id="6162" name="Line 18">
            <a:extLst>
              <a:ext uri="{FF2B5EF4-FFF2-40B4-BE49-F238E27FC236}">
                <a16:creationId xmlns:a16="http://schemas.microsoft.com/office/drawing/2014/main" id="{E4E469AC-BC70-7945-9AA7-00F1575D7C93}"/>
              </a:ext>
            </a:extLst>
          </p:cNvPr>
          <p:cNvSpPr>
            <a:spLocks noChangeShapeType="1"/>
          </p:cNvSpPr>
          <p:nvPr/>
        </p:nvSpPr>
        <p:spPr bwMode="auto">
          <a:xfrm>
            <a:off x="3175001" y="3203575"/>
            <a:ext cx="565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3" name="Line 19">
            <a:extLst>
              <a:ext uri="{FF2B5EF4-FFF2-40B4-BE49-F238E27FC236}">
                <a16:creationId xmlns:a16="http://schemas.microsoft.com/office/drawing/2014/main" id="{80DD0F04-3714-DA48-B102-32848539D085}"/>
              </a:ext>
            </a:extLst>
          </p:cNvPr>
          <p:cNvSpPr>
            <a:spLocks noChangeShapeType="1"/>
          </p:cNvSpPr>
          <p:nvPr/>
        </p:nvSpPr>
        <p:spPr bwMode="auto">
          <a:xfrm>
            <a:off x="3095625" y="5956300"/>
            <a:ext cx="57356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4" name="AutoShape 20">
            <a:extLst>
              <a:ext uri="{FF2B5EF4-FFF2-40B4-BE49-F238E27FC236}">
                <a16:creationId xmlns:a16="http://schemas.microsoft.com/office/drawing/2014/main" id="{ABA526E3-6893-A84F-821A-80CD765DB20D}"/>
              </a:ext>
            </a:extLst>
          </p:cNvPr>
          <p:cNvSpPr>
            <a:spLocks noChangeArrowheads="1"/>
          </p:cNvSpPr>
          <p:nvPr/>
        </p:nvSpPr>
        <p:spPr bwMode="auto">
          <a:xfrm rot="16200000">
            <a:off x="3212307" y="3086894"/>
            <a:ext cx="2752725" cy="2986088"/>
          </a:xfrm>
          <a:prstGeom prst="flowChartDelay">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5" name="Line 21">
            <a:extLst>
              <a:ext uri="{FF2B5EF4-FFF2-40B4-BE49-F238E27FC236}">
                <a16:creationId xmlns:a16="http://schemas.microsoft.com/office/drawing/2014/main" id="{B9FC7927-7C71-3640-AAB4-B983D23CAAE0}"/>
              </a:ext>
            </a:extLst>
          </p:cNvPr>
          <p:cNvSpPr>
            <a:spLocks noChangeShapeType="1"/>
          </p:cNvSpPr>
          <p:nvPr/>
        </p:nvSpPr>
        <p:spPr bwMode="auto">
          <a:xfrm>
            <a:off x="4589463" y="3127375"/>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6" name="Text Box 22">
            <a:extLst>
              <a:ext uri="{FF2B5EF4-FFF2-40B4-BE49-F238E27FC236}">
                <a16:creationId xmlns:a16="http://schemas.microsoft.com/office/drawing/2014/main" id="{4724EE72-A0AB-A440-A6C4-6DEE8A97355A}"/>
              </a:ext>
            </a:extLst>
          </p:cNvPr>
          <p:cNvSpPr txBox="1">
            <a:spLocks noChangeArrowheads="1"/>
          </p:cNvSpPr>
          <p:nvPr/>
        </p:nvSpPr>
        <p:spPr bwMode="auto">
          <a:xfrm>
            <a:off x="4089502" y="2820988"/>
            <a:ext cx="10951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a:ln>
                  <a:noFill/>
                </a:ln>
                <a:solidFill>
                  <a:prstClr val="black"/>
                </a:solidFill>
                <a:effectLst/>
                <a:uLnTx/>
                <a:uFillTx/>
                <a:latin typeface="Calibri" panose="020F0502020204030204"/>
                <a:ea typeface="+mn-ea"/>
                <a:cs typeface="+mn-cs"/>
              </a:rPr>
              <a:t>12:00 PM</a:t>
            </a:r>
            <a:endParaRPr kumimoji="0" lang="en-US" altLang="sv-SE"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7" name="AutoShape 23">
            <a:extLst>
              <a:ext uri="{FF2B5EF4-FFF2-40B4-BE49-F238E27FC236}">
                <a16:creationId xmlns:a16="http://schemas.microsoft.com/office/drawing/2014/main" id="{4F5C02B7-4DC6-3A46-99E4-EE324FF67B84}"/>
              </a:ext>
            </a:extLst>
          </p:cNvPr>
          <p:cNvSpPr>
            <a:spLocks noChangeArrowheads="1"/>
          </p:cNvSpPr>
          <p:nvPr/>
        </p:nvSpPr>
        <p:spPr bwMode="auto">
          <a:xfrm rot="16200000">
            <a:off x="6198395" y="3086895"/>
            <a:ext cx="2752725" cy="2986087"/>
          </a:xfrm>
          <a:prstGeom prst="flowChartDelay">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8" name="Text Box 24">
            <a:extLst>
              <a:ext uri="{FF2B5EF4-FFF2-40B4-BE49-F238E27FC236}">
                <a16:creationId xmlns:a16="http://schemas.microsoft.com/office/drawing/2014/main" id="{8814B718-962B-1842-9109-BEC1D02951A4}"/>
              </a:ext>
            </a:extLst>
          </p:cNvPr>
          <p:cNvSpPr txBox="1">
            <a:spLocks noChangeArrowheads="1"/>
          </p:cNvSpPr>
          <p:nvPr/>
        </p:nvSpPr>
        <p:spPr bwMode="auto">
          <a:xfrm>
            <a:off x="7092974" y="2820988"/>
            <a:ext cx="11112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1" i="0" u="none" strike="noStrike" kern="1200" cap="none" spc="0" normalizeH="0" baseline="0" noProof="0">
                <a:ln>
                  <a:noFill/>
                </a:ln>
                <a:solidFill>
                  <a:prstClr val="black"/>
                </a:solidFill>
                <a:effectLst/>
                <a:uLnTx/>
                <a:uFillTx/>
                <a:latin typeface="Calibri" panose="020F0502020204030204"/>
                <a:ea typeface="+mn-ea"/>
                <a:cs typeface="+mn-cs"/>
              </a:rPr>
              <a:t>12:00 AM</a:t>
            </a:r>
            <a:endParaRPr kumimoji="0" lang="en-US" altLang="sv-SE"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9" name="Line 25">
            <a:extLst>
              <a:ext uri="{FF2B5EF4-FFF2-40B4-BE49-F238E27FC236}">
                <a16:creationId xmlns:a16="http://schemas.microsoft.com/office/drawing/2014/main" id="{5EF607F1-DAED-3F4B-8659-AD45743EF8AB}"/>
              </a:ext>
            </a:extLst>
          </p:cNvPr>
          <p:cNvSpPr>
            <a:spLocks noChangeShapeType="1"/>
          </p:cNvSpPr>
          <p:nvPr/>
        </p:nvSpPr>
        <p:spPr bwMode="auto">
          <a:xfrm>
            <a:off x="7573963" y="3127375"/>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0" name="Text Box 26">
            <a:extLst>
              <a:ext uri="{FF2B5EF4-FFF2-40B4-BE49-F238E27FC236}">
                <a16:creationId xmlns:a16="http://schemas.microsoft.com/office/drawing/2014/main" id="{F675A105-76CC-0A4F-808A-DE84EBBDD9CA}"/>
              </a:ext>
            </a:extLst>
          </p:cNvPr>
          <p:cNvSpPr txBox="1">
            <a:spLocks noChangeArrowheads="1"/>
          </p:cNvSpPr>
          <p:nvPr/>
        </p:nvSpPr>
        <p:spPr bwMode="auto">
          <a:xfrm>
            <a:off x="5518873" y="5956300"/>
            <a:ext cx="9669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0" i="0" u="none" strike="noStrike" kern="1200" cap="none" spc="0" normalizeH="0" baseline="0" noProof="0">
                <a:ln>
                  <a:noFill/>
                </a:ln>
                <a:solidFill>
                  <a:prstClr val="black"/>
                </a:solidFill>
                <a:effectLst/>
                <a:uLnTx/>
                <a:uFillTx/>
                <a:latin typeface="Calibri" panose="020F0502020204030204"/>
                <a:ea typeface="+mn-ea"/>
                <a:cs typeface="+mn-cs"/>
              </a:rPr>
              <a:t>6:00 PM</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171" name="Picture 27" descr="sun">
            <a:extLst>
              <a:ext uri="{FF2B5EF4-FFF2-40B4-BE49-F238E27FC236}">
                <a16:creationId xmlns:a16="http://schemas.microsoft.com/office/drawing/2014/main" id="{8817C0D5-AB6C-8343-9566-1E204C120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025" y="5421313"/>
            <a:ext cx="628650" cy="590550"/>
          </a:xfrm>
          <a:prstGeom prst="rect">
            <a:avLst/>
          </a:prstGeom>
          <a:solidFill>
            <a:srgbClr val="800000"/>
          </a:solidFill>
        </p:spPr>
      </p:pic>
      <p:sp>
        <p:nvSpPr>
          <p:cNvPr id="6172" name="Line 28">
            <a:extLst>
              <a:ext uri="{FF2B5EF4-FFF2-40B4-BE49-F238E27FC236}">
                <a16:creationId xmlns:a16="http://schemas.microsoft.com/office/drawing/2014/main" id="{826DDB6D-17B8-C54C-83FE-FFFDCCC5FB25}"/>
              </a:ext>
            </a:extLst>
          </p:cNvPr>
          <p:cNvSpPr>
            <a:spLocks noChangeShapeType="1"/>
          </p:cNvSpPr>
          <p:nvPr/>
        </p:nvSpPr>
        <p:spPr bwMode="auto">
          <a:xfrm>
            <a:off x="6710363" y="3432176"/>
            <a:ext cx="863600" cy="2524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3" name="Line 29">
            <a:extLst>
              <a:ext uri="{FF2B5EF4-FFF2-40B4-BE49-F238E27FC236}">
                <a16:creationId xmlns:a16="http://schemas.microsoft.com/office/drawing/2014/main" id="{24AA8793-1F0C-F444-BDED-E65CA411A8D6}"/>
              </a:ext>
            </a:extLst>
          </p:cNvPr>
          <p:cNvSpPr>
            <a:spLocks noChangeShapeType="1"/>
          </p:cNvSpPr>
          <p:nvPr/>
        </p:nvSpPr>
        <p:spPr bwMode="auto">
          <a:xfrm flipV="1">
            <a:off x="7572376" y="3378200"/>
            <a:ext cx="809625" cy="2603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4" name="Text Box 30">
            <a:extLst>
              <a:ext uri="{FF2B5EF4-FFF2-40B4-BE49-F238E27FC236}">
                <a16:creationId xmlns:a16="http://schemas.microsoft.com/office/drawing/2014/main" id="{F5E3B19A-E9A6-A642-82BB-923D78AECF63}"/>
              </a:ext>
            </a:extLst>
          </p:cNvPr>
          <p:cNvSpPr txBox="1">
            <a:spLocks noChangeArrowheads="1"/>
          </p:cNvSpPr>
          <p:nvPr/>
        </p:nvSpPr>
        <p:spPr bwMode="auto">
          <a:xfrm>
            <a:off x="8254077" y="3162301"/>
            <a:ext cx="8146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400" b="1" i="0" u="none" strike="noStrike" kern="1200" cap="none" spc="0" normalizeH="0" baseline="0" noProof="0">
                <a:ln>
                  <a:noFill/>
                </a:ln>
                <a:solidFill>
                  <a:prstClr val="black"/>
                </a:solidFill>
                <a:effectLst/>
                <a:uLnTx/>
                <a:uFillTx/>
                <a:latin typeface="Calibri" panose="020F0502020204030204"/>
                <a:ea typeface="+mn-ea"/>
                <a:cs typeface="+mn-cs"/>
              </a:rPr>
              <a:t>3:00 AM</a:t>
            </a:r>
            <a:endParaRPr kumimoji="0" lang="en-US" altLang="sv-S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5" name="Text Box 31">
            <a:extLst>
              <a:ext uri="{FF2B5EF4-FFF2-40B4-BE49-F238E27FC236}">
                <a16:creationId xmlns:a16="http://schemas.microsoft.com/office/drawing/2014/main" id="{924D34DD-2F1D-5C46-BB8E-CE71A617A318}"/>
              </a:ext>
            </a:extLst>
          </p:cNvPr>
          <p:cNvSpPr txBox="1">
            <a:spLocks noChangeArrowheads="1"/>
          </p:cNvSpPr>
          <p:nvPr/>
        </p:nvSpPr>
        <p:spPr bwMode="auto">
          <a:xfrm>
            <a:off x="6365015" y="3163889"/>
            <a:ext cx="80182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400" b="1" i="0" u="none" strike="noStrike" kern="1200" cap="none" spc="0" normalizeH="0" baseline="0" noProof="0">
                <a:ln>
                  <a:noFill/>
                </a:ln>
                <a:solidFill>
                  <a:prstClr val="black"/>
                </a:solidFill>
                <a:effectLst/>
                <a:uLnTx/>
                <a:uFillTx/>
                <a:latin typeface="Calibri" panose="020F0502020204030204"/>
                <a:ea typeface="+mn-ea"/>
                <a:cs typeface="+mn-cs"/>
              </a:rPr>
              <a:t>9:00 PM</a:t>
            </a:r>
            <a:endParaRPr kumimoji="0" lang="en-US" altLang="sv-S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6" name="Text Box 32">
            <a:extLst>
              <a:ext uri="{FF2B5EF4-FFF2-40B4-BE49-F238E27FC236}">
                <a16:creationId xmlns:a16="http://schemas.microsoft.com/office/drawing/2014/main" id="{A586C06D-F7B4-D34E-BC5A-76DEAED91240}"/>
              </a:ext>
            </a:extLst>
          </p:cNvPr>
          <p:cNvSpPr txBox="1">
            <a:spLocks noChangeArrowheads="1"/>
          </p:cNvSpPr>
          <p:nvPr/>
        </p:nvSpPr>
        <p:spPr bwMode="auto">
          <a:xfrm>
            <a:off x="7087498" y="3657601"/>
            <a:ext cx="911019" cy="5847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1600" b="1" i="0" u="none" strike="noStrike" kern="1200" cap="none" spc="0" normalizeH="0" baseline="0" noProof="0">
                <a:ln>
                  <a:noFill/>
                </a:ln>
                <a:solidFill>
                  <a:srgbClr val="FF0000"/>
                </a:solidFill>
                <a:effectLst/>
                <a:uLnTx/>
                <a:uFillTx/>
                <a:latin typeface="Calibri" panose="020F0502020204030204"/>
                <a:ea typeface="+mn-ea"/>
                <a:cs typeface="+mn-cs"/>
              </a:rPr>
              <a:t>Physical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1600" b="1" i="0" u="none" strike="noStrike" kern="1200" cap="none" spc="0" normalizeH="0" baseline="0" noProof="0">
                <a:ln>
                  <a:noFill/>
                </a:ln>
                <a:solidFill>
                  <a:srgbClr val="FF0000"/>
                </a:solidFill>
                <a:effectLst/>
                <a:uLnTx/>
                <a:uFillTx/>
                <a:latin typeface="Calibri" panose="020F0502020204030204"/>
                <a:ea typeface="+mn-ea"/>
                <a:cs typeface="+mn-cs"/>
              </a:rPr>
              <a:t>repair</a:t>
            </a:r>
          </a:p>
        </p:txBody>
      </p:sp>
      <p:sp>
        <p:nvSpPr>
          <p:cNvPr id="6177" name="Text Box 33">
            <a:extLst>
              <a:ext uri="{FF2B5EF4-FFF2-40B4-BE49-F238E27FC236}">
                <a16:creationId xmlns:a16="http://schemas.microsoft.com/office/drawing/2014/main" id="{8EF3F069-67DE-0C49-957B-4331C364BD48}"/>
              </a:ext>
            </a:extLst>
          </p:cNvPr>
          <p:cNvSpPr txBox="1">
            <a:spLocks noChangeArrowheads="1"/>
          </p:cNvSpPr>
          <p:nvPr/>
        </p:nvSpPr>
        <p:spPr bwMode="auto">
          <a:xfrm>
            <a:off x="7896637" y="4899026"/>
            <a:ext cx="1070741" cy="461665"/>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1200" b="1" i="0" u="none" strike="noStrike" kern="1200" cap="none" spc="0" normalizeH="0" baseline="0" noProof="0">
                <a:ln>
                  <a:noFill/>
                </a:ln>
                <a:solidFill>
                  <a:prstClr val="white"/>
                </a:solidFill>
                <a:effectLst/>
                <a:uLnTx/>
                <a:uFillTx/>
                <a:latin typeface="Calibri" panose="020F0502020204030204"/>
                <a:ea typeface="+mn-ea"/>
                <a:cs typeface="+mn-cs"/>
              </a:rPr>
              <a:t>Psychological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1200" b="1" i="0" u="none" strike="noStrike" kern="1200" cap="none" spc="0" normalizeH="0" baseline="0" noProof="0">
                <a:ln>
                  <a:noFill/>
                </a:ln>
                <a:solidFill>
                  <a:prstClr val="white"/>
                </a:solidFill>
                <a:effectLst/>
                <a:uLnTx/>
                <a:uFillTx/>
                <a:latin typeface="Calibri" panose="020F0502020204030204"/>
                <a:ea typeface="+mn-ea"/>
                <a:cs typeface="+mn-cs"/>
              </a:rPr>
              <a:t>repair</a:t>
            </a:r>
          </a:p>
        </p:txBody>
      </p:sp>
      <p:sp>
        <p:nvSpPr>
          <p:cNvPr id="6178" name="Text Box 34">
            <a:extLst>
              <a:ext uri="{FF2B5EF4-FFF2-40B4-BE49-F238E27FC236}">
                <a16:creationId xmlns:a16="http://schemas.microsoft.com/office/drawing/2014/main" id="{A8F8D9EF-027D-A34B-B724-7C6BE3D08554}"/>
              </a:ext>
            </a:extLst>
          </p:cNvPr>
          <p:cNvSpPr txBox="1">
            <a:spLocks noChangeArrowheads="1"/>
          </p:cNvSpPr>
          <p:nvPr/>
        </p:nvSpPr>
        <p:spPr bwMode="auto">
          <a:xfrm>
            <a:off x="6246614" y="4876801"/>
            <a:ext cx="1025922" cy="461665"/>
          </a:xfrm>
          <a:prstGeom prst="rect">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1200" b="1" i="0" u="none" strike="noStrike" kern="1200" cap="none" spc="0" normalizeH="0" baseline="0" noProof="0">
                <a:ln>
                  <a:noFill/>
                </a:ln>
                <a:solidFill>
                  <a:prstClr val="white"/>
                </a:solidFill>
                <a:effectLst/>
                <a:uLnTx/>
                <a:uFillTx/>
                <a:latin typeface="Calibri" panose="020F0502020204030204"/>
                <a:ea typeface="+mn-ea"/>
                <a:cs typeface="+mn-cs"/>
              </a:rPr>
              <a:t>Wind - Down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1200" b="1" i="0" u="none" strike="noStrike" kern="1200" cap="none" spc="0" normalizeH="0" baseline="0" noProof="0">
                <a:ln>
                  <a:noFill/>
                </a:ln>
                <a:solidFill>
                  <a:prstClr val="white"/>
                </a:solidFill>
                <a:effectLst/>
                <a:uLnTx/>
                <a:uFillTx/>
                <a:latin typeface="Calibri" panose="020F0502020204030204"/>
                <a:ea typeface="+mn-ea"/>
                <a:cs typeface="+mn-cs"/>
              </a:rPr>
              <a:t>Dim - Lights</a:t>
            </a:r>
          </a:p>
        </p:txBody>
      </p:sp>
      <p:grpSp>
        <p:nvGrpSpPr>
          <p:cNvPr id="6179" name="Group 35">
            <a:extLst>
              <a:ext uri="{FF2B5EF4-FFF2-40B4-BE49-F238E27FC236}">
                <a16:creationId xmlns:a16="http://schemas.microsoft.com/office/drawing/2014/main" id="{41134A06-0987-A144-A4CF-82022AEA3F10}"/>
              </a:ext>
            </a:extLst>
          </p:cNvPr>
          <p:cNvGrpSpPr>
            <a:grpSpLocks/>
          </p:cNvGrpSpPr>
          <p:nvPr/>
        </p:nvGrpSpPr>
        <p:grpSpPr bwMode="auto">
          <a:xfrm>
            <a:off x="2806942" y="3279776"/>
            <a:ext cx="210901" cy="2676525"/>
            <a:chOff x="927" y="2208"/>
            <a:chExt cx="129" cy="1680"/>
          </a:xfrm>
        </p:grpSpPr>
        <p:sp>
          <p:nvSpPr>
            <p:cNvPr id="6180" name="Line 36">
              <a:extLst>
                <a:ext uri="{FF2B5EF4-FFF2-40B4-BE49-F238E27FC236}">
                  <a16:creationId xmlns:a16="http://schemas.microsoft.com/office/drawing/2014/main" id="{986DAD1D-55C9-FF47-9C81-C4F6F3007D26}"/>
                </a:ext>
              </a:extLst>
            </p:cNvPr>
            <p:cNvSpPr>
              <a:spLocks noChangeShapeType="1"/>
            </p:cNvSpPr>
            <p:nvPr/>
          </p:nvSpPr>
          <p:spPr bwMode="auto">
            <a:xfrm flipV="1">
              <a:off x="1056" y="2208"/>
              <a:ext cx="0" cy="168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1" name="Line 37">
              <a:extLst>
                <a:ext uri="{FF2B5EF4-FFF2-40B4-BE49-F238E27FC236}">
                  <a16:creationId xmlns:a16="http://schemas.microsoft.com/office/drawing/2014/main" id="{37BE6EEF-B65F-1443-913A-FE6E90FCF725}"/>
                </a:ext>
              </a:extLst>
            </p:cNvPr>
            <p:cNvSpPr>
              <a:spLocks noChangeShapeType="1"/>
            </p:cNvSpPr>
            <p:nvPr/>
          </p:nvSpPr>
          <p:spPr bwMode="auto">
            <a:xfrm>
              <a:off x="1045" y="2928"/>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2" name="Line 38">
              <a:extLst>
                <a:ext uri="{FF2B5EF4-FFF2-40B4-BE49-F238E27FC236}">
                  <a16:creationId xmlns:a16="http://schemas.microsoft.com/office/drawing/2014/main" id="{5CBBBB38-7404-C641-B466-5197AC10AD65}"/>
                </a:ext>
              </a:extLst>
            </p:cNvPr>
            <p:cNvSpPr>
              <a:spLocks noChangeShapeType="1"/>
            </p:cNvSpPr>
            <p:nvPr/>
          </p:nvSpPr>
          <p:spPr bwMode="auto">
            <a:xfrm>
              <a:off x="1045" y="2797"/>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3" name="Line 39">
              <a:extLst>
                <a:ext uri="{FF2B5EF4-FFF2-40B4-BE49-F238E27FC236}">
                  <a16:creationId xmlns:a16="http://schemas.microsoft.com/office/drawing/2014/main" id="{505572B4-D040-E54A-85C7-7C4ED503C736}"/>
                </a:ext>
              </a:extLst>
            </p:cNvPr>
            <p:cNvSpPr>
              <a:spLocks noChangeShapeType="1"/>
            </p:cNvSpPr>
            <p:nvPr/>
          </p:nvSpPr>
          <p:spPr bwMode="auto">
            <a:xfrm>
              <a:off x="1045" y="2667"/>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4" name="Line 40">
              <a:extLst>
                <a:ext uri="{FF2B5EF4-FFF2-40B4-BE49-F238E27FC236}">
                  <a16:creationId xmlns:a16="http://schemas.microsoft.com/office/drawing/2014/main" id="{CDD54351-4AAF-4F4D-9DC7-BF31E72DAAD5}"/>
                </a:ext>
              </a:extLst>
            </p:cNvPr>
            <p:cNvSpPr>
              <a:spLocks noChangeShapeType="1"/>
            </p:cNvSpPr>
            <p:nvPr/>
          </p:nvSpPr>
          <p:spPr bwMode="auto">
            <a:xfrm>
              <a:off x="1045" y="2536"/>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5" name="Line 41">
              <a:extLst>
                <a:ext uri="{FF2B5EF4-FFF2-40B4-BE49-F238E27FC236}">
                  <a16:creationId xmlns:a16="http://schemas.microsoft.com/office/drawing/2014/main" id="{B552D5D2-4133-A94B-A621-64A1C1C4D75F}"/>
                </a:ext>
              </a:extLst>
            </p:cNvPr>
            <p:cNvSpPr>
              <a:spLocks noChangeShapeType="1"/>
            </p:cNvSpPr>
            <p:nvPr/>
          </p:nvSpPr>
          <p:spPr bwMode="auto">
            <a:xfrm>
              <a:off x="1045" y="2406"/>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6" name="Line 42">
              <a:extLst>
                <a:ext uri="{FF2B5EF4-FFF2-40B4-BE49-F238E27FC236}">
                  <a16:creationId xmlns:a16="http://schemas.microsoft.com/office/drawing/2014/main" id="{3419E9F2-B900-B44A-B261-637B961ACF1C}"/>
                </a:ext>
              </a:extLst>
            </p:cNvPr>
            <p:cNvSpPr>
              <a:spLocks noChangeShapeType="1"/>
            </p:cNvSpPr>
            <p:nvPr/>
          </p:nvSpPr>
          <p:spPr bwMode="auto">
            <a:xfrm>
              <a:off x="1045" y="2275"/>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7" name="Rectangle 43">
              <a:extLst>
                <a:ext uri="{FF2B5EF4-FFF2-40B4-BE49-F238E27FC236}">
                  <a16:creationId xmlns:a16="http://schemas.microsoft.com/office/drawing/2014/main" id="{3BC556B2-703A-6C46-9600-5CD684D5845C}"/>
                </a:ext>
              </a:extLst>
            </p:cNvPr>
            <p:cNvSpPr>
              <a:spLocks noChangeArrowheads="1"/>
            </p:cNvSpPr>
            <p:nvPr/>
          </p:nvSpPr>
          <p:spPr bwMode="auto">
            <a:xfrm>
              <a:off x="970" y="3706"/>
              <a:ext cx="3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5</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8" name="Rectangle 44">
              <a:extLst>
                <a:ext uri="{FF2B5EF4-FFF2-40B4-BE49-F238E27FC236}">
                  <a16:creationId xmlns:a16="http://schemas.microsoft.com/office/drawing/2014/main" id="{C691157C-3145-3D49-AE25-771A16773D2D}"/>
                </a:ext>
              </a:extLst>
            </p:cNvPr>
            <p:cNvSpPr>
              <a:spLocks noChangeArrowheads="1"/>
            </p:cNvSpPr>
            <p:nvPr/>
          </p:nvSpPr>
          <p:spPr bwMode="auto">
            <a:xfrm>
              <a:off x="932" y="3456"/>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10</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9" name="Rectangle 45">
              <a:extLst>
                <a:ext uri="{FF2B5EF4-FFF2-40B4-BE49-F238E27FC236}">
                  <a16:creationId xmlns:a16="http://schemas.microsoft.com/office/drawing/2014/main" id="{C80D4059-5AA2-8C4D-977C-C95AA24B44E8}"/>
                </a:ext>
              </a:extLst>
            </p:cNvPr>
            <p:cNvSpPr>
              <a:spLocks noChangeArrowheads="1"/>
            </p:cNvSpPr>
            <p:nvPr/>
          </p:nvSpPr>
          <p:spPr bwMode="auto">
            <a:xfrm>
              <a:off x="932" y="3192"/>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15</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0" name="Rectangle 46">
              <a:extLst>
                <a:ext uri="{FF2B5EF4-FFF2-40B4-BE49-F238E27FC236}">
                  <a16:creationId xmlns:a16="http://schemas.microsoft.com/office/drawing/2014/main" id="{F6F206BA-8D58-0540-AA2A-64F7F4192281}"/>
                </a:ext>
              </a:extLst>
            </p:cNvPr>
            <p:cNvSpPr>
              <a:spLocks noChangeArrowheads="1"/>
            </p:cNvSpPr>
            <p:nvPr/>
          </p:nvSpPr>
          <p:spPr bwMode="auto">
            <a:xfrm>
              <a:off x="927" y="2898"/>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20</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1" name="Line 47">
              <a:extLst>
                <a:ext uri="{FF2B5EF4-FFF2-40B4-BE49-F238E27FC236}">
                  <a16:creationId xmlns:a16="http://schemas.microsoft.com/office/drawing/2014/main" id="{5F29120D-9672-8340-8F70-E2BB06E6B281}"/>
                </a:ext>
              </a:extLst>
            </p:cNvPr>
            <p:cNvSpPr>
              <a:spLocks noChangeShapeType="1"/>
            </p:cNvSpPr>
            <p:nvPr/>
          </p:nvSpPr>
          <p:spPr bwMode="auto">
            <a:xfrm>
              <a:off x="1045" y="3888"/>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2" name="Line 48">
              <a:extLst>
                <a:ext uri="{FF2B5EF4-FFF2-40B4-BE49-F238E27FC236}">
                  <a16:creationId xmlns:a16="http://schemas.microsoft.com/office/drawing/2014/main" id="{CD73E3FB-768D-C64E-934D-6D21FD3967F6}"/>
                </a:ext>
              </a:extLst>
            </p:cNvPr>
            <p:cNvSpPr>
              <a:spLocks noChangeShapeType="1"/>
            </p:cNvSpPr>
            <p:nvPr/>
          </p:nvSpPr>
          <p:spPr bwMode="auto">
            <a:xfrm>
              <a:off x="1045" y="3757"/>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3" name="Line 49">
              <a:extLst>
                <a:ext uri="{FF2B5EF4-FFF2-40B4-BE49-F238E27FC236}">
                  <a16:creationId xmlns:a16="http://schemas.microsoft.com/office/drawing/2014/main" id="{B3F091C9-752C-CD4A-BB95-D03FD7398774}"/>
                </a:ext>
              </a:extLst>
            </p:cNvPr>
            <p:cNvSpPr>
              <a:spLocks noChangeShapeType="1"/>
            </p:cNvSpPr>
            <p:nvPr/>
          </p:nvSpPr>
          <p:spPr bwMode="auto">
            <a:xfrm>
              <a:off x="1045" y="3627"/>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4" name="Line 50">
              <a:extLst>
                <a:ext uri="{FF2B5EF4-FFF2-40B4-BE49-F238E27FC236}">
                  <a16:creationId xmlns:a16="http://schemas.microsoft.com/office/drawing/2014/main" id="{4BE19D50-6187-7948-8315-71DF54169227}"/>
                </a:ext>
              </a:extLst>
            </p:cNvPr>
            <p:cNvSpPr>
              <a:spLocks noChangeShapeType="1"/>
            </p:cNvSpPr>
            <p:nvPr/>
          </p:nvSpPr>
          <p:spPr bwMode="auto">
            <a:xfrm>
              <a:off x="1045" y="3496"/>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5" name="Line 51">
              <a:extLst>
                <a:ext uri="{FF2B5EF4-FFF2-40B4-BE49-F238E27FC236}">
                  <a16:creationId xmlns:a16="http://schemas.microsoft.com/office/drawing/2014/main" id="{066B0DDD-AE77-4C48-87A2-35D64837581D}"/>
                </a:ext>
              </a:extLst>
            </p:cNvPr>
            <p:cNvSpPr>
              <a:spLocks noChangeShapeType="1"/>
            </p:cNvSpPr>
            <p:nvPr/>
          </p:nvSpPr>
          <p:spPr bwMode="auto">
            <a:xfrm>
              <a:off x="1045" y="3366"/>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6" name="Line 52">
              <a:extLst>
                <a:ext uri="{FF2B5EF4-FFF2-40B4-BE49-F238E27FC236}">
                  <a16:creationId xmlns:a16="http://schemas.microsoft.com/office/drawing/2014/main" id="{EAA935C9-202F-5049-889F-8C2BB86AEF46}"/>
                </a:ext>
              </a:extLst>
            </p:cNvPr>
            <p:cNvSpPr>
              <a:spLocks noChangeShapeType="1"/>
            </p:cNvSpPr>
            <p:nvPr/>
          </p:nvSpPr>
          <p:spPr bwMode="auto">
            <a:xfrm>
              <a:off x="1045" y="3235"/>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7" name="Line 53">
              <a:extLst>
                <a:ext uri="{FF2B5EF4-FFF2-40B4-BE49-F238E27FC236}">
                  <a16:creationId xmlns:a16="http://schemas.microsoft.com/office/drawing/2014/main" id="{B547CD12-4DEE-3448-9209-215FBFEE8CD9}"/>
                </a:ext>
              </a:extLst>
            </p:cNvPr>
            <p:cNvSpPr>
              <a:spLocks noChangeShapeType="1"/>
            </p:cNvSpPr>
            <p:nvPr/>
          </p:nvSpPr>
          <p:spPr bwMode="auto">
            <a:xfrm>
              <a:off x="1045" y="3105"/>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8" name="Rectangle 54">
              <a:extLst>
                <a:ext uri="{FF2B5EF4-FFF2-40B4-BE49-F238E27FC236}">
                  <a16:creationId xmlns:a16="http://schemas.microsoft.com/office/drawing/2014/main" id="{4ECED977-EAB4-AE4A-BBC6-EAA810012DDE}"/>
                </a:ext>
              </a:extLst>
            </p:cNvPr>
            <p:cNvSpPr>
              <a:spLocks noChangeArrowheads="1"/>
            </p:cNvSpPr>
            <p:nvPr/>
          </p:nvSpPr>
          <p:spPr bwMode="auto">
            <a:xfrm>
              <a:off x="942" y="2626"/>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30</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9" name="Rectangle 55">
              <a:extLst>
                <a:ext uri="{FF2B5EF4-FFF2-40B4-BE49-F238E27FC236}">
                  <a16:creationId xmlns:a16="http://schemas.microsoft.com/office/drawing/2014/main" id="{CC70FEBE-80C7-6E48-BFAC-E105972C19F3}"/>
                </a:ext>
              </a:extLst>
            </p:cNvPr>
            <p:cNvSpPr>
              <a:spLocks noChangeArrowheads="1"/>
            </p:cNvSpPr>
            <p:nvPr/>
          </p:nvSpPr>
          <p:spPr bwMode="auto">
            <a:xfrm>
              <a:off x="942" y="2352"/>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40</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00" name="Group 56">
            <a:extLst>
              <a:ext uri="{FF2B5EF4-FFF2-40B4-BE49-F238E27FC236}">
                <a16:creationId xmlns:a16="http://schemas.microsoft.com/office/drawing/2014/main" id="{1F6892B5-B815-F04A-9587-61B111846576}"/>
              </a:ext>
            </a:extLst>
          </p:cNvPr>
          <p:cNvGrpSpPr>
            <a:grpSpLocks/>
          </p:cNvGrpSpPr>
          <p:nvPr/>
        </p:nvGrpSpPr>
        <p:grpSpPr bwMode="auto">
          <a:xfrm>
            <a:off x="9105915" y="3279776"/>
            <a:ext cx="206180" cy="2676525"/>
            <a:chOff x="4776" y="2208"/>
            <a:chExt cx="126" cy="1680"/>
          </a:xfrm>
        </p:grpSpPr>
        <p:sp>
          <p:nvSpPr>
            <p:cNvPr id="6201" name="Line 57">
              <a:extLst>
                <a:ext uri="{FF2B5EF4-FFF2-40B4-BE49-F238E27FC236}">
                  <a16:creationId xmlns:a16="http://schemas.microsoft.com/office/drawing/2014/main" id="{FA60598A-381A-2743-B7ED-7F14C9AE37C2}"/>
                </a:ext>
              </a:extLst>
            </p:cNvPr>
            <p:cNvSpPr>
              <a:spLocks noChangeShapeType="1"/>
            </p:cNvSpPr>
            <p:nvPr/>
          </p:nvSpPr>
          <p:spPr bwMode="auto">
            <a:xfrm flipV="1">
              <a:off x="4776" y="2208"/>
              <a:ext cx="0" cy="168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2" name="Line 58">
              <a:extLst>
                <a:ext uri="{FF2B5EF4-FFF2-40B4-BE49-F238E27FC236}">
                  <a16:creationId xmlns:a16="http://schemas.microsoft.com/office/drawing/2014/main" id="{D5334044-5D9C-9944-976F-AAED0CAF04BE}"/>
                </a:ext>
              </a:extLst>
            </p:cNvPr>
            <p:cNvSpPr>
              <a:spLocks noChangeShapeType="1"/>
            </p:cNvSpPr>
            <p:nvPr/>
          </p:nvSpPr>
          <p:spPr bwMode="auto">
            <a:xfrm>
              <a:off x="4789" y="2928"/>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3" name="Line 59">
              <a:extLst>
                <a:ext uri="{FF2B5EF4-FFF2-40B4-BE49-F238E27FC236}">
                  <a16:creationId xmlns:a16="http://schemas.microsoft.com/office/drawing/2014/main" id="{8F1053E6-A2D1-CC42-A6D3-BD60F8598F9C}"/>
                </a:ext>
              </a:extLst>
            </p:cNvPr>
            <p:cNvSpPr>
              <a:spLocks noChangeShapeType="1"/>
            </p:cNvSpPr>
            <p:nvPr/>
          </p:nvSpPr>
          <p:spPr bwMode="auto">
            <a:xfrm>
              <a:off x="4789" y="2797"/>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4" name="Line 60">
              <a:extLst>
                <a:ext uri="{FF2B5EF4-FFF2-40B4-BE49-F238E27FC236}">
                  <a16:creationId xmlns:a16="http://schemas.microsoft.com/office/drawing/2014/main" id="{DA2089D9-A49B-614F-A32B-61D466DA8498}"/>
                </a:ext>
              </a:extLst>
            </p:cNvPr>
            <p:cNvSpPr>
              <a:spLocks noChangeShapeType="1"/>
            </p:cNvSpPr>
            <p:nvPr/>
          </p:nvSpPr>
          <p:spPr bwMode="auto">
            <a:xfrm>
              <a:off x="4789" y="2667"/>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5" name="Line 61">
              <a:extLst>
                <a:ext uri="{FF2B5EF4-FFF2-40B4-BE49-F238E27FC236}">
                  <a16:creationId xmlns:a16="http://schemas.microsoft.com/office/drawing/2014/main" id="{DA6326BF-9C16-254D-90CF-CE71D3CB8031}"/>
                </a:ext>
              </a:extLst>
            </p:cNvPr>
            <p:cNvSpPr>
              <a:spLocks noChangeShapeType="1"/>
            </p:cNvSpPr>
            <p:nvPr/>
          </p:nvSpPr>
          <p:spPr bwMode="auto">
            <a:xfrm>
              <a:off x="4789" y="2536"/>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6" name="Line 62">
              <a:extLst>
                <a:ext uri="{FF2B5EF4-FFF2-40B4-BE49-F238E27FC236}">
                  <a16:creationId xmlns:a16="http://schemas.microsoft.com/office/drawing/2014/main" id="{192E63D7-CDD3-A74C-94C8-CE70A5A9328B}"/>
                </a:ext>
              </a:extLst>
            </p:cNvPr>
            <p:cNvSpPr>
              <a:spLocks noChangeShapeType="1"/>
            </p:cNvSpPr>
            <p:nvPr/>
          </p:nvSpPr>
          <p:spPr bwMode="auto">
            <a:xfrm>
              <a:off x="4789" y="2406"/>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7" name="Line 63">
              <a:extLst>
                <a:ext uri="{FF2B5EF4-FFF2-40B4-BE49-F238E27FC236}">
                  <a16:creationId xmlns:a16="http://schemas.microsoft.com/office/drawing/2014/main" id="{655AC9BF-9881-B94C-822E-47A627F9D75D}"/>
                </a:ext>
              </a:extLst>
            </p:cNvPr>
            <p:cNvSpPr>
              <a:spLocks noChangeShapeType="1"/>
            </p:cNvSpPr>
            <p:nvPr/>
          </p:nvSpPr>
          <p:spPr bwMode="auto">
            <a:xfrm>
              <a:off x="4789" y="2275"/>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8" name="Rectangle 64">
              <a:extLst>
                <a:ext uri="{FF2B5EF4-FFF2-40B4-BE49-F238E27FC236}">
                  <a16:creationId xmlns:a16="http://schemas.microsoft.com/office/drawing/2014/main" id="{E9D67927-CFBA-2B45-9A63-8497497339AB}"/>
                </a:ext>
              </a:extLst>
            </p:cNvPr>
            <p:cNvSpPr>
              <a:spLocks noChangeArrowheads="1"/>
            </p:cNvSpPr>
            <p:nvPr/>
          </p:nvSpPr>
          <p:spPr bwMode="auto">
            <a:xfrm>
              <a:off x="4826" y="3706"/>
              <a:ext cx="3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5</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9" name="Rectangle 65">
              <a:extLst>
                <a:ext uri="{FF2B5EF4-FFF2-40B4-BE49-F238E27FC236}">
                  <a16:creationId xmlns:a16="http://schemas.microsoft.com/office/drawing/2014/main" id="{8858152B-0210-4640-BBA4-B8862F0C5854}"/>
                </a:ext>
              </a:extLst>
            </p:cNvPr>
            <p:cNvSpPr>
              <a:spLocks noChangeArrowheads="1"/>
            </p:cNvSpPr>
            <p:nvPr/>
          </p:nvSpPr>
          <p:spPr bwMode="auto">
            <a:xfrm>
              <a:off x="4820" y="3456"/>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10</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0" name="Rectangle 66">
              <a:extLst>
                <a:ext uri="{FF2B5EF4-FFF2-40B4-BE49-F238E27FC236}">
                  <a16:creationId xmlns:a16="http://schemas.microsoft.com/office/drawing/2014/main" id="{26E87331-2DB6-1143-8773-AD6ED4F01B9A}"/>
                </a:ext>
              </a:extLst>
            </p:cNvPr>
            <p:cNvSpPr>
              <a:spLocks noChangeArrowheads="1"/>
            </p:cNvSpPr>
            <p:nvPr/>
          </p:nvSpPr>
          <p:spPr bwMode="auto">
            <a:xfrm>
              <a:off x="4813" y="3192"/>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15</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1" name="Rectangle 67">
              <a:extLst>
                <a:ext uri="{FF2B5EF4-FFF2-40B4-BE49-F238E27FC236}">
                  <a16:creationId xmlns:a16="http://schemas.microsoft.com/office/drawing/2014/main" id="{DC3394D7-FB41-8C43-BE47-CEE8A45FF1BD}"/>
                </a:ext>
              </a:extLst>
            </p:cNvPr>
            <p:cNvSpPr>
              <a:spLocks noChangeArrowheads="1"/>
            </p:cNvSpPr>
            <p:nvPr/>
          </p:nvSpPr>
          <p:spPr bwMode="auto">
            <a:xfrm>
              <a:off x="4831" y="2898"/>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20</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2" name="Line 68">
              <a:extLst>
                <a:ext uri="{FF2B5EF4-FFF2-40B4-BE49-F238E27FC236}">
                  <a16:creationId xmlns:a16="http://schemas.microsoft.com/office/drawing/2014/main" id="{4E960C9E-1CC3-ED49-A5C5-0EF6886B430E}"/>
                </a:ext>
              </a:extLst>
            </p:cNvPr>
            <p:cNvSpPr>
              <a:spLocks noChangeShapeType="1"/>
            </p:cNvSpPr>
            <p:nvPr/>
          </p:nvSpPr>
          <p:spPr bwMode="auto">
            <a:xfrm>
              <a:off x="4789" y="3888"/>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3" name="Line 69">
              <a:extLst>
                <a:ext uri="{FF2B5EF4-FFF2-40B4-BE49-F238E27FC236}">
                  <a16:creationId xmlns:a16="http://schemas.microsoft.com/office/drawing/2014/main" id="{89969AAC-B7DD-2C48-A29F-2C0090742A75}"/>
                </a:ext>
              </a:extLst>
            </p:cNvPr>
            <p:cNvSpPr>
              <a:spLocks noChangeShapeType="1"/>
            </p:cNvSpPr>
            <p:nvPr/>
          </p:nvSpPr>
          <p:spPr bwMode="auto">
            <a:xfrm>
              <a:off x="4789" y="3757"/>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4" name="Line 70">
              <a:extLst>
                <a:ext uri="{FF2B5EF4-FFF2-40B4-BE49-F238E27FC236}">
                  <a16:creationId xmlns:a16="http://schemas.microsoft.com/office/drawing/2014/main" id="{1347312F-6E67-F242-97E4-F03E8632BE94}"/>
                </a:ext>
              </a:extLst>
            </p:cNvPr>
            <p:cNvSpPr>
              <a:spLocks noChangeShapeType="1"/>
            </p:cNvSpPr>
            <p:nvPr/>
          </p:nvSpPr>
          <p:spPr bwMode="auto">
            <a:xfrm>
              <a:off x="4789" y="3627"/>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5" name="Line 71">
              <a:extLst>
                <a:ext uri="{FF2B5EF4-FFF2-40B4-BE49-F238E27FC236}">
                  <a16:creationId xmlns:a16="http://schemas.microsoft.com/office/drawing/2014/main" id="{C5D2E85A-1597-D74C-9B74-0854DD20D8AB}"/>
                </a:ext>
              </a:extLst>
            </p:cNvPr>
            <p:cNvSpPr>
              <a:spLocks noChangeShapeType="1"/>
            </p:cNvSpPr>
            <p:nvPr/>
          </p:nvSpPr>
          <p:spPr bwMode="auto">
            <a:xfrm>
              <a:off x="4789" y="3496"/>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6" name="Line 72">
              <a:extLst>
                <a:ext uri="{FF2B5EF4-FFF2-40B4-BE49-F238E27FC236}">
                  <a16:creationId xmlns:a16="http://schemas.microsoft.com/office/drawing/2014/main" id="{0036C2FE-6278-9D4D-B465-65CD718A6F4D}"/>
                </a:ext>
              </a:extLst>
            </p:cNvPr>
            <p:cNvSpPr>
              <a:spLocks noChangeShapeType="1"/>
            </p:cNvSpPr>
            <p:nvPr/>
          </p:nvSpPr>
          <p:spPr bwMode="auto">
            <a:xfrm>
              <a:off x="4789" y="3366"/>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7" name="Line 73">
              <a:extLst>
                <a:ext uri="{FF2B5EF4-FFF2-40B4-BE49-F238E27FC236}">
                  <a16:creationId xmlns:a16="http://schemas.microsoft.com/office/drawing/2014/main" id="{735F4912-0EF0-3E40-B889-5F083F969860}"/>
                </a:ext>
              </a:extLst>
            </p:cNvPr>
            <p:cNvSpPr>
              <a:spLocks noChangeShapeType="1"/>
            </p:cNvSpPr>
            <p:nvPr/>
          </p:nvSpPr>
          <p:spPr bwMode="auto">
            <a:xfrm>
              <a:off x="4789" y="3235"/>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8" name="Line 74">
              <a:extLst>
                <a:ext uri="{FF2B5EF4-FFF2-40B4-BE49-F238E27FC236}">
                  <a16:creationId xmlns:a16="http://schemas.microsoft.com/office/drawing/2014/main" id="{A48FD613-3C9F-7643-A7A2-CA99FFB76B59}"/>
                </a:ext>
              </a:extLst>
            </p:cNvPr>
            <p:cNvSpPr>
              <a:spLocks noChangeShapeType="1"/>
            </p:cNvSpPr>
            <p:nvPr/>
          </p:nvSpPr>
          <p:spPr bwMode="auto">
            <a:xfrm>
              <a:off x="4789" y="3105"/>
              <a:ext cx="1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9" name="Rectangle 75">
              <a:extLst>
                <a:ext uri="{FF2B5EF4-FFF2-40B4-BE49-F238E27FC236}">
                  <a16:creationId xmlns:a16="http://schemas.microsoft.com/office/drawing/2014/main" id="{3BA54B05-0DF7-134F-B85B-7F9DBA6C2101}"/>
                </a:ext>
              </a:extLst>
            </p:cNvPr>
            <p:cNvSpPr>
              <a:spLocks noChangeArrowheads="1"/>
            </p:cNvSpPr>
            <p:nvPr/>
          </p:nvSpPr>
          <p:spPr bwMode="auto">
            <a:xfrm>
              <a:off x="4822" y="2626"/>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30</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0" name="Rectangle 76">
              <a:extLst>
                <a:ext uri="{FF2B5EF4-FFF2-40B4-BE49-F238E27FC236}">
                  <a16:creationId xmlns:a16="http://schemas.microsoft.com/office/drawing/2014/main" id="{F3DA5B87-5736-424F-9879-7553675923A4}"/>
                </a:ext>
              </a:extLst>
            </p:cNvPr>
            <p:cNvSpPr>
              <a:spLocks noChangeArrowheads="1"/>
            </p:cNvSpPr>
            <p:nvPr/>
          </p:nvSpPr>
          <p:spPr bwMode="auto">
            <a:xfrm>
              <a:off x="4822" y="2352"/>
              <a:ext cx="7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900" b="1" i="0" u="none" strike="noStrike" kern="1200" cap="none" spc="0" normalizeH="0" baseline="0" noProof="0">
                  <a:ln>
                    <a:noFill/>
                  </a:ln>
                  <a:solidFill>
                    <a:srgbClr val="000000"/>
                  </a:solidFill>
                  <a:effectLst/>
                  <a:uLnTx/>
                  <a:uFillTx/>
                  <a:latin typeface="Calibri" panose="020F0502020204030204"/>
                  <a:ea typeface="+mn-ea"/>
                  <a:cs typeface="+mn-cs"/>
                </a:rPr>
                <a:t>40</a:t>
              </a:r>
              <a:endParaRPr kumimoji="0" lang="en-US" alt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21" name="Text Box 77">
            <a:extLst>
              <a:ext uri="{FF2B5EF4-FFF2-40B4-BE49-F238E27FC236}">
                <a16:creationId xmlns:a16="http://schemas.microsoft.com/office/drawing/2014/main" id="{4D379898-40BD-584C-B8D8-B6A09AD9E4A5}"/>
              </a:ext>
            </a:extLst>
          </p:cNvPr>
          <p:cNvSpPr txBox="1">
            <a:spLocks noChangeArrowheads="1"/>
          </p:cNvSpPr>
          <p:nvPr/>
        </p:nvSpPr>
        <p:spPr bwMode="auto">
          <a:xfrm>
            <a:off x="2219990" y="5934076"/>
            <a:ext cx="8146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400" b="1" i="0" u="none" strike="noStrike" kern="1200" cap="none" spc="0" normalizeH="0" baseline="0" noProof="0">
                <a:ln>
                  <a:noFill/>
                </a:ln>
                <a:solidFill>
                  <a:prstClr val="black"/>
                </a:solidFill>
                <a:effectLst/>
                <a:uLnTx/>
                <a:uFillTx/>
                <a:latin typeface="Calibri" panose="020F0502020204030204"/>
                <a:ea typeface="+mn-ea"/>
                <a:cs typeface="+mn-cs"/>
              </a:rPr>
              <a:t>6:00 AM</a:t>
            </a:r>
            <a:endParaRPr kumimoji="0" lang="en-US" altLang="sv-S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2" name="Text Box 78">
            <a:extLst>
              <a:ext uri="{FF2B5EF4-FFF2-40B4-BE49-F238E27FC236}">
                <a16:creationId xmlns:a16="http://schemas.microsoft.com/office/drawing/2014/main" id="{F4E3B3B3-6965-EC4A-96E5-02AC93896D3E}"/>
              </a:ext>
            </a:extLst>
          </p:cNvPr>
          <p:cNvSpPr txBox="1">
            <a:spLocks noChangeArrowheads="1"/>
          </p:cNvSpPr>
          <p:nvPr/>
        </p:nvSpPr>
        <p:spPr bwMode="auto">
          <a:xfrm>
            <a:off x="8976390" y="5934076"/>
            <a:ext cx="8146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400" b="1" i="0" u="none" strike="noStrike" kern="1200" cap="none" spc="0" normalizeH="0" baseline="0" noProof="0">
                <a:ln>
                  <a:noFill/>
                </a:ln>
                <a:solidFill>
                  <a:prstClr val="black"/>
                </a:solidFill>
                <a:effectLst/>
                <a:uLnTx/>
                <a:uFillTx/>
                <a:latin typeface="Calibri" panose="020F0502020204030204"/>
                <a:ea typeface="+mn-ea"/>
                <a:cs typeface="+mn-cs"/>
              </a:rPr>
              <a:t>6:00 AM</a:t>
            </a:r>
            <a:endParaRPr kumimoji="0" lang="en-US" altLang="sv-S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23" name="Group 79">
            <a:extLst>
              <a:ext uri="{FF2B5EF4-FFF2-40B4-BE49-F238E27FC236}">
                <a16:creationId xmlns:a16="http://schemas.microsoft.com/office/drawing/2014/main" id="{525BD1BB-EC2B-A74C-9DA1-3B4F13319236}"/>
              </a:ext>
            </a:extLst>
          </p:cNvPr>
          <p:cNvGrpSpPr>
            <a:grpSpLocks/>
          </p:cNvGrpSpPr>
          <p:nvPr/>
        </p:nvGrpSpPr>
        <p:grpSpPr bwMode="auto">
          <a:xfrm>
            <a:off x="5613400" y="2743201"/>
            <a:ext cx="903288" cy="841375"/>
            <a:chOff x="4416" y="1008"/>
            <a:chExt cx="720" cy="672"/>
          </a:xfrm>
        </p:grpSpPr>
        <p:sp>
          <p:nvSpPr>
            <p:cNvPr id="6224" name="Oval 80">
              <a:extLst>
                <a:ext uri="{FF2B5EF4-FFF2-40B4-BE49-F238E27FC236}">
                  <a16:creationId xmlns:a16="http://schemas.microsoft.com/office/drawing/2014/main" id="{EAF4E1CF-3273-8345-943E-614F617623BB}"/>
                </a:ext>
              </a:extLst>
            </p:cNvPr>
            <p:cNvSpPr>
              <a:spLocks noChangeArrowheads="1"/>
            </p:cNvSpPr>
            <p:nvPr/>
          </p:nvSpPr>
          <p:spPr bwMode="auto">
            <a:xfrm>
              <a:off x="4656" y="1200"/>
              <a:ext cx="288" cy="288"/>
            </a:xfrm>
            <a:prstGeom prst="ellipse">
              <a:avLst/>
            </a:prstGeom>
            <a:solidFill>
              <a:srgbClr val="FFFF00"/>
            </a:solidFill>
            <a:ln w="38100">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5" name="Line 81">
              <a:extLst>
                <a:ext uri="{FF2B5EF4-FFF2-40B4-BE49-F238E27FC236}">
                  <a16:creationId xmlns:a16="http://schemas.microsoft.com/office/drawing/2014/main" id="{D9625980-C661-1B4A-8D40-EECB7B479401}"/>
                </a:ext>
              </a:extLst>
            </p:cNvPr>
            <p:cNvSpPr>
              <a:spLocks noChangeShapeType="1"/>
            </p:cNvSpPr>
            <p:nvPr/>
          </p:nvSpPr>
          <p:spPr bwMode="auto">
            <a:xfrm flipV="1">
              <a:off x="4800" y="1008"/>
              <a:ext cx="0" cy="144"/>
            </a:xfrm>
            <a:prstGeom prst="line">
              <a:avLst/>
            </a:prstGeom>
            <a:noFill/>
            <a:ln w="63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6" name="Line 82">
              <a:extLst>
                <a:ext uri="{FF2B5EF4-FFF2-40B4-BE49-F238E27FC236}">
                  <a16:creationId xmlns:a16="http://schemas.microsoft.com/office/drawing/2014/main" id="{D8604E20-2D6A-4C47-9076-7B3FF2AC7D79}"/>
                </a:ext>
              </a:extLst>
            </p:cNvPr>
            <p:cNvSpPr>
              <a:spLocks noChangeShapeType="1"/>
            </p:cNvSpPr>
            <p:nvPr/>
          </p:nvSpPr>
          <p:spPr bwMode="auto">
            <a:xfrm>
              <a:off x="4800" y="1536"/>
              <a:ext cx="0" cy="144"/>
            </a:xfrm>
            <a:prstGeom prst="line">
              <a:avLst/>
            </a:prstGeom>
            <a:noFill/>
            <a:ln w="63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7" name="Line 83">
              <a:extLst>
                <a:ext uri="{FF2B5EF4-FFF2-40B4-BE49-F238E27FC236}">
                  <a16:creationId xmlns:a16="http://schemas.microsoft.com/office/drawing/2014/main" id="{0FD6C091-E338-6A47-B576-34C3DC3429B4}"/>
                </a:ext>
              </a:extLst>
            </p:cNvPr>
            <p:cNvSpPr>
              <a:spLocks noChangeShapeType="1"/>
            </p:cNvSpPr>
            <p:nvPr/>
          </p:nvSpPr>
          <p:spPr bwMode="auto">
            <a:xfrm flipV="1">
              <a:off x="4992" y="1344"/>
              <a:ext cx="144" cy="0"/>
            </a:xfrm>
            <a:prstGeom prst="line">
              <a:avLst/>
            </a:prstGeom>
            <a:noFill/>
            <a:ln w="63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8" name="Line 84">
              <a:extLst>
                <a:ext uri="{FF2B5EF4-FFF2-40B4-BE49-F238E27FC236}">
                  <a16:creationId xmlns:a16="http://schemas.microsoft.com/office/drawing/2014/main" id="{F7F342B4-A99B-F94A-BBE6-DC193ECCC771}"/>
                </a:ext>
              </a:extLst>
            </p:cNvPr>
            <p:cNvSpPr>
              <a:spLocks noChangeShapeType="1"/>
            </p:cNvSpPr>
            <p:nvPr/>
          </p:nvSpPr>
          <p:spPr bwMode="auto">
            <a:xfrm flipV="1">
              <a:off x="4416" y="1344"/>
              <a:ext cx="192" cy="0"/>
            </a:xfrm>
            <a:prstGeom prst="line">
              <a:avLst/>
            </a:prstGeom>
            <a:noFill/>
            <a:ln w="635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9" name="Line 85">
              <a:extLst>
                <a:ext uri="{FF2B5EF4-FFF2-40B4-BE49-F238E27FC236}">
                  <a16:creationId xmlns:a16="http://schemas.microsoft.com/office/drawing/2014/main" id="{41472DA5-A7E4-B04A-8501-385EBF3A69B7}"/>
                </a:ext>
              </a:extLst>
            </p:cNvPr>
            <p:cNvSpPr>
              <a:spLocks noChangeShapeType="1"/>
            </p:cNvSpPr>
            <p:nvPr/>
          </p:nvSpPr>
          <p:spPr bwMode="auto">
            <a:xfrm>
              <a:off x="4944" y="1488"/>
              <a:ext cx="96" cy="96"/>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0" name="Line 86">
              <a:extLst>
                <a:ext uri="{FF2B5EF4-FFF2-40B4-BE49-F238E27FC236}">
                  <a16:creationId xmlns:a16="http://schemas.microsoft.com/office/drawing/2014/main" id="{388FC1F5-63DB-1340-96C1-AE7341F62747}"/>
                </a:ext>
              </a:extLst>
            </p:cNvPr>
            <p:cNvSpPr>
              <a:spLocks noChangeShapeType="1"/>
            </p:cNvSpPr>
            <p:nvPr/>
          </p:nvSpPr>
          <p:spPr bwMode="auto">
            <a:xfrm>
              <a:off x="4560" y="1056"/>
              <a:ext cx="96" cy="144"/>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1" name="Line 87">
              <a:extLst>
                <a:ext uri="{FF2B5EF4-FFF2-40B4-BE49-F238E27FC236}">
                  <a16:creationId xmlns:a16="http://schemas.microsoft.com/office/drawing/2014/main" id="{90C5E5F6-87F2-414F-B1DC-5150EC9662B9}"/>
                </a:ext>
              </a:extLst>
            </p:cNvPr>
            <p:cNvSpPr>
              <a:spLocks noChangeShapeType="1"/>
            </p:cNvSpPr>
            <p:nvPr/>
          </p:nvSpPr>
          <p:spPr bwMode="auto">
            <a:xfrm flipV="1">
              <a:off x="4944" y="1104"/>
              <a:ext cx="144" cy="96"/>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2" name="Line 88">
              <a:extLst>
                <a:ext uri="{FF2B5EF4-FFF2-40B4-BE49-F238E27FC236}">
                  <a16:creationId xmlns:a16="http://schemas.microsoft.com/office/drawing/2014/main" id="{41355C08-AFFC-4A47-B750-41AEB3C20819}"/>
                </a:ext>
              </a:extLst>
            </p:cNvPr>
            <p:cNvSpPr>
              <a:spLocks noChangeShapeType="1"/>
            </p:cNvSpPr>
            <p:nvPr/>
          </p:nvSpPr>
          <p:spPr bwMode="auto">
            <a:xfrm flipV="1">
              <a:off x="4512" y="1480"/>
              <a:ext cx="144" cy="104"/>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33" name="Line 89">
            <a:extLst>
              <a:ext uri="{FF2B5EF4-FFF2-40B4-BE49-F238E27FC236}">
                <a16:creationId xmlns:a16="http://schemas.microsoft.com/office/drawing/2014/main" id="{E416AA64-B84D-234B-A53E-E307DBAD51A9}"/>
              </a:ext>
            </a:extLst>
          </p:cNvPr>
          <p:cNvSpPr>
            <a:spLocks noChangeShapeType="1"/>
          </p:cNvSpPr>
          <p:nvPr/>
        </p:nvSpPr>
        <p:spPr bwMode="auto">
          <a:xfrm>
            <a:off x="8458200" y="2133600"/>
            <a:ext cx="3048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4" name="Text Box 90">
            <a:extLst>
              <a:ext uri="{FF2B5EF4-FFF2-40B4-BE49-F238E27FC236}">
                <a16:creationId xmlns:a16="http://schemas.microsoft.com/office/drawing/2014/main" id="{F1262C92-989A-954E-A33A-25A5663730F4}"/>
              </a:ext>
            </a:extLst>
          </p:cNvPr>
          <p:cNvSpPr txBox="1">
            <a:spLocks noChangeArrowheads="1"/>
          </p:cNvSpPr>
          <p:nvPr/>
        </p:nvSpPr>
        <p:spPr bwMode="auto">
          <a:xfrm>
            <a:off x="8763000" y="1955801"/>
            <a:ext cx="130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0" i="0" u="none" strike="noStrike" kern="1200" cap="none" spc="0" normalizeH="0" baseline="0" noProof="0">
                <a:ln>
                  <a:noFill/>
                </a:ln>
                <a:solidFill>
                  <a:srgbClr val="0000FF"/>
                </a:solidFill>
                <a:effectLst/>
                <a:uLnTx/>
                <a:uFillTx/>
                <a:latin typeface="Calibri" panose="020F0502020204030204"/>
                <a:ea typeface="+mn-ea"/>
                <a:cs typeface="+mn-cs"/>
              </a:rPr>
              <a:t>Melatonion</a:t>
            </a:r>
            <a:endParaRPr kumimoji="0" lang="en-US" altLang="sv-SE" sz="1800" b="0"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6235" name="Text Box 91">
            <a:extLst>
              <a:ext uri="{FF2B5EF4-FFF2-40B4-BE49-F238E27FC236}">
                <a16:creationId xmlns:a16="http://schemas.microsoft.com/office/drawing/2014/main" id="{2D334B5D-DE26-684B-80C4-D66F3DACA8E4}"/>
              </a:ext>
            </a:extLst>
          </p:cNvPr>
          <p:cNvSpPr txBox="1">
            <a:spLocks noChangeArrowheads="1"/>
          </p:cNvSpPr>
          <p:nvPr/>
        </p:nvSpPr>
        <p:spPr bwMode="auto">
          <a:xfrm>
            <a:off x="8825489" y="2286000"/>
            <a:ext cx="16339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800" b="0" i="0" u="none" strike="noStrike" kern="1200" cap="none" spc="0" normalizeH="0" baseline="0" noProof="0">
                <a:ln>
                  <a:noFill/>
                </a:ln>
                <a:solidFill>
                  <a:srgbClr val="FF0000"/>
                </a:solidFill>
                <a:effectLst/>
                <a:uLnTx/>
                <a:uFillTx/>
                <a:latin typeface="Calibri" panose="020F0502020204030204"/>
                <a:ea typeface="+mn-ea"/>
                <a:cs typeface="+mn-cs"/>
              </a:rPr>
              <a:t>Stress hormons</a:t>
            </a:r>
            <a:endParaRPr kumimoji="0" lang="en-US" altLang="sv-SE"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6236" name="Line 92">
            <a:extLst>
              <a:ext uri="{FF2B5EF4-FFF2-40B4-BE49-F238E27FC236}">
                <a16:creationId xmlns:a16="http://schemas.microsoft.com/office/drawing/2014/main" id="{E957A360-9D32-FE4B-8526-282B88AC4AA8}"/>
              </a:ext>
            </a:extLst>
          </p:cNvPr>
          <p:cNvSpPr>
            <a:spLocks noChangeShapeType="1"/>
          </p:cNvSpPr>
          <p:nvPr/>
        </p:nvSpPr>
        <p:spPr bwMode="auto">
          <a:xfrm>
            <a:off x="8470900" y="2451100"/>
            <a:ext cx="304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7" name="Text Box 93">
            <a:extLst>
              <a:ext uri="{FF2B5EF4-FFF2-40B4-BE49-F238E27FC236}">
                <a16:creationId xmlns:a16="http://schemas.microsoft.com/office/drawing/2014/main" id="{74F4FF0D-FCB9-3046-9057-FBBD4DD15298}"/>
              </a:ext>
            </a:extLst>
          </p:cNvPr>
          <p:cNvSpPr txBox="1">
            <a:spLocks noChangeArrowheads="1"/>
          </p:cNvSpPr>
          <p:nvPr/>
        </p:nvSpPr>
        <p:spPr bwMode="auto">
          <a:xfrm>
            <a:off x="1901826" y="533401"/>
            <a:ext cx="8385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4000" b="1" i="1" u="none" strike="noStrike" kern="1200" cap="none" spc="0" normalizeH="0" baseline="0" noProof="0">
                <a:ln>
                  <a:noFill/>
                </a:ln>
                <a:solidFill>
                  <a:srgbClr val="0000FF"/>
                </a:solidFill>
                <a:effectLst/>
                <a:uLnTx/>
                <a:uFillTx/>
                <a:latin typeface="Calibri" panose="020F0502020204030204"/>
                <a:ea typeface="+mn-ea"/>
                <a:cs typeface="+mn-cs"/>
              </a:rPr>
              <a:t>MTNR1B</a:t>
            </a:r>
            <a:endParaRPr kumimoji="0" lang="en-US" altLang="sv-SE" sz="4000" b="1" i="1"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6238" name="Rectangle 94">
            <a:extLst>
              <a:ext uri="{FF2B5EF4-FFF2-40B4-BE49-F238E27FC236}">
                <a16:creationId xmlns:a16="http://schemas.microsoft.com/office/drawing/2014/main" id="{E6CDE4C7-D5EE-654F-AFB6-BE4D17A95CED}"/>
              </a:ext>
            </a:extLst>
          </p:cNvPr>
          <p:cNvSpPr>
            <a:spLocks noChangeArrowheads="1"/>
          </p:cNvSpPr>
          <p:nvPr/>
        </p:nvSpPr>
        <p:spPr bwMode="auto">
          <a:xfrm>
            <a:off x="4495801" y="6337628"/>
            <a:ext cx="49042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1400" b="0" i="0" u="none" strike="noStrike" kern="1200" cap="none" spc="0" normalizeH="0" baseline="0" noProof="0">
                <a:ln>
                  <a:noFill/>
                </a:ln>
                <a:solidFill>
                  <a:prstClr val="black"/>
                </a:solidFill>
                <a:effectLst/>
                <a:uLnTx/>
                <a:uFillTx/>
                <a:latin typeface="Calibri" panose="020F0502020204030204"/>
                <a:ea typeface="+mn-ea"/>
                <a:cs typeface="+mn-cs"/>
              </a:rPr>
              <a:t>Boden et al. Evidence for a circadian rhythm of insulin secretion.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sv-SE" sz="1400" b="0" i="1" u="none" strike="noStrike" kern="1200" cap="none" spc="0" normalizeH="0" baseline="0" noProof="0">
                <a:ln>
                  <a:noFill/>
                </a:ln>
                <a:solidFill>
                  <a:prstClr val="black"/>
                </a:solidFill>
                <a:effectLst/>
                <a:uLnTx/>
                <a:uFillTx/>
                <a:latin typeface="Calibri" panose="020F0502020204030204"/>
                <a:ea typeface="+mn-ea"/>
                <a:cs typeface="+mn-cs"/>
              </a:rPr>
              <a:t>Am. J. Physiol.</a:t>
            </a:r>
            <a:r>
              <a:rPr kumimoji="0" lang="de-DE" altLang="sv-SE" sz="1400" b="0" i="0" u="none" strike="noStrike" kern="1200" cap="none" spc="0" normalizeH="0" baseline="0" noProof="0">
                <a:ln>
                  <a:noFill/>
                </a:ln>
                <a:solidFill>
                  <a:prstClr val="black"/>
                </a:solidFill>
                <a:effectLst/>
                <a:uLnTx/>
                <a:uFillTx/>
                <a:latin typeface="Calibri" panose="020F0502020204030204"/>
                <a:ea typeface="+mn-ea"/>
                <a:cs typeface="+mn-cs"/>
              </a:rPr>
              <a:t> 1996, 271:246–252.</a:t>
            </a:r>
          </a:p>
        </p:txBody>
      </p:sp>
      <p:sp>
        <p:nvSpPr>
          <p:cNvPr id="6239" name="Text Box 95">
            <a:extLst>
              <a:ext uri="{FF2B5EF4-FFF2-40B4-BE49-F238E27FC236}">
                <a16:creationId xmlns:a16="http://schemas.microsoft.com/office/drawing/2014/main" id="{10B764FF-BA73-1341-92E2-178E2B4CA885}"/>
              </a:ext>
            </a:extLst>
          </p:cNvPr>
          <p:cNvSpPr txBox="1">
            <a:spLocks noChangeArrowheads="1"/>
          </p:cNvSpPr>
          <p:nvPr/>
        </p:nvSpPr>
        <p:spPr bwMode="auto">
          <a:xfrm>
            <a:off x="8084455" y="6629401"/>
            <a:ext cx="240642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000" b="0" i="0" u="none" strike="noStrike" kern="1200" cap="none" spc="0" normalizeH="0" baseline="0" noProof="0">
                <a:ln>
                  <a:noFill/>
                </a:ln>
                <a:solidFill>
                  <a:srgbClr val="333333"/>
                </a:solidFill>
                <a:effectLst/>
                <a:uLnTx/>
                <a:uFillTx/>
                <a:latin typeface="Calibri" panose="020F0502020204030204"/>
                <a:ea typeface="+mn-ea"/>
                <a:cs typeface="+mn-cs"/>
              </a:rPr>
              <a:t>Rising Star Symposium EASD, Vienna, 2009</a:t>
            </a:r>
            <a:endParaRPr kumimoji="0" lang="en-US" altLang="sv-SE" sz="1000" b="0" i="0" u="none" strike="noStrike" kern="1200" cap="none" spc="0" normalizeH="0" baseline="0" noProof="0">
              <a:ln>
                <a:noFill/>
              </a:ln>
              <a:solidFill>
                <a:srgbClr val="33333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906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afterEffect">
                                  <p:stCondLst>
                                    <p:cond delay="0"/>
                                  </p:stCondLst>
                                  <p:childTnLst>
                                    <p:animMotion origin="layout" path="M 2.22222E-6 3.7037E-7 L 0.00347 0.37245 " pathEditMode="relative" rAng="0" ptsTypes="AA">
                                      <p:cBhvr>
                                        <p:cTn id="6" dur="2000" fill="hold"/>
                                        <p:tgtEl>
                                          <p:spTgt spid="6150"/>
                                        </p:tgtEl>
                                        <p:attrNameLst>
                                          <p:attrName>ppt_x</p:attrName>
                                          <p:attrName>ppt_y</p:attrName>
                                        </p:attrNameLst>
                                      </p:cBhvr>
                                      <p:rCtr x="174" y="18611"/>
                                    </p:animMotion>
                                  </p:childTnLst>
                                </p:cTn>
                              </p:par>
                              <p:par>
                                <p:cTn id="7" presetID="18" presetClass="entr" presetSubtype="3" fill="hold" nodeType="withEffect">
                                  <p:stCondLst>
                                    <p:cond delay="0"/>
                                  </p:stCondLst>
                                  <p:childTnLst>
                                    <p:set>
                                      <p:cBhvr>
                                        <p:cTn id="8" dur="1" fill="hold">
                                          <p:stCondLst>
                                            <p:cond delay="0"/>
                                          </p:stCondLst>
                                        </p:cTn>
                                        <p:tgtEl>
                                          <p:spTgt spid="6149"/>
                                        </p:tgtEl>
                                        <p:attrNameLst>
                                          <p:attrName>style.visibility</p:attrName>
                                        </p:attrNameLst>
                                      </p:cBhvr>
                                      <p:to>
                                        <p:strVal val="visible"/>
                                      </p:to>
                                    </p:set>
                                    <p:animEffect transition="in" filter="strips(upRight)">
                                      <p:cBhvr>
                                        <p:cTn id="9" dur="2000"/>
                                        <p:tgtEl>
                                          <p:spTgt spid="6149"/>
                                        </p:tgtEl>
                                      </p:cBhvr>
                                    </p:animEffect>
                                  </p:childTnLst>
                                </p:cTn>
                              </p:par>
                              <p:par>
                                <p:cTn id="10" presetID="18" presetClass="entr" presetSubtype="3" fill="hold" nodeType="with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strips(upRight)">
                                      <p:cBhvr>
                                        <p:cTn id="12" dur="2000"/>
                                        <p:tgtEl>
                                          <p:spTgt spid="6148"/>
                                        </p:tgtEl>
                                      </p:cBhvr>
                                    </p:animEffect>
                                  </p:childTnLst>
                                </p:cTn>
                              </p:par>
                            </p:childTnLst>
                          </p:cTn>
                        </p:par>
                        <p:par>
                          <p:cTn id="13" fill="hold" nodeType="afterGroup">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6238"/>
                                        </p:tgtEl>
                                        <p:attrNameLst>
                                          <p:attrName>style.visibility</p:attrName>
                                        </p:attrNameLst>
                                      </p:cBhvr>
                                      <p:to>
                                        <p:strVal val="visible"/>
                                      </p:to>
                                    </p:set>
                                    <p:animEffect transition="in" filter="fade">
                                      <p:cBhvr>
                                        <p:cTn id="16" dur="1000"/>
                                        <p:tgtEl>
                                          <p:spTgt spid="6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378878-83E7-064C-8098-C14D09619836}"/>
              </a:ext>
            </a:extLst>
          </p:cNvPr>
          <p:cNvGrpSpPr>
            <a:grpSpLocks noChangeAspect="1"/>
          </p:cNvGrpSpPr>
          <p:nvPr/>
        </p:nvGrpSpPr>
        <p:grpSpPr>
          <a:xfrm>
            <a:off x="9285158" y="5411173"/>
            <a:ext cx="2392004" cy="1156928"/>
            <a:chOff x="32607250" y="3304470"/>
            <a:chExt cx="2235200" cy="1441450"/>
          </a:xfrm>
          <a:noFill/>
        </p:grpSpPr>
        <p:sp>
          <p:nvSpPr>
            <p:cNvPr id="5" name="Rectangle 4">
              <a:extLst>
                <a:ext uri="{FF2B5EF4-FFF2-40B4-BE49-F238E27FC236}">
                  <a16:creationId xmlns:a16="http://schemas.microsoft.com/office/drawing/2014/main" id="{7FE1BF82-97D7-4F43-BEE5-1768E8A51E69}"/>
                </a:ext>
              </a:extLst>
            </p:cNvPr>
            <p:cNvSpPr/>
            <p:nvPr/>
          </p:nvSpPr>
          <p:spPr>
            <a:xfrm>
              <a:off x="32607250" y="3304470"/>
              <a:ext cx="2235200" cy="144145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newlogo2.png">
              <a:extLst>
                <a:ext uri="{FF2B5EF4-FFF2-40B4-BE49-F238E27FC236}">
                  <a16:creationId xmlns:a16="http://schemas.microsoft.com/office/drawing/2014/main" id="{A8CF41CA-9040-984B-8E62-9428B55A60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70751" y="3361620"/>
              <a:ext cx="2120900" cy="1323442"/>
            </a:xfrm>
            <a:prstGeom prst="rect">
              <a:avLst/>
            </a:prstGeom>
            <a:grpFill/>
          </p:spPr>
        </p:pic>
      </p:grpSp>
      <p:sp>
        <p:nvSpPr>
          <p:cNvPr id="7" name="Text Box 93">
            <a:extLst>
              <a:ext uri="{FF2B5EF4-FFF2-40B4-BE49-F238E27FC236}">
                <a16:creationId xmlns:a16="http://schemas.microsoft.com/office/drawing/2014/main" id="{7CF6342C-D62B-F14C-8D81-AA0E4FAEDEF1}"/>
              </a:ext>
            </a:extLst>
          </p:cNvPr>
          <p:cNvSpPr txBox="1">
            <a:spLocks noChangeArrowheads="1"/>
          </p:cNvSpPr>
          <p:nvPr/>
        </p:nvSpPr>
        <p:spPr bwMode="auto">
          <a:xfrm>
            <a:off x="433918" y="61397"/>
            <a:ext cx="11485033" cy="1231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lvl1pPr eaLnBrk="0" hangingPunct="0">
              <a:defRPr sz="1200" b="1">
                <a:solidFill>
                  <a:schemeClr val="tx1"/>
                </a:solidFill>
                <a:latin typeface="Verdana" pitchFamily="34" charset="0"/>
                <a:cs typeface="Arial" pitchFamily="34" charset="0"/>
              </a:defRPr>
            </a:lvl1pPr>
            <a:lvl2pPr marL="742950" indent="-285750" eaLnBrk="0" hangingPunct="0">
              <a:defRPr sz="1200" b="1">
                <a:solidFill>
                  <a:schemeClr val="tx1"/>
                </a:solidFill>
                <a:latin typeface="Verdana" pitchFamily="34" charset="0"/>
                <a:cs typeface="Arial" pitchFamily="34" charset="0"/>
              </a:defRPr>
            </a:lvl2pPr>
            <a:lvl3pPr marL="1143000" indent="-228600" eaLnBrk="0" hangingPunct="0">
              <a:defRPr sz="1200" b="1">
                <a:solidFill>
                  <a:schemeClr val="tx1"/>
                </a:solidFill>
                <a:latin typeface="Verdana" pitchFamily="34" charset="0"/>
                <a:cs typeface="Arial" pitchFamily="34" charset="0"/>
              </a:defRPr>
            </a:lvl3pPr>
            <a:lvl4pPr marL="1600200" indent="-228600" eaLnBrk="0" hangingPunct="0">
              <a:defRPr sz="1200" b="1">
                <a:solidFill>
                  <a:schemeClr val="tx1"/>
                </a:solidFill>
                <a:latin typeface="Verdana" pitchFamily="34" charset="0"/>
                <a:cs typeface="Arial" pitchFamily="34" charset="0"/>
              </a:defRPr>
            </a:lvl4pPr>
            <a:lvl5pPr marL="2057400" indent="-228600" eaLnBrk="0" hangingPunct="0">
              <a:defRPr sz="1200" b="1">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1200" b="1">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1200" b="1">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1200" b="1">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1200" b="1">
                <a:solidFill>
                  <a:schemeClr val="tx1"/>
                </a:solidFill>
                <a:latin typeface="Verdana"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mn-ea"/>
                <a:cs typeface="Arial" pitchFamily="34" charset="0"/>
              </a:rPr>
              <a:t>Variants in the melatonin receptor 1 B (</a:t>
            </a:r>
            <a:r>
              <a:rPr kumimoji="0" lang="en-US" sz="3600" b="1" i="1" u="none" strike="noStrike" kern="1200" cap="none" spc="0" normalizeH="0" baseline="0" noProof="0" dirty="0">
                <a:ln>
                  <a:noFill/>
                </a:ln>
                <a:solidFill>
                  <a:prstClr val="black"/>
                </a:solidFill>
                <a:effectLst/>
                <a:uLnTx/>
                <a:uFillTx/>
                <a:latin typeface="Calibri Light" panose="020F0302020204030204"/>
                <a:ea typeface="+mn-ea"/>
                <a:cs typeface="Arial" pitchFamily="34" charset="0"/>
              </a:rPr>
              <a:t>MTNR1B</a:t>
            </a:r>
            <a:r>
              <a:rPr kumimoji="0" lang="en-US" sz="3600" b="1" i="0" u="none" strike="noStrike" kern="1200" cap="none" spc="0" normalizeH="0" baseline="0" noProof="0" dirty="0">
                <a:ln>
                  <a:noFill/>
                </a:ln>
                <a:solidFill>
                  <a:prstClr val="black"/>
                </a:solidFill>
                <a:effectLst/>
                <a:uLnTx/>
                <a:uFillTx/>
                <a:latin typeface="Calibri Light" panose="020F0302020204030204"/>
                <a:ea typeface="+mn-ea"/>
                <a:cs typeface="Arial" pitchFamily="34" charset="0"/>
              </a:rPr>
              <a:t>) influence insulin secretion and risk for T2D</a:t>
            </a:r>
          </a:p>
        </p:txBody>
      </p:sp>
      <p:grpSp>
        <p:nvGrpSpPr>
          <p:cNvPr id="8" name="Group 9">
            <a:extLst>
              <a:ext uri="{FF2B5EF4-FFF2-40B4-BE49-F238E27FC236}">
                <a16:creationId xmlns:a16="http://schemas.microsoft.com/office/drawing/2014/main" id="{16E5D265-B4AB-0F44-8B3D-6C418D12AE3E}"/>
              </a:ext>
            </a:extLst>
          </p:cNvPr>
          <p:cNvGrpSpPr>
            <a:grpSpLocks/>
          </p:cNvGrpSpPr>
          <p:nvPr/>
        </p:nvGrpSpPr>
        <p:grpSpPr bwMode="auto">
          <a:xfrm>
            <a:off x="69853" y="1357313"/>
            <a:ext cx="6618975" cy="2339731"/>
            <a:chOff x="7405984" y="4271574"/>
            <a:chExt cx="6018221" cy="2496477"/>
          </a:xfrm>
        </p:grpSpPr>
        <p:pic>
          <p:nvPicPr>
            <p:cNvPr id="9" name="Picture 6">
              <a:extLst>
                <a:ext uri="{FF2B5EF4-FFF2-40B4-BE49-F238E27FC236}">
                  <a16:creationId xmlns:a16="http://schemas.microsoft.com/office/drawing/2014/main" id="{81206E1F-255D-5A4C-95F8-F2A4565CE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85" t="33446" r="5396" b="36574"/>
            <a:stretch>
              <a:fillRect/>
            </a:stretch>
          </p:blipFill>
          <p:spPr bwMode="auto">
            <a:xfrm>
              <a:off x="7405984" y="4876595"/>
              <a:ext cx="6018221" cy="1891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a:extLst>
                <a:ext uri="{FF2B5EF4-FFF2-40B4-BE49-F238E27FC236}">
                  <a16:creationId xmlns:a16="http://schemas.microsoft.com/office/drawing/2014/main" id="{B43858F7-CC1E-B449-815E-EA4CCFB49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85" t="15038" r="5396" b="74033"/>
            <a:stretch>
              <a:fillRect/>
            </a:stretch>
          </p:blipFill>
          <p:spPr bwMode="auto">
            <a:xfrm>
              <a:off x="7492638" y="4271574"/>
              <a:ext cx="5883672" cy="67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11" name="Object 6">
            <a:extLst>
              <a:ext uri="{FF2B5EF4-FFF2-40B4-BE49-F238E27FC236}">
                <a16:creationId xmlns:a16="http://schemas.microsoft.com/office/drawing/2014/main" id="{7ACC21D6-90D0-D541-AFED-9FCD67EFB04F}"/>
              </a:ext>
            </a:extLst>
          </p:cNvPr>
          <p:cNvGraphicFramePr>
            <a:graphicFrameLocks noChangeAspect="1"/>
          </p:cNvGraphicFramePr>
          <p:nvPr/>
        </p:nvGraphicFramePr>
        <p:xfrm>
          <a:off x="7138306" y="1761739"/>
          <a:ext cx="4328550" cy="2387022"/>
        </p:xfrm>
        <a:graphic>
          <a:graphicData uri="http://schemas.openxmlformats.org/presentationml/2006/ole">
            <mc:AlternateContent xmlns:mc="http://schemas.openxmlformats.org/markup-compatibility/2006">
              <mc:Choice xmlns:v="urn:schemas-microsoft-com:vml" Requires="v">
                <p:oleObj name="SPW 9.0 Graph" r:id="rId4" imgW="8839505" imgH="6193231" progId="SigmaPlotGraphicObject.8">
                  <p:embed/>
                </p:oleObj>
              </mc:Choice>
              <mc:Fallback>
                <p:oleObj name="SPW 9.0 Graph" r:id="rId4" imgW="8839505" imgH="6193231" progId="SigmaPlotGraphicObject.8">
                  <p:embed/>
                  <p:pic>
                    <p:nvPicPr>
                      <p:cNvPr id="11" name="Object 6">
                        <a:extLst>
                          <a:ext uri="{FF2B5EF4-FFF2-40B4-BE49-F238E27FC236}">
                            <a16:creationId xmlns:a16="http://schemas.microsoft.com/office/drawing/2014/main" id="{7ACC21D6-90D0-D541-AFED-9FCD67EFB0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8306" y="1761739"/>
                        <a:ext cx="4328550" cy="2387022"/>
                      </a:xfrm>
                      <a:prstGeom prst="rect">
                        <a:avLst/>
                      </a:prstGeom>
                      <a:noFill/>
                      <a:ln>
                        <a:noFill/>
                      </a:ln>
                    </p:spPr>
                  </p:pic>
                </p:oleObj>
              </mc:Fallback>
            </mc:AlternateContent>
          </a:graphicData>
        </a:graphic>
      </p:graphicFrame>
      <p:sp>
        <p:nvSpPr>
          <p:cNvPr id="12" name="Text Box 13">
            <a:extLst>
              <a:ext uri="{FF2B5EF4-FFF2-40B4-BE49-F238E27FC236}">
                <a16:creationId xmlns:a16="http://schemas.microsoft.com/office/drawing/2014/main" id="{724593E1-A32F-534C-978A-7BA6F283D9BE}"/>
              </a:ext>
            </a:extLst>
          </p:cNvPr>
          <p:cNvSpPr txBox="1">
            <a:spLocks noChangeArrowheads="1"/>
          </p:cNvSpPr>
          <p:nvPr/>
        </p:nvSpPr>
        <p:spPr bwMode="auto">
          <a:xfrm>
            <a:off x="7727951" y="1361634"/>
            <a:ext cx="2910086" cy="4001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1800" b="1" i="0" u="none" strike="noStrike" kern="1200" cap="none" spc="0" normalizeH="0" baseline="0" noProof="0" dirty="0">
                <a:ln>
                  <a:noFill/>
                </a:ln>
                <a:solidFill>
                  <a:prstClr val="black"/>
                </a:solidFill>
                <a:effectLst/>
                <a:uLnTx/>
                <a:uFillTx/>
                <a:latin typeface="Calibri" pitchFamily="34" charset="0"/>
                <a:ea typeface="+mn-ea"/>
                <a:cs typeface="Arial" charset="0"/>
              </a:rPr>
              <a:t>Decreased insulin secretion </a:t>
            </a:r>
          </a:p>
        </p:txBody>
      </p:sp>
      <p:graphicFrame>
        <p:nvGraphicFramePr>
          <p:cNvPr id="13" name="Object 14">
            <a:extLst>
              <a:ext uri="{FF2B5EF4-FFF2-40B4-BE49-F238E27FC236}">
                <a16:creationId xmlns:a16="http://schemas.microsoft.com/office/drawing/2014/main" id="{1F68B703-9E65-8148-801E-C20BE11DB77A}"/>
              </a:ext>
            </a:extLst>
          </p:cNvPr>
          <p:cNvGraphicFramePr>
            <a:graphicFrameLocks noGrp="1" noChangeAspect="1"/>
          </p:cNvGraphicFramePr>
          <p:nvPr/>
        </p:nvGraphicFramePr>
        <p:xfrm>
          <a:off x="7149769" y="4236808"/>
          <a:ext cx="4468468" cy="2621192"/>
        </p:xfrm>
        <a:graphic>
          <a:graphicData uri="http://schemas.openxmlformats.org/presentationml/2006/ole">
            <mc:AlternateContent xmlns:mc="http://schemas.openxmlformats.org/markup-compatibility/2006">
              <mc:Choice xmlns:v="urn:schemas-microsoft-com:vml" Requires="v">
                <p:oleObj r:id="rId6" imgW="3675888" imgH="2875788" progId="Prism4.Document">
                  <p:embed/>
                </p:oleObj>
              </mc:Choice>
              <mc:Fallback>
                <p:oleObj r:id="rId6" imgW="3675888" imgH="2875788" progId="Prism4.Document">
                  <p:embed/>
                  <p:pic>
                    <p:nvPicPr>
                      <p:cNvPr id="13" name="Object 14">
                        <a:extLst>
                          <a:ext uri="{FF2B5EF4-FFF2-40B4-BE49-F238E27FC236}">
                            <a16:creationId xmlns:a16="http://schemas.microsoft.com/office/drawing/2014/main" id="{1F68B703-9E65-8148-801E-C20BE11DB77A}"/>
                          </a:ext>
                        </a:extLst>
                      </p:cNvPr>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9769" y="4236808"/>
                        <a:ext cx="4468468" cy="2621192"/>
                      </a:xfrm>
                      <a:prstGeom prst="rect">
                        <a:avLst/>
                      </a:prstGeom>
                      <a:solidFill>
                        <a:schemeClr val="bg1"/>
                      </a:solidFill>
                      <a:ln>
                        <a:noFill/>
                      </a:ln>
                    </p:spPr>
                  </p:pic>
                </p:oleObj>
              </mc:Fallback>
            </mc:AlternateContent>
          </a:graphicData>
        </a:graphic>
      </p:graphicFrame>
      <p:sp>
        <p:nvSpPr>
          <p:cNvPr id="14" name="Text Box 13">
            <a:extLst>
              <a:ext uri="{FF2B5EF4-FFF2-40B4-BE49-F238E27FC236}">
                <a16:creationId xmlns:a16="http://schemas.microsoft.com/office/drawing/2014/main" id="{777D1F35-1B8C-BB4C-B9C5-F6F4678D3E46}"/>
              </a:ext>
            </a:extLst>
          </p:cNvPr>
          <p:cNvSpPr txBox="1">
            <a:spLocks noChangeArrowheads="1"/>
          </p:cNvSpPr>
          <p:nvPr/>
        </p:nvSpPr>
        <p:spPr bwMode="auto">
          <a:xfrm>
            <a:off x="6893495" y="4119413"/>
            <a:ext cx="5266267" cy="7386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2000" b="1" i="0" u="none" strike="noStrike" kern="1200" cap="none" spc="0" normalizeH="0" baseline="0" noProof="0">
                <a:ln>
                  <a:noFill/>
                </a:ln>
                <a:solidFill>
                  <a:prstClr val="black"/>
                </a:solidFill>
                <a:effectLst/>
                <a:uLnTx/>
                <a:uFillTx/>
                <a:latin typeface="Calibri" pitchFamily="34" charset="0"/>
                <a:ea typeface="+mn-ea"/>
                <a:cs typeface="Arial" charset="0"/>
              </a:rPr>
              <a:t>Melatonin inhibits glucose-stimulated insulin secretion</a:t>
            </a:r>
          </a:p>
        </p:txBody>
      </p:sp>
      <p:graphicFrame>
        <p:nvGraphicFramePr>
          <p:cNvPr id="15" name="Object 14">
            <a:extLst>
              <a:ext uri="{FF2B5EF4-FFF2-40B4-BE49-F238E27FC236}">
                <a16:creationId xmlns:a16="http://schemas.microsoft.com/office/drawing/2014/main" id="{90A5DEE3-771E-9943-BD25-ADE500EB0F91}"/>
              </a:ext>
            </a:extLst>
          </p:cNvPr>
          <p:cNvGraphicFramePr>
            <a:graphicFrameLocks noGrp="1" noChangeAspect="1"/>
          </p:cNvGraphicFramePr>
          <p:nvPr/>
        </p:nvGraphicFramePr>
        <p:xfrm>
          <a:off x="941917" y="4335464"/>
          <a:ext cx="4013200" cy="2306637"/>
        </p:xfrm>
        <a:graphic>
          <a:graphicData uri="http://schemas.openxmlformats.org/presentationml/2006/ole">
            <mc:AlternateContent xmlns:mc="http://schemas.openxmlformats.org/markup-compatibility/2006">
              <mc:Choice xmlns:v="urn:schemas-microsoft-com:vml" Requires="v">
                <p:oleObj name="SPW 9.0 Graph" r:id="rId8" imgW="7716622" imgH="5915254" progId="SigmaPlotGraphicObject.8">
                  <p:embed/>
                </p:oleObj>
              </mc:Choice>
              <mc:Fallback>
                <p:oleObj name="SPW 9.0 Graph" r:id="rId8" imgW="7716622" imgH="5915254" progId="SigmaPlotGraphicObject.8">
                  <p:embed/>
                  <p:pic>
                    <p:nvPicPr>
                      <p:cNvPr id="15" name="Object 14">
                        <a:extLst>
                          <a:ext uri="{FF2B5EF4-FFF2-40B4-BE49-F238E27FC236}">
                            <a16:creationId xmlns:a16="http://schemas.microsoft.com/office/drawing/2014/main" id="{90A5DEE3-771E-9943-BD25-ADE500EB0F91}"/>
                          </a:ext>
                        </a:extLst>
                      </p:cNvPr>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1917" y="4335464"/>
                        <a:ext cx="4013200"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 Box 13">
            <a:extLst>
              <a:ext uri="{FF2B5EF4-FFF2-40B4-BE49-F238E27FC236}">
                <a16:creationId xmlns:a16="http://schemas.microsoft.com/office/drawing/2014/main" id="{BC7F4912-DC2E-5944-B23C-1D988A226E57}"/>
              </a:ext>
            </a:extLst>
          </p:cNvPr>
          <p:cNvSpPr txBox="1">
            <a:spLocks noChangeArrowheads="1"/>
          </p:cNvSpPr>
          <p:nvPr/>
        </p:nvSpPr>
        <p:spPr bwMode="auto">
          <a:xfrm>
            <a:off x="167274" y="3804673"/>
            <a:ext cx="5885531" cy="43088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sv-SE" sz="2000" b="1" i="0" u="none" strike="noStrike" kern="1200" cap="none" spc="0" normalizeH="0" baseline="0" noProof="0" dirty="0">
                <a:ln>
                  <a:noFill/>
                </a:ln>
                <a:solidFill>
                  <a:prstClr val="black"/>
                </a:solidFill>
                <a:effectLst/>
                <a:uLnTx/>
                <a:uFillTx/>
                <a:latin typeface="Calibri" pitchFamily="34" charset="0"/>
                <a:ea typeface="+mn-ea"/>
                <a:cs typeface="Arial" charset="0"/>
              </a:rPr>
              <a:t>MTNR1B expression is increased in pancreatic islets</a:t>
            </a:r>
          </a:p>
        </p:txBody>
      </p:sp>
      <p:sp>
        <p:nvSpPr>
          <p:cNvPr id="17" name="Text Box 18">
            <a:extLst>
              <a:ext uri="{FF2B5EF4-FFF2-40B4-BE49-F238E27FC236}">
                <a16:creationId xmlns:a16="http://schemas.microsoft.com/office/drawing/2014/main" id="{37E236D5-5C71-D041-9874-F10D5E7B7B16}"/>
              </a:ext>
            </a:extLst>
          </p:cNvPr>
          <p:cNvSpPr txBox="1">
            <a:spLocks noChangeArrowheads="1"/>
          </p:cNvSpPr>
          <p:nvPr/>
        </p:nvSpPr>
        <p:spPr bwMode="auto">
          <a:xfrm>
            <a:off x="0" y="6533635"/>
            <a:ext cx="3644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600" b="0" i="0" u="none" strike="noStrike" kern="1200" cap="none" spc="0" normalizeH="0" baseline="0" noProof="0" dirty="0" err="1">
                <a:ln>
                  <a:noFill/>
                </a:ln>
                <a:solidFill>
                  <a:prstClr val="black"/>
                </a:solidFill>
                <a:effectLst/>
                <a:uLnTx/>
                <a:uFillTx/>
                <a:latin typeface="Calibri" panose="020F0502020204030204"/>
                <a:ea typeface="+mn-ea"/>
                <a:cs typeface="Arial" charset="0"/>
              </a:rPr>
              <a:t>Lyssenko</a:t>
            </a:r>
            <a:r>
              <a:rPr kumimoji="0" lang="sv-SE" altLang="sv-SE" sz="1600" b="0"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sv-SE" altLang="sv-SE" sz="1600" b="0" i="1" u="none" strike="noStrike" kern="1200" cap="none" spc="0" normalizeH="0" baseline="0" noProof="0" dirty="0">
                <a:ln>
                  <a:noFill/>
                </a:ln>
                <a:solidFill>
                  <a:prstClr val="black"/>
                </a:solidFill>
                <a:effectLst/>
                <a:uLnTx/>
                <a:uFillTx/>
                <a:latin typeface="Calibri" panose="020F0502020204030204"/>
                <a:ea typeface="+mn-ea"/>
                <a:cs typeface="Arial" charset="0"/>
              </a:rPr>
              <a:t>et al</a:t>
            </a:r>
            <a:r>
              <a:rPr kumimoji="0" lang="sv-SE" altLang="sv-SE" sz="1600" b="0"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sv-SE" altLang="sv-SE" sz="1600" b="0" i="1" u="none" strike="noStrike" kern="1200" cap="none" spc="0" normalizeH="0" baseline="0" noProof="0" dirty="0">
                <a:ln>
                  <a:noFill/>
                </a:ln>
                <a:solidFill>
                  <a:prstClr val="black"/>
                </a:solidFill>
                <a:effectLst/>
                <a:uLnTx/>
                <a:uFillTx/>
                <a:latin typeface="Calibri" panose="020F0502020204030204"/>
                <a:ea typeface="+mn-ea"/>
                <a:cs typeface="Arial" charset="0"/>
              </a:rPr>
              <a:t>Nat Genet,</a:t>
            </a:r>
            <a:r>
              <a:rPr kumimoji="0" lang="sv-SE" altLang="sv-SE" sz="1600" b="0" i="0" u="none" strike="noStrike" kern="1200" cap="none" spc="0" normalizeH="0" baseline="0" noProof="0" dirty="0">
                <a:ln>
                  <a:noFill/>
                </a:ln>
                <a:solidFill>
                  <a:prstClr val="black"/>
                </a:solidFill>
                <a:effectLst/>
                <a:uLnTx/>
                <a:uFillTx/>
                <a:latin typeface="Calibri" panose="020F0502020204030204"/>
                <a:ea typeface="+mn-ea"/>
                <a:cs typeface="Arial" charset="0"/>
              </a:rPr>
              <a:t> </a:t>
            </a:r>
            <a:r>
              <a:rPr kumimoji="0" lang="en-US" altLang="sv-SE" sz="1600" b="0" i="0" u="none" strike="noStrike" kern="1200" cap="none" spc="0" normalizeH="0" baseline="0" noProof="0" dirty="0">
                <a:ln>
                  <a:noFill/>
                </a:ln>
                <a:solidFill>
                  <a:prstClr val="black"/>
                </a:solidFill>
                <a:effectLst/>
                <a:uLnTx/>
                <a:uFillTx/>
                <a:latin typeface="Calibri" panose="020F0502020204030204"/>
                <a:ea typeface="+mn-ea"/>
                <a:cs typeface="Arial" charset="0"/>
              </a:rPr>
              <a:t>2009.</a:t>
            </a:r>
          </a:p>
        </p:txBody>
      </p:sp>
      <p:sp>
        <p:nvSpPr>
          <p:cNvPr id="18" name="TextBox 17">
            <a:extLst>
              <a:ext uri="{FF2B5EF4-FFF2-40B4-BE49-F238E27FC236}">
                <a16:creationId xmlns:a16="http://schemas.microsoft.com/office/drawing/2014/main" id="{DAC3D43E-7939-844B-826A-AA3C4FD7B31C}"/>
              </a:ext>
            </a:extLst>
          </p:cNvPr>
          <p:cNvSpPr txBox="1"/>
          <p:nvPr/>
        </p:nvSpPr>
        <p:spPr>
          <a:xfrm>
            <a:off x="10768906" y="1503203"/>
            <a:ext cx="14512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PPP, n∼5000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7BB95B9-D874-BA4F-B3DF-F3425CDFE6FB}"/>
              </a:ext>
            </a:extLst>
          </p:cNvPr>
          <p:cNvSpPr txBox="1"/>
          <p:nvPr/>
        </p:nvSpPr>
        <p:spPr>
          <a:xfrm>
            <a:off x="10768906" y="4699449"/>
            <a:ext cx="10919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INS1 cells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202A2E5-27B8-1947-9F27-2A4DEF2CC857}"/>
              </a:ext>
            </a:extLst>
          </p:cNvPr>
          <p:cNvSpPr txBox="1"/>
          <p:nvPr/>
        </p:nvSpPr>
        <p:spPr>
          <a:xfrm>
            <a:off x="4402863" y="4354311"/>
            <a:ext cx="22129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Human Tissue Lab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NIH cadaveric donors</a:t>
            </a:r>
          </a:p>
        </p:txBody>
      </p:sp>
    </p:spTree>
    <p:extLst>
      <p:ext uri="{BB962C8B-B14F-4D97-AF65-F5344CB8AC3E}">
        <p14:creationId xmlns:p14="http://schemas.microsoft.com/office/powerpoint/2010/main" val="233900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E32D9-C0A1-CA45-93B2-F82AA60CD311}"/>
              </a:ext>
            </a:extLst>
          </p:cNvPr>
          <p:cNvSpPr>
            <a:spLocks noGrp="1"/>
          </p:cNvSpPr>
          <p:nvPr>
            <p:ph type="title"/>
          </p:nvPr>
        </p:nvSpPr>
        <p:spPr/>
        <p:txBody>
          <a:bodyPr/>
          <a:lstStyle/>
          <a:p>
            <a:pPr algn="ctr"/>
            <a:r>
              <a:rPr lang="en-GB" b="1" dirty="0"/>
              <a:t>The Ominous Octet</a:t>
            </a:r>
            <a:endParaRPr lang="en-SE" b="1" dirty="0"/>
          </a:p>
        </p:txBody>
      </p:sp>
      <p:pic>
        <p:nvPicPr>
          <p:cNvPr id="4" name="Picture 3">
            <a:extLst>
              <a:ext uri="{FF2B5EF4-FFF2-40B4-BE49-F238E27FC236}">
                <a16:creationId xmlns:a16="http://schemas.microsoft.com/office/drawing/2014/main" id="{5BDE7E07-D44E-3CEB-1A2B-162A45038513}"/>
              </a:ext>
            </a:extLst>
          </p:cNvPr>
          <p:cNvPicPr>
            <a:picLocks noChangeAspect="1"/>
          </p:cNvPicPr>
          <p:nvPr/>
        </p:nvPicPr>
        <p:blipFill>
          <a:blip r:embed="rId3"/>
          <a:stretch>
            <a:fillRect/>
          </a:stretch>
        </p:blipFill>
        <p:spPr>
          <a:xfrm>
            <a:off x="2122336" y="1378981"/>
            <a:ext cx="7772400" cy="5292733"/>
          </a:xfrm>
          <a:prstGeom prst="rect">
            <a:avLst/>
          </a:prstGeom>
        </p:spPr>
      </p:pic>
      <p:sp>
        <p:nvSpPr>
          <p:cNvPr id="5" name="TextBox 4">
            <a:extLst>
              <a:ext uri="{FF2B5EF4-FFF2-40B4-BE49-F238E27FC236}">
                <a16:creationId xmlns:a16="http://schemas.microsoft.com/office/drawing/2014/main" id="{085D9588-EDFB-68B9-F323-D4E264D588A7}"/>
              </a:ext>
            </a:extLst>
          </p:cNvPr>
          <p:cNvSpPr txBox="1"/>
          <p:nvPr/>
        </p:nvSpPr>
        <p:spPr>
          <a:xfrm>
            <a:off x="9548103" y="6517825"/>
            <a:ext cx="2577116" cy="307777"/>
          </a:xfrm>
          <a:prstGeom prst="rect">
            <a:avLst/>
          </a:prstGeom>
          <a:noFill/>
        </p:spPr>
        <p:txBody>
          <a:bodyPr wrap="none" rtlCol="0">
            <a:spAutoFit/>
          </a:bodyPr>
          <a:lstStyle/>
          <a:p>
            <a:r>
              <a:rPr lang="en-SE" sz="1400" dirty="0"/>
              <a:t>Solis-Herrera C, .. DeFronzo 2021</a:t>
            </a:r>
          </a:p>
        </p:txBody>
      </p:sp>
    </p:spTree>
    <p:extLst>
      <p:ext uri="{BB962C8B-B14F-4D97-AF65-F5344CB8AC3E}">
        <p14:creationId xmlns:p14="http://schemas.microsoft.com/office/powerpoint/2010/main" val="1332754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45AF4-57C7-004F-8DF7-F034F0209291}"/>
              </a:ext>
            </a:extLst>
          </p:cNvPr>
          <p:cNvSpPr>
            <a:spLocks noGrp="1"/>
          </p:cNvSpPr>
          <p:nvPr>
            <p:ph type="title"/>
          </p:nvPr>
        </p:nvSpPr>
        <p:spPr>
          <a:xfrm>
            <a:off x="189614" y="0"/>
            <a:ext cx="10515600" cy="1325563"/>
          </a:xfrm>
        </p:spPr>
        <p:txBody>
          <a:bodyPr/>
          <a:lstStyle/>
          <a:p>
            <a:r>
              <a:rPr lang="sv-SE" dirty="0" err="1"/>
              <a:t>Pathogenic</a:t>
            </a:r>
            <a:r>
              <a:rPr lang="sv-SE" dirty="0"/>
              <a:t> </a:t>
            </a:r>
            <a:r>
              <a:rPr lang="sv-SE" dirty="0" err="1"/>
              <a:t>mechanisms</a:t>
            </a:r>
            <a:endParaRPr lang="sv-SE" dirty="0"/>
          </a:p>
        </p:txBody>
      </p:sp>
      <p:pic>
        <p:nvPicPr>
          <p:cNvPr id="4" name="Picture 4" descr="Figure_1">
            <a:extLst>
              <a:ext uri="{FF2B5EF4-FFF2-40B4-BE49-F238E27FC236}">
                <a16:creationId xmlns:a16="http://schemas.microsoft.com/office/drawing/2014/main" id="{D69FB029-8139-A14A-9CDE-BC70AF5855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697" y="1080168"/>
            <a:ext cx="4968403" cy="539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B34703B0-FF29-7248-8CFE-67E961EF72A0}"/>
              </a:ext>
            </a:extLst>
          </p:cNvPr>
          <p:cNvSpPr txBox="1">
            <a:spLocks noChangeArrowheads="1"/>
          </p:cNvSpPr>
          <p:nvPr/>
        </p:nvSpPr>
        <p:spPr bwMode="auto">
          <a:xfrm>
            <a:off x="8803340" y="6473500"/>
            <a:ext cx="284430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altLang="sv-SE" sz="1600" b="0" i="0" u="none" strike="noStrike" kern="1200" cap="none" spc="0" normalizeH="0" baseline="0" noProof="0" dirty="0">
                <a:ln>
                  <a:noFill/>
                </a:ln>
                <a:solidFill>
                  <a:srgbClr val="001965"/>
                </a:solidFill>
                <a:effectLst/>
                <a:uLnTx/>
                <a:uFillTx/>
                <a:latin typeface="Calibri Light" panose="020F0302020204030204"/>
                <a:ea typeface="ＭＳ Ｐゴシック" charset="0"/>
                <a:cs typeface="Arial" charset="0"/>
              </a:rPr>
              <a:t>Mulder et al, </a:t>
            </a:r>
            <a:r>
              <a:rPr kumimoji="0" lang="sv-SE" altLang="sv-SE" sz="1600" b="0" i="1" u="none" strike="noStrike" kern="1200" cap="none" spc="0" normalizeH="0" baseline="0" noProof="0" dirty="0" err="1">
                <a:ln>
                  <a:noFill/>
                </a:ln>
                <a:solidFill>
                  <a:srgbClr val="001965"/>
                </a:solidFill>
                <a:effectLst/>
                <a:uLnTx/>
                <a:uFillTx/>
                <a:latin typeface="Calibri Light" panose="020F0302020204030204"/>
                <a:ea typeface="ＭＳ Ｐゴシック" charset="0"/>
                <a:cs typeface="Arial" charset="0"/>
              </a:rPr>
              <a:t>Diabetologia</a:t>
            </a:r>
            <a:r>
              <a:rPr kumimoji="0" lang="sv-SE" altLang="sv-SE" sz="1600" b="0" i="0" u="none" strike="noStrike" kern="1200" cap="none" spc="0" normalizeH="0" baseline="0" noProof="0" dirty="0">
                <a:ln>
                  <a:noFill/>
                </a:ln>
                <a:solidFill>
                  <a:srgbClr val="001965"/>
                </a:solidFill>
                <a:effectLst/>
                <a:uLnTx/>
                <a:uFillTx/>
                <a:latin typeface="Calibri Light" panose="020F0302020204030204"/>
                <a:ea typeface="ＭＳ Ｐゴシック" charset="0"/>
                <a:cs typeface="Arial" charset="0"/>
              </a:rPr>
              <a:t>, </a:t>
            </a:r>
            <a:r>
              <a:rPr kumimoji="0" lang="en-US" altLang="sv-SE" sz="1600" b="0" i="0" u="none" strike="noStrike" kern="1200" cap="none" spc="0" normalizeH="0" baseline="0" noProof="0" dirty="0">
                <a:ln>
                  <a:noFill/>
                </a:ln>
                <a:solidFill>
                  <a:srgbClr val="001965"/>
                </a:solidFill>
                <a:effectLst/>
                <a:uLnTx/>
                <a:uFillTx/>
                <a:latin typeface="Calibri Light" panose="020F0302020204030204"/>
                <a:ea typeface="ＭＳ Ｐゴシック" charset="0"/>
                <a:cs typeface="Arial" charset="0"/>
              </a:rPr>
              <a:t>2009</a:t>
            </a:r>
          </a:p>
        </p:txBody>
      </p:sp>
    </p:spTree>
    <p:extLst>
      <p:ext uri="{BB962C8B-B14F-4D97-AF65-F5344CB8AC3E}">
        <p14:creationId xmlns:p14="http://schemas.microsoft.com/office/powerpoint/2010/main" val="3336774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890" t="49394" r="54257" b="23935"/>
          <a:stretch/>
        </p:blipFill>
        <p:spPr bwMode="auto">
          <a:xfrm>
            <a:off x="8066484" y="4121955"/>
            <a:ext cx="4125516" cy="20733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375863" y="0"/>
            <a:ext cx="10515600" cy="1325563"/>
          </a:xfrm>
        </p:spPr>
        <p:txBody>
          <a:bodyPr/>
          <a:lstStyle/>
          <a:p>
            <a:r>
              <a:rPr lang="en-US" b="1" dirty="0">
                <a:solidFill>
                  <a:srgbClr val="FF9F00"/>
                </a:solidFill>
              </a:rPr>
              <a:t>Existing examples of </a:t>
            </a:r>
            <a:r>
              <a:rPr lang="en-US" b="1" i="1" dirty="0" err="1">
                <a:solidFill>
                  <a:srgbClr val="FF9F00"/>
                </a:solidFill>
              </a:rPr>
              <a:t>RbGsv</a:t>
            </a:r>
            <a:r>
              <a:rPr lang="en-US" b="1" dirty="0">
                <a:solidFill>
                  <a:srgbClr val="FF9F00"/>
                </a:solidFill>
              </a:rPr>
              <a:t> </a:t>
            </a:r>
            <a:endParaRPr lang="en-US" dirty="0">
              <a:solidFill>
                <a:schemeClr val="accent2">
                  <a:lumMod val="75000"/>
                </a:schemeClr>
              </a:solidFill>
            </a:endParaRPr>
          </a:p>
        </p:txBody>
      </p:sp>
      <p:sp>
        <p:nvSpPr>
          <p:cNvPr id="3" name="Content Placeholder 2"/>
          <p:cNvSpPr>
            <a:spLocks noGrp="1"/>
          </p:cNvSpPr>
          <p:nvPr>
            <p:ph idx="1"/>
          </p:nvPr>
        </p:nvSpPr>
        <p:spPr>
          <a:xfrm>
            <a:off x="458057" y="1404385"/>
            <a:ext cx="7833187" cy="4790932"/>
          </a:xfrm>
        </p:spPr>
        <p:txBody>
          <a:bodyPr>
            <a:normAutofit/>
          </a:bodyPr>
          <a:lstStyle/>
          <a:p>
            <a:pPr marL="0" indent="0">
              <a:buNone/>
            </a:pPr>
            <a:r>
              <a:rPr lang="en-US" dirty="0">
                <a:solidFill>
                  <a:srgbClr val="00B0F0"/>
                </a:solidFill>
              </a:rPr>
              <a:t>Melatonin receptor and type 2 diabetes</a:t>
            </a:r>
          </a:p>
          <a:p>
            <a:pPr>
              <a:buFontTx/>
              <a:buChar char="-"/>
            </a:pPr>
            <a:r>
              <a:rPr lang="en-US" dirty="0"/>
              <a:t>common variant in </a:t>
            </a:r>
            <a:r>
              <a:rPr lang="en-US" i="1" dirty="0"/>
              <a:t>MTNR1B</a:t>
            </a:r>
            <a:r>
              <a:rPr lang="en-US" dirty="0"/>
              <a:t> associated with T2D </a:t>
            </a:r>
            <a:r>
              <a:rPr lang="en-US" sz="1600" dirty="0"/>
              <a:t>(</a:t>
            </a:r>
            <a:r>
              <a:rPr lang="en-US" sz="1600" dirty="0" err="1"/>
              <a:t>Lyssenko</a:t>
            </a:r>
            <a:r>
              <a:rPr lang="en-US" sz="1600" dirty="0"/>
              <a:t> </a:t>
            </a:r>
            <a:r>
              <a:rPr lang="en-US" sz="1600" dirty="0" err="1"/>
              <a:t>et.al</a:t>
            </a:r>
            <a:r>
              <a:rPr lang="en-US" sz="1600" dirty="0"/>
              <a:t>, Nat Genet 2009, </a:t>
            </a:r>
            <a:r>
              <a:rPr lang="en-US" sz="1600" dirty="0" err="1"/>
              <a:t>Prokopenko</a:t>
            </a:r>
            <a:r>
              <a:rPr lang="en-US" sz="1600" dirty="0"/>
              <a:t> </a:t>
            </a:r>
            <a:r>
              <a:rPr lang="en-US" sz="1600" dirty="0" err="1"/>
              <a:t>et.al</a:t>
            </a:r>
            <a:r>
              <a:rPr lang="en-US" sz="1600" dirty="0"/>
              <a:t>, Nat Genet 2009)</a:t>
            </a:r>
          </a:p>
          <a:p>
            <a:pPr>
              <a:buFontTx/>
              <a:buChar char="-"/>
            </a:pPr>
            <a:r>
              <a:rPr lang="en-US" dirty="0"/>
              <a:t>G-allele associated with impaired insulin secretion via increased expression in islets </a:t>
            </a:r>
            <a:r>
              <a:rPr lang="en-US" sz="1600" dirty="0"/>
              <a:t>(</a:t>
            </a:r>
            <a:r>
              <a:rPr lang="en-US" sz="1600" dirty="0" err="1"/>
              <a:t>Lyssenko</a:t>
            </a:r>
            <a:r>
              <a:rPr lang="en-US" sz="1600" dirty="0"/>
              <a:t> </a:t>
            </a:r>
            <a:r>
              <a:rPr lang="en-US" sz="1600" dirty="0" err="1"/>
              <a:t>et.al</a:t>
            </a:r>
            <a:r>
              <a:rPr lang="en-US" sz="1600" dirty="0"/>
              <a:t>, Nat Genet, 2009)</a:t>
            </a:r>
          </a:p>
          <a:p>
            <a:pPr>
              <a:buFontTx/>
              <a:buChar char="-"/>
            </a:pPr>
            <a:r>
              <a:rPr lang="en-US" dirty="0"/>
              <a:t>23 GG and 22 CC genotype carries of </a:t>
            </a:r>
            <a:r>
              <a:rPr lang="en-US" i="1" dirty="0"/>
              <a:t>MTNR1B </a:t>
            </a:r>
            <a:r>
              <a:rPr lang="en-US" dirty="0"/>
              <a:t>were administered melatonin at night for 3 months </a:t>
            </a:r>
            <a:r>
              <a:rPr lang="en-US" sz="1600" dirty="0"/>
              <a:t>(</a:t>
            </a:r>
            <a:r>
              <a:rPr lang="en-US" sz="1600" dirty="0" err="1"/>
              <a:t>Tuomi</a:t>
            </a:r>
            <a:r>
              <a:rPr lang="en-US" sz="1600" dirty="0"/>
              <a:t>, Cell Metabolism 2016)</a:t>
            </a:r>
          </a:p>
          <a:p>
            <a:pPr>
              <a:buFontTx/>
              <a:buChar char="-"/>
            </a:pPr>
            <a:r>
              <a:rPr lang="en-US" dirty="0"/>
              <a:t>Risk GG carriers inhibited increased glucose and reduced insulin secretion </a:t>
            </a:r>
            <a:r>
              <a:rPr lang="en-US" sz="1600" dirty="0"/>
              <a:t>(</a:t>
            </a:r>
            <a:r>
              <a:rPr lang="en-US" sz="1600" dirty="0" err="1"/>
              <a:t>Tuomi</a:t>
            </a:r>
            <a:r>
              <a:rPr lang="en-US" sz="1600" dirty="0"/>
              <a:t>, Cell Metabolism 2016)</a:t>
            </a:r>
          </a:p>
          <a:p>
            <a:pPr>
              <a:buFontTx/>
              <a:buChar char="-"/>
            </a:pPr>
            <a:endParaRPr lang="en-US" dirty="0"/>
          </a:p>
          <a:p>
            <a:endParaRPr lang="en-US" dirty="0"/>
          </a:p>
          <a:p>
            <a:pPr marL="0" indent="0">
              <a:buNone/>
            </a:pPr>
            <a:endParaRPr lang="en-US" dirty="0"/>
          </a:p>
          <a:p>
            <a:pPr marL="0" indent="0">
              <a:buNone/>
            </a:pPr>
            <a:endParaRPr lang="en-US" dirty="0"/>
          </a:p>
        </p:txBody>
      </p:sp>
      <p:pic>
        <p:nvPicPr>
          <p:cNvPr id="5" name="Picture 2" descr="Figure thumbnail f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0247" y="180883"/>
            <a:ext cx="3702749" cy="370274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42218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200" dirty="0"/>
              <a:t>Knowledge on different disease conditions is prerequisite for personalized medicine</a:t>
            </a:r>
          </a:p>
        </p:txBody>
      </p:sp>
      <p:pic>
        <p:nvPicPr>
          <p:cNvPr id="5" name="Picture 6" descr="Sir_William_Osler"/>
          <p:cNvPicPr>
            <a:picLocks noChangeAspect="1" noChangeArrowheads="1"/>
          </p:cNvPicPr>
          <p:nvPr/>
        </p:nvPicPr>
        <p:blipFill>
          <a:blip r:embed="rId3"/>
          <a:srcRect/>
          <a:stretch>
            <a:fillRect/>
          </a:stretch>
        </p:blipFill>
        <p:spPr bwMode="auto">
          <a:xfrm>
            <a:off x="1103446" y="1682002"/>
            <a:ext cx="3168681" cy="4380745"/>
          </a:xfrm>
          <a:prstGeom prst="rect">
            <a:avLst/>
          </a:prstGeom>
          <a:noFill/>
          <a:ln w="9525">
            <a:noFill/>
            <a:miter lim="800000"/>
            <a:headEnd/>
            <a:tailEnd/>
          </a:ln>
        </p:spPr>
      </p:pic>
      <p:sp>
        <p:nvSpPr>
          <p:cNvPr id="6" name="Rectangle 5"/>
          <p:cNvSpPr>
            <a:spLocks noChangeArrowheads="1"/>
          </p:cNvSpPr>
          <p:nvPr/>
        </p:nvSpPr>
        <p:spPr bwMode="auto">
          <a:xfrm>
            <a:off x="5409377" y="2085623"/>
            <a:ext cx="6242051" cy="3573506"/>
          </a:xfrm>
          <a:prstGeom prst="rect">
            <a:avLst/>
          </a:prstGeom>
          <a:solidFill>
            <a:schemeClr val="tx2">
              <a:lumMod val="50000"/>
              <a:lumOff val="50000"/>
            </a:schemeClr>
          </a:solidFill>
          <a:ln w="9525">
            <a:noFill/>
            <a:miter lim="800000"/>
            <a:headEnd/>
            <a:tailEnd/>
          </a:ln>
          <a:effectLst/>
        </p:spPr>
        <p:txBody>
          <a:bodyPr lIns="144000" tIns="144000" rIns="144000" bIns="144000" anchor="ctr">
            <a:spAutoFit/>
          </a:bodyPr>
          <a:lstStyle/>
          <a:p>
            <a:pPr algn="ctr">
              <a:defRPr/>
            </a:pPr>
            <a:r>
              <a:rPr lang="en-GB" sz="3733" b="1" dirty="0">
                <a:solidFill>
                  <a:srgbClr val="FFFFFF"/>
                </a:solidFill>
                <a:latin typeface="Calibri" pitchFamily="34" charset="0"/>
              </a:rPr>
              <a:t>The good physician treats the disease; the great physician treats the patient </a:t>
            </a:r>
          </a:p>
          <a:p>
            <a:pPr algn="ctr">
              <a:defRPr/>
            </a:pPr>
            <a:r>
              <a:rPr lang="en-GB" sz="3733" b="1" dirty="0">
                <a:solidFill>
                  <a:srgbClr val="FFFFFF"/>
                </a:solidFill>
                <a:latin typeface="Calibri" pitchFamily="34" charset="0"/>
              </a:rPr>
              <a:t>who has the disease</a:t>
            </a:r>
          </a:p>
          <a:p>
            <a:pPr algn="ctr">
              <a:defRPr/>
            </a:pPr>
            <a:endParaRPr lang="en-GB" sz="3733" b="1" dirty="0">
              <a:solidFill>
                <a:srgbClr val="FFFFFF"/>
              </a:solidFill>
              <a:latin typeface="Calibri" pitchFamily="34" charset="0"/>
            </a:endParaRPr>
          </a:p>
          <a:p>
            <a:pPr algn="ctr">
              <a:defRPr/>
            </a:pPr>
            <a:r>
              <a:rPr lang="en-GB" sz="2667" dirty="0">
                <a:solidFill>
                  <a:srgbClr val="FFFFFF"/>
                </a:solidFill>
                <a:latin typeface="Calibri" pitchFamily="34" charset="0"/>
              </a:rPr>
              <a:t>Sir William Osler (1849-1919)</a:t>
            </a:r>
            <a:r>
              <a:rPr lang="en-GB" sz="2667" b="1" dirty="0">
                <a:solidFill>
                  <a:srgbClr val="FFFFFF"/>
                </a:solidFill>
                <a:latin typeface="Calibri" pitchFamily="34" charset="0"/>
              </a:rPr>
              <a:t> </a:t>
            </a:r>
          </a:p>
        </p:txBody>
      </p:sp>
    </p:spTree>
    <p:extLst>
      <p:ext uri="{BB962C8B-B14F-4D97-AF65-F5344CB8AC3E}">
        <p14:creationId xmlns:p14="http://schemas.microsoft.com/office/powerpoint/2010/main" val="3909767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C9522-3CCD-EE4F-5983-EE4105A1A5EE}"/>
              </a:ext>
            </a:extLst>
          </p:cNvPr>
          <p:cNvSpPr>
            <a:spLocks noGrp="1"/>
          </p:cNvSpPr>
          <p:nvPr>
            <p:ph type="title"/>
          </p:nvPr>
        </p:nvSpPr>
        <p:spPr/>
        <p:txBody>
          <a:bodyPr/>
          <a:lstStyle/>
          <a:p>
            <a:r>
              <a:rPr lang="en-SE" dirty="0">
                <a:latin typeface="Arial" panose="020B0604020202020204" pitchFamily="34" charset="0"/>
                <a:cs typeface="Arial" panose="020B0604020202020204" pitchFamily="34" charset="0"/>
              </a:rPr>
              <a:t>Take home message: </a:t>
            </a:r>
            <a:r>
              <a:rPr lang="en-US" sz="4400" b="0" dirty="0">
                <a:latin typeface="Arial" panose="020B0604020202020204" pitchFamily="34" charset="0"/>
                <a:cs typeface="Arial" panose="020B0604020202020204" pitchFamily="34" charset="0"/>
              </a:rPr>
              <a:t>effects of T2D genes</a:t>
            </a:r>
            <a:endParaRPr lang="en-SE"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0BE1C67F-18E2-CEC3-4E70-A963CB653911}"/>
              </a:ext>
            </a:extLst>
          </p:cNvPr>
          <p:cNvSpPr>
            <a:spLocks noGrp="1"/>
          </p:cNvSpPr>
          <p:nvPr>
            <p:ph sz="quarter" idx="13"/>
          </p:nvPr>
        </p:nvSpPr>
        <p:spPr>
          <a:xfrm>
            <a:off x="197004" y="788707"/>
            <a:ext cx="11797991" cy="4319587"/>
          </a:xfrm>
        </p:spPr>
        <p:txBody>
          <a:bodyPr>
            <a:noAutofit/>
          </a:bodyPr>
          <a:lstStyle/>
          <a:p>
            <a:pPr marL="0" indent="0">
              <a:buNone/>
              <a:defRPr/>
            </a:pPr>
            <a:endParaRPr lang="en-US" sz="3600" dirty="0">
              <a:solidFill>
                <a:srgbClr val="00B0F0"/>
              </a:solidFill>
              <a:latin typeface="Arial" panose="020B0604020202020204" pitchFamily="34" charset="0"/>
              <a:cs typeface="Arial" panose="020B0604020202020204" pitchFamily="34" charset="0"/>
            </a:endParaRPr>
          </a:p>
          <a:p>
            <a:pPr>
              <a:lnSpc>
                <a:spcPct val="110000"/>
              </a:lnSpc>
              <a:buFontTx/>
              <a:buChar char="•"/>
              <a:defRPr/>
            </a:pPr>
            <a:r>
              <a:rPr lang="en-US" sz="3600" dirty="0">
                <a:latin typeface="Arial" panose="020B0604020202020204" pitchFamily="34" charset="0"/>
                <a:cs typeface="Arial" panose="020B0604020202020204" pitchFamily="34" charset="0"/>
              </a:rPr>
              <a:t> Beta-cell function</a:t>
            </a:r>
          </a:p>
          <a:p>
            <a:pPr>
              <a:lnSpc>
                <a:spcPct val="110000"/>
              </a:lnSpc>
              <a:buFontTx/>
              <a:buChar char="•"/>
              <a:defRPr/>
            </a:pPr>
            <a:r>
              <a:rPr lang="en-US" sz="3600" dirty="0">
                <a:latin typeface="Arial" panose="020B0604020202020204" pitchFamily="34" charset="0"/>
                <a:cs typeface="Arial" panose="020B0604020202020204" pitchFamily="34" charset="0"/>
              </a:rPr>
              <a:t> Apoptosis/proliferation of </a:t>
            </a:r>
            <a:r>
              <a:rPr lang="en-US" sz="3600" dirty="0">
                <a:latin typeface="Arial" panose="020B0604020202020204" pitchFamily="34" charset="0"/>
                <a:cs typeface="Arial" panose="020B0604020202020204" pitchFamily="34" charset="0"/>
                <a:sym typeface="Symbol" pitchFamily="18" charset="2"/>
              </a:rPr>
              <a:t>-cells</a:t>
            </a:r>
          </a:p>
          <a:p>
            <a:pPr>
              <a:lnSpc>
                <a:spcPct val="110000"/>
              </a:lnSpc>
              <a:buFontTx/>
              <a:buChar char="•"/>
              <a:defRPr/>
            </a:pPr>
            <a:r>
              <a:rPr lang="en-US" sz="3600" dirty="0">
                <a:latin typeface="Arial" panose="020B0604020202020204" pitchFamily="34" charset="0"/>
                <a:cs typeface="Arial" panose="020B0604020202020204" pitchFamily="34" charset="0"/>
              </a:rPr>
              <a:t> Incretin action, nutrient partitioning</a:t>
            </a:r>
            <a:endParaRPr lang="en-US" sz="3600" dirty="0">
              <a:latin typeface="Arial" panose="020B0604020202020204" pitchFamily="34" charset="0"/>
              <a:cs typeface="Arial" panose="020B0604020202020204" pitchFamily="34" charset="0"/>
              <a:sym typeface="Symbol" pitchFamily="18" charset="2"/>
            </a:endParaRPr>
          </a:p>
          <a:p>
            <a:pPr>
              <a:lnSpc>
                <a:spcPct val="110000"/>
              </a:lnSpc>
              <a:buFontTx/>
              <a:buChar char="•"/>
              <a:defRPr/>
            </a:pPr>
            <a:r>
              <a:rPr lang="en-US" sz="3600" dirty="0">
                <a:latin typeface="Arial" panose="020B0604020202020204" pitchFamily="34" charset="0"/>
                <a:cs typeface="Arial" panose="020B0604020202020204" pitchFamily="34" charset="0"/>
                <a:sym typeface="Symbol" pitchFamily="18" charset="2"/>
              </a:rPr>
              <a:t> Islet response to stress hormones</a:t>
            </a:r>
          </a:p>
          <a:p>
            <a:pPr>
              <a:lnSpc>
                <a:spcPct val="110000"/>
              </a:lnSpc>
              <a:buFontTx/>
              <a:buChar char="•"/>
              <a:defRPr/>
            </a:pPr>
            <a:r>
              <a:rPr lang="en-US" sz="3600" dirty="0">
                <a:latin typeface="Arial" panose="020B0604020202020204" pitchFamily="34" charset="0"/>
                <a:cs typeface="Arial" panose="020B0604020202020204" pitchFamily="34" charset="0"/>
                <a:sym typeface="Symbol" pitchFamily="18" charset="2"/>
              </a:rPr>
              <a:t> Inflammation-induced insulin resistance</a:t>
            </a:r>
          </a:p>
          <a:p>
            <a:pPr>
              <a:lnSpc>
                <a:spcPct val="110000"/>
              </a:lnSpc>
              <a:buFontTx/>
              <a:buChar char="•"/>
              <a:defRPr/>
            </a:pPr>
            <a:r>
              <a:rPr lang="en-US" sz="3600" dirty="0">
                <a:latin typeface="Arial" panose="020B0604020202020204" pitchFamily="34" charset="0"/>
                <a:cs typeface="Arial" panose="020B0604020202020204" pitchFamily="34" charset="0"/>
                <a:sym typeface="Symbol" pitchFamily="18" charset="2"/>
              </a:rPr>
              <a:t> Circadian rhythm</a:t>
            </a:r>
          </a:p>
          <a:p>
            <a:pPr marL="0" indent="0">
              <a:lnSpc>
                <a:spcPct val="110000"/>
              </a:lnSpc>
              <a:buNone/>
              <a:defRPr/>
            </a:pPr>
            <a:r>
              <a:rPr lang="en-US" sz="3600" dirty="0">
                <a:solidFill>
                  <a:srgbClr val="00B0F0"/>
                </a:solidFill>
                <a:latin typeface="Arial" panose="020B0604020202020204" pitchFamily="34" charset="0"/>
                <a:cs typeface="Arial" panose="020B0604020202020204" pitchFamily="34" charset="0"/>
              </a:rPr>
              <a:t>Developmental programming may underly these defects</a:t>
            </a:r>
            <a:endParaRPr lang="en-US" sz="3600" dirty="0">
              <a:latin typeface="Arial" panose="020B0604020202020204" pitchFamily="34" charset="0"/>
              <a:cs typeface="Arial" panose="020B0604020202020204" pitchFamily="34" charset="0"/>
              <a:sym typeface="Symbol" pitchFamily="18" charset="2"/>
            </a:endParaRPr>
          </a:p>
        </p:txBody>
      </p:sp>
    </p:spTree>
    <p:extLst>
      <p:ext uri="{BB962C8B-B14F-4D97-AF65-F5344CB8AC3E}">
        <p14:creationId xmlns:p14="http://schemas.microsoft.com/office/powerpoint/2010/main" val="3200304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996" y="385436"/>
            <a:ext cx="10944686" cy="672075"/>
          </a:xfrm>
        </p:spPr>
        <p:txBody>
          <a:bodyPr>
            <a:normAutofit fontScale="90000"/>
          </a:bodyPr>
          <a:lstStyle/>
          <a:p>
            <a:pPr algn="ctr"/>
            <a:r>
              <a:rPr lang="en-US" altLang="en-SE" sz="4400" b="1" dirty="0">
                <a:latin typeface="Arial" panose="020B0604020202020204" pitchFamily="34" charset="0"/>
                <a:cs typeface="Arial" panose="020B0604020202020204" pitchFamily="34" charset="0"/>
              </a:rPr>
              <a:t>Many T2D genes influence the </a:t>
            </a:r>
            <a:r>
              <a:rPr lang="en-US" altLang="en-SE" sz="4400" b="1" dirty="0" err="1">
                <a:latin typeface="Arial" panose="020B0604020202020204" pitchFamily="34" charset="0"/>
                <a:cs typeface="Arial" panose="020B0604020202020204" pitchFamily="34" charset="0"/>
              </a:rPr>
              <a:t>enteroinsular</a:t>
            </a:r>
            <a:r>
              <a:rPr lang="en-US" altLang="en-SE" sz="4400" b="1" dirty="0">
                <a:latin typeface="Arial" panose="020B0604020202020204" pitchFamily="34" charset="0"/>
                <a:cs typeface="Arial" panose="020B0604020202020204" pitchFamily="34" charset="0"/>
              </a:rPr>
              <a:t> axis and islet function</a:t>
            </a:r>
            <a:endParaRPr lang="en-GB" b="1" dirty="0">
              <a:latin typeface="Arial" panose="020B0604020202020204" pitchFamily="34" charset="0"/>
              <a:cs typeface="Arial" panose="020B0604020202020204" pitchFamily="34" charset="0"/>
            </a:endParaRPr>
          </a:p>
        </p:txBody>
      </p:sp>
      <p:pic>
        <p:nvPicPr>
          <p:cNvPr id="6" name="Picture 4" descr="pancreas_large_1">
            <a:extLst>
              <a:ext uri="{FF2B5EF4-FFF2-40B4-BE49-F238E27FC236}">
                <a16:creationId xmlns:a16="http://schemas.microsoft.com/office/drawing/2014/main" id="{12273D8F-A003-9E56-D8AB-B5BD397C0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63"/>
          <a:stretch>
            <a:fillRect/>
          </a:stretch>
        </p:blipFill>
        <p:spPr bwMode="auto">
          <a:xfrm>
            <a:off x="3251200" y="1752601"/>
            <a:ext cx="6351588"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 name="Text Box 15">
            <a:extLst>
              <a:ext uri="{FF2B5EF4-FFF2-40B4-BE49-F238E27FC236}">
                <a16:creationId xmlns:a16="http://schemas.microsoft.com/office/drawing/2014/main" id="{09E51948-6D9A-9585-DE84-7CD5231CA4C4}"/>
              </a:ext>
            </a:extLst>
          </p:cNvPr>
          <p:cNvSpPr txBox="1">
            <a:spLocks noChangeArrowheads="1"/>
          </p:cNvSpPr>
          <p:nvPr/>
        </p:nvSpPr>
        <p:spPr bwMode="auto">
          <a:xfrm>
            <a:off x="6181725" y="46482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endParaRPr lang="en-SE" altLang="en-SE" sz="2400">
              <a:solidFill>
                <a:srgbClr val="000000"/>
              </a:solidFill>
              <a:ea typeface="ＭＳ Ｐゴシック" panose="020B0600070205080204" pitchFamily="34" charset="-128"/>
            </a:endParaRPr>
          </a:p>
        </p:txBody>
      </p:sp>
      <p:sp>
        <p:nvSpPr>
          <p:cNvPr id="17409" name="Rectangle 17408">
            <a:extLst>
              <a:ext uri="{FF2B5EF4-FFF2-40B4-BE49-F238E27FC236}">
                <a16:creationId xmlns:a16="http://schemas.microsoft.com/office/drawing/2014/main" id="{D5679340-1D34-AA8C-EC2A-A66371E719F3}"/>
              </a:ext>
            </a:extLst>
          </p:cNvPr>
          <p:cNvSpPr/>
          <p:nvPr/>
        </p:nvSpPr>
        <p:spPr>
          <a:xfrm>
            <a:off x="5700713" y="5649914"/>
            <a:ext cx="804862" cy="396875"/>
          </a:xfrm>
          <a:prstGeom prst="rect">
            <a:avLst/>
          </a:prstGeom>
        </p:spPr>
        <p:txBody>
          <a:bodyPr wrap="none">
            <a:spAutoFit/>
          </a:bodyPr>
          <a:lstStyle/>
          <a:p>
            <a:pPr fontAlgn="base">
              <a:spcBef>
                <a:spcPct val="0"/>
              </a:spcBef>
              <a:spcAft>
                <a:spcPct val="0"/>
              </a:spcAft>
              <a:defRPr/>
            </a:pPr>
            <a:r>
              <a:rPr lang="en-US" sz="2000" b="1" i="1" dirty="0">
                <a:solidFill>
                  <a:srgbClr val="FF0000"/>
                </a:solidFill>
                <a:effectLst>
                  <a:outerShdw blurRad="38100" dist="38100" dir="2700000" algn="tl">
                    <a:srgbClr val="DDDDDD"/>
                  </a:outerShdw>
                </a:effectLst>
                <a:latin typeface="Arial" charset="0"/>
                <a:ea typeface="ＭＳ Ｐゴシック" charset="-128"/>
                <a:cs typeface="ＭＳ Ｐゴシック" charset="-128"/>
              </a:rPr>
              <a:t>GIPR</a:t>
            </a:r>
          </a:p>
        </p:txBody>
      </p:sp>
      <p:sp>
        <p:nvSpPr>
          <p:cNvPr id="17411" name="Rectangle 17410">
            <a:extLst>
              <a:ext uri="{FF2B5EF4-FFF2-40B4-BE49-F238E27FC236}">
                <a16:creationId xmlns:a16="http://schemas.microsoft.com/office/drawing/2014/main" id="{16A03B61-36D6-037A-87D9-13AE725C353E}"/>
              </a:ext>
            </a:extLst>
          </p:cNvPr>
          <p:cNvSpPr/>
          <p:nvPr/>
        </p:nvSpPr>
        <p:spPr>
          <a:xfrm>
            <a:off x="4841875" y="4953001"/>
            <a:ext cx="1117600" cy="396875"/>
          </a:xfrm>
          <a:prstGeom prst="rect">
            <a:avLst/>
          </a:prstGeom>
        </p:spPr>
        <p:txBody>
          <a:bodyPr wrap="none">
            <a:spAutoFit/>
          </a:bodyPr>
          <a:lstStyle/>
          <a:p>
            <a:pPr fontAlgn="base">
              <a:spcBef>
                <a:spcPct val="0"/>
              </a:spcBef>
              <a:spcAft>
                <a:spcPct val="0"/>
              </a:spcAft>
              <a:defRPr/>
            </a:pPr>
            <a:r>
              <a:rPr lang="en-US" sz="2000" b="1" i="1" dirty="0">
                <a:solidFill>
                  <a:srgbClr val="FF0000"/>
                </a:solidFill>
                <a:effectLst>
                  <a:outerShdw blurRad="38100" dist="38100" dir="2700000" algn="tl">
                    <a:srgbClr val="DDDDDD"/>
                  </a:outerShdw>
                </a:effectLst>
                <a:latin typeface="Arial" charset="0"/>
                <a:ea typeface="ＭＳ Ｐゴシック" charset="-128"/>
                <a:cs typeface="ＭＳ Ｐゴシック" charset="-128"/>
              </a:rPr>
              <a:t>TCF7L2</a:t>
            </a:r>
          </a:p>
        </p:txBody>
      </p:sp>
      <p:sp>
        <p:nvSpPr>
          <p:cNvPr id="17412" name="TextBox 14">
            <a:extLst>
              <a:ext uri="{FF2B5EF4-FFF2-40B4-BE49-F238E27FC236}">
                <a16:creationId xmlns:a16="http://schemas.microsoft.com/office/drawing/2014/main" id="{185CEB4E-6C82-AF01-FBDE-89E3F7551F52}"/>
              </a:ext>
            </a:extLst>
          </p:cNvPr>
          <p:cNvSpPr txBox="1">
            <a:spLocks noChangeArrowheads="1"/>
          </p:cNvSpPr>
          <p:nvPr/>
        </p:nvSpPr>
        <p:spPr bwMode="auto">
          <a:xfrm>
            <a:off x="5961064" y="4876801"/>
            <a:ext cx="1082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sv-SE" altLang="en-SE" sz="2000" b="1">
                <a:solidFill>
                  <a:srgbClr val="000099"/>
                </a:solidFill>
                <a:latin typeface="Times New Roman" panose="02020603050405020304" pitchFamily="18" charset="0"/>
              </a:rPr>
              <a:t>ADRA2</a:t>
            </a:r>
            <a:endParaRPr lang="en-US" altLang="en-SE" sz="2000" b="1">
              <a:solidFill>
                <a:srgbClr val="000099"/>
              </a:solidFill>
              <a:latin typeface="Times New Roman" panose="02020603050405020304" pitchFamily="18" charset="0"/>
            </a:endParaRPr>
          </a:p>
        </p:txBody>
      </p:sp>
      <p:sp>
        <p:nvSpPr>
          <p:cNvPr id="17413" name="Rectangle 15">
            <a:extLst>
              <a:ext uri="{FF2B5EF4-FFF2-40B4-BE49-F238E27FC236}">
                <a16:creationId xmlns:a16="http://schemas.microsoft.com/office/drawing/2014/main" id="{5F295C38-E586-3D57-95EE-8DAF341C1673}"/>
              </a:ext>
            </a:extLst>
          </p:cNvPr>
          <p:cNvSpPr>
            <a:spLocks noChangeArrowheads="1"/>
          </p:cNvSpPr>
          <p:nvPr/>
        </p:nvSpPr>
        <p:spPr bwMode="auto">
          <a:xfrm>
            <a:off x="5689600" y="4495801"/>
            <a:ext cx="1258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sv-SE" altLang="en-SE" sz="2000" b="1">
                <a:solidFill>
                  <a:srgbClr val="000099"/>
                </a:solidFill>
                <a:latin typeface="Times New Roman" panose="02020603050405020304" pitchFamily="18" charset="0"/>
              </a:rPr>
              <a:t>MTNR1B</a:t>
            </a:r>
            <a:endParaRPr lang="en-US" altLang="en-SE" sz="2000" b="1">
              <a:solidFill>
                <a:srgbClr val="000099"/>
              </a:solidFill>
              <a:latin typeface="Times New Roman" panose="02020603050405020304" pitchFamily="18" charset="0"/>
            </a:endParaRPr>
          </a:p>
        </p:txBody>
      </p:sp>
    </p:spTree>
    <p:extLst>
      <p:ext uri="{BB962C8B-B14F-4D97-AF65-F5344CB8AC3E}">
        <p14:creationId xmlns:p14="http://schemas.microsoft.com/office/powerpoint/2010/main" val="333714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7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67BE8-7DC9-6AF9-6340-764EAEBE1A1A}"/>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CONCLUSIONS</a:t>
            </a:r>
            <a:endParaRPr lang="en-SE" dirty="0"/>
          </a:p>
        </p:txBody>
      </p:sp>
      <p:sp>
        <p:nvSpPr>
          <p:cNvPr id="3" name="Content Placeholder 2">
            <a:extLst>
              <a:ext uri="{FF2B5EF4-FFF2-40B4-BE49-F238E27FC236}">
                <a16:creationId xmlns:a16="http://schemas.microsoft.com/office/drawing/2014/main" id="{2B5238BD-9CF9-125D-664F-8081A6E9BFBF}"/>
              </a:ext>
            </a:extLst>
          </p:cNvPr>
          <p:cNvSpPr>
            <a:spLocks noGrp="1"/>
          </p:cNvSpPr>
          <p:nvPr>
            <p:ph sz="quarter" idx="13"/>
          </p:nvPr>
        </p:nvSpPr>
        <p:spPr>
          <a:xfrm>
            <a:off x="552550" y="1604432"/>
            <a:ext cx="10656160" cy="4800897"/>
          </a:xfrm>
        </p:spPr>
        <p:txBody>
          <a:bodyPr>
            <a:normAutofit fontScale="77500" lnSpcReduction="20000"/>
          </a:bodyPr>
          <a:lstStyle/>
          <a:p>
            <a:pPr marL="46034" indent="0" algn="just">
              <a:buNone/>
            </a:pPr>
            <a:r>
              <a:rPr lang="en-US" sz="3100" kern="0" dirty="0">
                <a:solidFill>
                  <a:schemeClr val="tx1"/>
                </a:solidFill>
                <a:latin typeface="Arial" panose="020B0604020202020204" pitchFamily="34" charset="0"/>
                <a:cs typeface="Arial" panose="020B0604020202020204" pitchFamily="34" charset="0"/>
              </a:rPr>
              <a:t>Impaired beta-cell function is a key mechanism in the pathogenesis of type 2 diabetes and its assessment should be implemented in the clinical practice.</a:t>
            </a:r>
          </a:p>
          <a:p>
            <a:pPr marL="46034" indent="0" algn="just">
              <a:buNone/>
            </a:pPr>
            <a:endParaRPr lang="en-US" sz="3100" kern="0" dirty="0">
              <a:solidFill>
                <a:schemeClr val="tx1"/>
              </a:solidFill>
              <a:latin typeface="Arial" panose="020B0604020202020204" pitchFamily="34" charset="0"/>
              <a:cs typeface="Arial" panose="020B0604020202020204" pitchFamily="34" charset="0"/>
            </a:endParaRPr>
          </a:p>
          <a:p>
            <a:pPr marL="46034" indent="0" algn="just">
              <a:buNone/>
            </a:pPr>
            <a:r>
              <a:rPr lang="en-US" sz="3100" kern="0" dirty="0">
                <a:solidFill>
                  <a:schemeClr val="tx1"/>
                </a:solidFill>
                <a:latin typeface="Arial" panose="020B0604020202020204" pitchFamily="34" charset="0"/>
                <a:cs typeface="Arial" panose="020B0604020202020204" pitchFamily="34" charset="0"/>
              </a:rPr>
              <a:t>Human genetics is a powerful and unbiased approach to identify novel and prove established mechanisms in the pathogenesis of type 2 diabetes. </a:t>
            </a:r>
          </a:p>
          <a:p>
            <a:pPr marL="46034" indent="0" algn="just">
              <a:buNone/>
            </a:pPr>
            <a:endParaRPr lang="en-US" sz="3100" kern="0" dirty="0">
              <a:solidFill>
                <a:schemeClr val="tx1"/>
              </a:solidFill>
              <a:latin typeface="Arial" panose="020B0604020202020204" pitchFamily="34" charset="0"/>
              <a:cs typeface="Arial" panose="020B0604020202020204" pitchFamily="34" charset="0"/>
            </a:endParaRPr>
          </a:p>
          <a:p>
            <a:pPr marL="46034" indent="0" algn="just">
              <a:buNone/>
            </a:pPr>
            <a:r>
              <a:rPr lang="en-US" altLang="da-DK" sz="3100" dirty="0">
                <a:solidFill>
                  <a:schemeClr val="tx1"/>
                </a:solidFill>
                <a:latin typeface="Arial" panose="020B0604020202020204" pitchFamily="34" charset="0"/>
                <a:cs typeface="Arial" panose="020B0604020202020204" pitchFamily="34" charset="0"/>
              </a:rPr>
              <a:t>Genetic factors governing developmental programming of metabolic diseases may underly multiple organ dysfunctions in type 2 diabetes.</a:t>
            </a:r>
          </a:p>
          <a:p>
            <a:pPr marL="46034" indent="0" algn="just">
              <a:buNone/>
            </a:pPr>
            <a:endParaRPr lang="en-US" sz="3100" kern="0" dirty="0">
              <a:solidFill>
                <a:schemeClr val="tx1"/>
              </a:solidFill>
              <a:latin typeface="Arial" panose="020B0604020202020204" pitchFamily="34" charset="0"/>
              <a:cs typeface="Arial" panose="020B0604020202020204" pitchFamily="34" charset="0"/>
            </a:endParaRPr>
          </a:p>
          <a:p>
            <a:pPr marL="46034" indent="0" algn="just">
              <a:buNone/>
            </a:pPr>
            <a:r>
              <a:rPr lang="en-US" sz="3100" kern="0" dirty="0">
                <a:solidFill>
                  <a:schemeClr val="tx1"/>
                </a:solidFill>
                <a:latin typeface="Arial" panose="020B0604020202020204" pitchFamily="34" charset="0"/>
                <a:cs typeface="Arial" panose="020B0604020202020204" pitchFamily="34" charset="0"/>
              </a:rPr>
              <a:t>Genetics studies on diabetes complications might aid understanding into molecular defects attributed to glucose and non-glucose related factors to improve prediction of progression and choice of therapy – an important step forward precision medicine in diabetes.</a:t>
            </a:r>
          </a:p>
          <a:p>
            <a:endParaRPr lang="en-S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075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8086053-B7EB-BC47-971E-34568B1EE1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53" y="-22190"/>
            <a:ext cx="12411303" cy="6902379"/>
          </a:xfrm>
          <a:prstGeom prst="rect">
            <a:avLst/>
          </a:prstGeom>
        </p:spPr>
      </p:pic>
      <p:sp>
        <p:nvSpPr>
          <p:cNvPr id="2" name="Title 1"/>
          <p:cNvSpPr>
            <a:spLocks noGrp="1"/>
          </p:cNvSpPr>
          <p:nvPr>
            <p:ph type="title"/>
          </p:nvPr>
        </p:nvSpPr>
        <p:spPr>
          <a:xfrm>
            <a:off x="611925" y="224382"/>
            <a:ext cx="10632016" cy="672075"/>
          </a:xfrm>
        </p:spPr>
        <p:txBody>
          <a:bodyPr/>
          <a:lstStyle/>
          <a:p>
            <a:pPr algn="ctr"/>
            <a:r>
              <a:rPr lang="en-GB" dirty="0">
                <a:latin typeface="Poppins" pitchFamily="2" charset="77"/>
                <a:cs typeface="Poppins" pitchFamily="2" charset="77"/>
              </a:rPr>
              <a:t>ACKNOWLEDGEMENTS</a:t>
            </a:r>
          </a:p>
        </p:txBody>
      </p:sp>
      <p:sp>
        <p:nvSpPr>
          <p:cNvPr id="5" name="Text Box 4"/>
          <p:cNvSpPr txBox="1">
            <a:spLocks noChangeArrowheads="1"/>
          </p:cNvSpPr>
          <p:nvPr/>
        </p:nvSpPr>
        <p:spPr bwMode="auto">
          <a:xfrm>
            <a:off x="2467770" y="1593875"/>
            <a:ext cx="3643699" cy="31700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Ruchi Jain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Mikael Åkerlund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Olof </a:t>
            </a:r>
            <a:r>
              <a:rPr kumimoji="0" lang="en-US" altLang="sv-SE"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Aspund</a:t>
            </a:r>
            <a:endPar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Rashmi</a:t>
            </a: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 Prasad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Peter </a:t>
            </a:r>
            <a:r>
              <a:rPr kumimoji="0" lang="en-US" altLang="sv-SE"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Almgren</a:t>
            </a: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Helena </a:t>
            </a:r>
            <a:r>
              <a:rPr kumimoji="0" lang="en-US" altLang="sv-SE"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Mattisson</a:t>
            </a:r>
            <a:endPar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Theodosia Massadakis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Garbriella</a:t>
            </a: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 Gremsperger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Isabella </a:t>
            </a:r>
            <a:r>
              <a:rPr kumimoji="0" lang="en-US" altLang="sv-SE"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Artner</a:t>
            </a:r>
            <a:endPar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sv-SE" sz="2000" b="0" i="1" u="none" strike="noStrike" kern="1200" cap="none" spc="0" normalizeH="0" baseline="0" noProof="0" dirty="0">
              <a:ln>
                <a:noFill/>
              </a:ln>
              <a:solidFill>
                <a:prstClr val="white"/>
              </a:solidFill>
              <a:effectLst/>
              <a:uLnTx/>
              <a:uFillTx/>
              <a:latin typeface="Poppins" pitchFamily="2" charset="77"/>
              <a:ea typeface="+mn-ea"/>
              <a:cs typeface="Poppins" pitchFamily="2" charset="77"/>
            </a:endParaRPr>
          </a:p>
        </p:txBody>
      </p:sp>
      <p:sp>
        <p:nvSpPr>
          <p:cNvPr id="6" name="Text Box 5"/>
          <p:cNvSpPr txBox="1">
            <a:spLocks noChangeArrowheads="1"/>
          </p:cNvSpPr>
          <p:nvPr/>
        </p:nvSpPr>
        <p:spPr bwMode="auto">
          <a:xfrm>
            <a:off x="5561557" y="1590921"/>
            <a:ext cx="2640203"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Corrado Cilio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Jeanette Arvastsson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Emma Ahlqvist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Mattias Borell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Johan Hultman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Peter </a:t>
            </a:r>
            <a:r>
              <a:rPr kumimoji="0" lang="en-US" altLang="sv-SE"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Spegel</a:t>
            </a:r>
            <a:endPar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Peter Nilsson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Tiinamaija</a:t>
            </a: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 </a:t>
            </a:r>
            <a:r>
              <a:rPr kumimoji="0" lang="en-US" altLang="sv-SE"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Tuomi</a:t>
            </a:r>
            <a:endPar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Leif Groop</a:t>
            </a:r>
          </a:p>
        </p:txBody>
      </p:sp>
      <p:sp>
        <p:nvSpPr>
          <p:cNvPr id="7" name="TextBox 6"/>
          <p:cNvSpPr txBox="1"/>
          <p:nvPr/>
        </p:nvSpPr>
        <p:spPr>
          <a:xfrm>
            <a:off x="2430797" y="859233"/>
            <a:ext cx="2152092" cy="830997"/>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00FFFD"/>
                </a:solidFill>
                <a:effectLst/>
                <a:uLnTx/>
                <a:uFillTx/>
                <a:latin typeface="Poppins" pitchFamily="2" charset="77"/>
                <a:ea typeface="+mn-ea"/>
                <a:cs typeface="Poppins" pitchFamily="2" charset="77"/>
              </a:rPr>
              <a:t>Lund University</a:t>
            </a:r>
          </a:p>
        </p:txBody>
      </p:sp>
      <p:sp>
        <p:nvSpPr>
          <p:cNvPr id="8" name="TextBox 7"/>
          <p:cNvSpPr txBox="1"/>
          <p:nvPr/>
        </p:nvSpPr>
        <p:spPr>
          <a:xfrm>
            <a:off x="270325" y="5139891"/>
            <a:ext cx="6376223" cy="461665"/>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err="1">
                <a:ln>
                  <a:noFill/>
                </a:ln>
                <a:solidFill>
                  <a:srgbClr val="00FFFD"/>
                </a:solidFill>
                <a:effectLst/>
                <a:uLnTx/>
                <a:uFillTx/>
                <a:latin typeface="Poppins" pitchFamily="2" charset="77"/>
                <a:ea typeface="+mn-ea"/>
                <a:cs typeface="Poppins" pitchFamily="2" charset="77"/>
              </a:rPr>
              <a:t>Steno</a:t>
            </a:r>
            <a:r>
              <a:rPr kumimoji="0" lang="sv-SE" sz="2400" b="0" i="0" u="none" strike="noStrike" kern="1200" cap="none" spc="0" normalizeH="0" baseline="0" noProof="0" dirty="0">
                <a:ln>
                  <a:noFill/>
                </a:ln>
                <a:solidFill>
                  <a:srgbClr val="00FFFD"/>
                </a:solidFill>
                <a:effectLst/>
                <a:uLnTx/>
                <a:uFillTx/>
                <a:latin typeface="Poppins" pitchFamily="2" charset="77"/>
                <a:ea typeface="+mn-ea"/>
                <a:cs typeface="Poppins" pitchFamily="2" charset="77"/>
              </a:rPr>
              <a:t> Diabetes Center Copenhagen</a:t>
            </a:r>
          </a:p>
        </p:txBody>
      </p:sp>
      <p:sp>
        <p:nvSpPr>
          <p:cNvPr id="9" name="Text Box 5"/>
          <p:cNvSpPr txBox="1">
            <a:spLocks noChangeArrowheads="1"/>
          </p:cNvSpPr>
          <p:nvPr/>
        </p:nvSpPr>
        <p:spPr bwMode="auto">
          <a:xfrm>
            <a:off x="270325" y="5575105"/>
            <a:ext cx="297551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Allan </a:t>
            </a:r>
            <a:r>
              <a:rPr kumimoji="0" lang="en-US" altLang="sv-SE"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Vaag</a:t>
            </a:r>
            <a:endPar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Troels Jensen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Catherine Moller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Lars Diaz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endParaRPr>
          </a:p>
        </p:txBody>
      </p:sp>
      <p:sp>
        <p:nvSpPr>
          <p:cNvPr id="10" name="TextBox 9"/>
          <p:cNvSpPr txBox="1"/>
          <p:nvPr/>
        </p:nvSpPr>
        <p:spPr>
          <a:xfrm>
            <a:off x="63408" y="828191"/>
            <a:ext cx="2548996" cy="830997"/>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FFFD"/>
                </a:solidFill>
                <a:effectLst/>
                <a:uLnTx/>
                <a:uFillTx/>
                <a:latin typeface="Poppins" pitchFamily="2" charset="77"/>
                <a:ea typeface="+mn-ea"/>
                <a:cs typeface="Poppins" pitchFamily="2" charset="77"/>
              </a:rPr>
              <a:t>University of Bergen</a:t>
            </a:r>
          </a:p>
        </p:txBody>
      </p:sp>
      <p:sp>
        <p:nvSpPr>
          <p:cNvPr id="13" name="Rectangle 12"/>
          <p:cNvSpPr/>
          <p:nvPr/>
        </p:nvSpPr>
        <p:spPr>
          <a:xfrm>
            <a:off x="74129" y="1614190"/>
            <a:ext cx="2548996" cy="2246769"/>
          </a:xfrm>
          <a:prstGeom prst="rect">
            <a:avLst/>
          </a:prstGeom>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Pål</a:t>
            </a:r>
            <a:r>
              <a:rPr kumimoji="0" lang="en-GB"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 </a:t>
            </a:r>
            <a:r>
              <a:rPr kumimoji="0" lang="en-GB"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Njølstad</a:t>
            </a:r>
            <a:endParaRPr kumimoji="0" lang="en-GB"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Poppins" pitchFamily="2" charset="77"/>
                <a:ea typeface="Calibri" panose="020F0502020204030204" pitchFamily="34" charset="0"/>
                <a:cs typeface="Poppins" pitchFamily="2" charset="77"/>
              </a:rPr>
              <a:t>Olena </a:t>
            </a:r>
            <a:r>
              <a:rPr kumimoji="0" lang="en-GB" sz="2000" b="0" i="0" u="none" strike="noStrike" kern="1200" cap="none" spc="0" normalizeH="0" baseline="0" noProof="0" dirty="0" err="1">
                <a:ln>
                  <a:noFill/>
                </a:ln>
                <a:solidFill>
                  <a:prstClr val="white"/>
                </a:solidFill>
                <a:effectLst/>
                <a:uLnTx/>
                <a:uFillTx/>
                <a:latin typeface="Poppins" pitchFamily="2" charset="77"/>
                <a:ea typeface="Calibri" panose="020F0502020204030204" pitchFamily="34" charset="0"/>
                <a:cs typeface="Poppins" pitchFamily="2" charset="77"/>
              </a:rPr>
              <a:t>Fedotkina</a:t>
            </a:r>
            <a:endParaRPr kumimoji="0" lang="en-GB" sz="2000" b="0" i="0" u="none" strike="noStrike" kern="1200" cap="none" spc="0" normalizeH="0" baseline="0" noProof="0" dirty="0">
              <a:ln>
                <a:noFill/>
              </a:ln>
              <a:solidFill>
                <a:prstClr val="white"/>
              </a:solidFill>
              <a:effectLst/>
              <a:uLnTx/>
              <a:uFillTx/>
              <a:latin typeface="Poppins" pitchFamily="2" charset="77"/>
              <a:ea typeface="Calibri" panose="020F0502020204030204" pitchFamily="34" charset="0"/>
              <a:cs typeface="Poppins"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Poppins" pitchFamily="2" charset="77"/>
                <a:ea typeface="Calibri" panose="020F0502020204030204" pitchFamily="34" charset="0"/>
                <a:cs typeface="Poppins" pitchFamily="2" charset="77"/>
              </a:rPr>
              <a:t>Turkuler</a:t>
            </a:r>
            <a:r>
              <a:rPr kumimoji="0" lang="en-GB" sz="2000" b="0" i="0" u="none" strike="noStrike" kern="1200" cap="none" spc="0" normalizeH="0" baseline="0" noProof="0" dirty="0">
                <a:ln>
                  <a:noFill/>
                </a:ln>
                <a:solidFill>
                  <a:prstClr val="white"/>
                </a:solidFill>
                <a:effectLst/>
                <a:uLnTx/>
                <a:uFillTx/>
                <a:latin typeface="Poppins" pitchFamily="2" charset="77"/>
                <a:ea typeface="Calibri" panose="020F0502020204030204" pitchFamily="34" charset="0"/>
                <a:cs typeface="Poppins" pitchFamily="2" charset="77"/>
              </a:rPr>
              <a:t> </a:t>
            </a:r>
            <a:r>
              <a:rPr kumimoji="0" lang="en-GB" sz="2000" b="0" i="0" u="none" strike="noStrike" kern="1200" cap="none" spc="0" normalizeH="0" baseline="0" noProof="0" dirty="0" err="1">
                <a:ln>
                  <a:noFill/>
                </a:ln>
                <a:solidFill>
                  <a:prstClr val="white"/>
                </a:solidFill>
                <a:effectLst/>
                <a:uLnTx/>
                <a:uFillTx/>
                <a:latin typeface="Poppins" pitchFamily="2" charset="77"/>
                <a:ea typeface="Calibri" panose="020F0502020204030204" pitchFamily="34" charset="0"/>
                <a:cs typeface="Poppins" pitchFamily="2" charset="77"/>
              </a:rPr>
              <a:t>Ozgumus</a:t>
            </a:r>
            <a:endParaRPr kumimoji="0" lang="en-GB" sz="2000" b="0" i="0" u="none" strike="noStrike" kern="1200" cap="none" spc="0" normalizeH="0" baseline="0" noProof="0" dirty="0">
              <a:ln>
                <a:noFill/>
              </a:ln>
              <a:solidFill>
                <a:prstClr val="white"/>
              </a:solidFill>
              <a:effectLst/>
              <a:uLnTx/>
              <a:uFillTx/>
              <a:latin typeface="Poppins" pitchFamily="2" charset="77"/>
              <a:ea typeface="Calibri" panose="020F0502020204030204" pitchFamily="34" charset="0"/>
              <a:cs typeface="Poppins"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Poppins" pitchFamily="2" charset="77"/>
                <a:ea typeface="Calibri" panose="020F0502020204030204" pitchFamily="34" charset="0"/>
                <a:cs typeface="Poppins" pitchFamily="2" charset="77"/>
              </a:rPr>
              <a:t>Magdalena </a:t>
            </a:r>
            <a:r>
              <a:rPr kumimoji="0" lang="en-GB" sz="2000" b="0" i="0" u="none" strike="noStrike" kern="1200" cap="none" spc="0" normalizeH="0" baseline="0" noProof="0" dirty="0" err="1">
                <a:ln>
                  <a:noFill/>
                </a:ln>
                <a:solidFill>
                  <a:prstClr val="white"/>
                </a:solidFill>
                <a:effectLst/>
                <a:uLnTx/>
                <a:uFillTx/>
                <a:latin typeface="Poppins" pitchFamily="2" charset="77"/>
                <a:ea typeface="Calibri" panose="020F0502020204030204" pitchFamily="34" charset="0"/>
                <a:cs typeface="Poppins" pitchFamily="2" charset="77"/>
              </a:rPr>
              <a:t>Keindle</a:t>
            </a:r>
            <a:endParaRPr kumimoji="0" lang="en-GB" sz="2000" b="0" i="0" u="none" strike="noStrike" kern="1200" cap="none" spc="0" normalizeH="0" baseline="0" noProof="0" dirty="0">
              <a:ln>
                <a:noFill/>
              </a:ln>
              <a:solidFill>
                <a:prstClr val="white"/>
              </a:solidFill>
              <a:effectLst/>
              <a:uLnTx/>
              <a:uFillTx/>
              <a:latin typeface="Poppins" pitchFamily="2" charset="77"/>
              <a:ea typeface="Calibri" panose="020F0502020204030204" pitchFamily="34" charset="0"/>
              <a:cs typeface="Poppins" pitchFamily="2" charset="77"/>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Elsa du Plessis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Poppins" pitchFamily="2" charset="77"/>
              <a:ea typeface="Calibri" panose="020F0502020204030204" pitchFamily="34" charset="0"/>
              <a:cs typeface="Poppins" pitchFamily="2" charset="77"/>
            </a:endParaRPr>
          </a:p>
        </p:txBody>
      </p:sp>
      <p:sp>
        <p:nvSpPr>
          <p:cNvPr id="14" name="TextBox 13"/>
          <p:cNvSpPr txBox="1"/>
          <p:nvPr/>
        </p:nvSpPr>
        <p:spPr>
          <a:xfrm>
            <a:off x="8243859" y="4956776"/>
            <a:ext cx="2105063" cy="461665"/>
          </a:xfrm>
          <a:prstGeom prst="rect">
            <a:avLst/>
          </a:prstGeom>
          <a:noFill/>
        </p:spPr>
        <p:txBody>
          <a:bodyPr wrap="non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FFFD"/>
                </a:solidFill>
                <a:effectLst/>
                <a:uLnTx/>
                <a:uFillTx/>
                <a:latin typeface="Poppins" pitchFamily="2" charset="77"/>
                <a:ea typeface="+mn-ea"/>
                <a:cs typeface="Poppins" pitchFamily="2" charset="77"/>
              </a:rPr>
              <a:t>DOLCE study</a:t>
            </a:r>
          </a:p>
        </p:txBody>
      </p:sp>
      <p:sp>
        <p:nvSpPr>
          <p:cNvPr id="15" name="TextBox 14"/>
          <p:cNvSpPr txBox="1"/>
          <p:nvPr/>
        </p:nvSpPr>
        <p:spPr>
          <a:xfrm>
            <a:off x="3346528" y="5848819"/>
            <a:ext cx="2749471" cy="461665"/>
          </a:xfrm>
          <a:prstGeom prst="rect">
            <a:avLst/>
          </a:prstGeom>
          <a:noFill/>
        </p:spPr>
        <p:txBody>
          <a:bodyPr wrap="non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00FFFD"/>
                </a:solidFill>
                <a:effectLst/>
                <a:uLnTx/>
                <a:uFillTx/>
                <a:latin typeface="Poppins" pitchFamily="2" charset="77"/>
                <a:ea typeface="+mn-ea"/>
                <a:cs typeface="Poppins" pitchFamily="2" charset="77"/>
              </a:rPr>
              <a:t>University of Pisa</a:t>
            </a:r>
          </a:p>
        </p:txBody>
      </p:sp>
      <p:sp>
        <p:nvSpPr>
          <p:cNvPr id="16" name="Text Box 5"/>
          <p:cNvSpPr txBox="1">
            <a:spLocks noChangeArrowheads="1"/>
          </p:cNvSpPr>
          <p:nvPr/>
        </p:nvSpPr>
        <p:spPr bwMode="auto">
          <a:xfrm>
            <a:off x="3413337" y="6243698"/>
            <a:ext cx="23391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sv-SE"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Ele</a:t>
            </a:r>
            <a:r>
              <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 </a:t>
            </a:r>
            <a:r>
              <a:rPr kumimoji="0" lang="en-US" altLang="sv-SE"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Ferrannini</a:t>
            </a:r>
            <a:endPar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endParaRPr>
          </a:p>
        </p:txBody>
      </p:sp>
      <p:sp>
        <p:nvSpPr>
          <p:cNvPr id="3" name="Rectangle 2"/>
          <p:cNvSpPr/>
          <p:nvPr/>
        </p:nvSpPr>
        <p:spPr>
          <a:xfrm>
            <a:off x="8122735" y="5417931"/>
            <a:ext cx="2694101" cy="1323439"/>
          </a:xfrm>
          <a:prstGeom prst="rect">
            <a:avLst/>
          </a:prstGeom>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Liubov</a:t>
            </a:r>
            <a:r>
              <a:rPr kumimoji="0" lang="en-GB"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 </a:t>
            </a:r>
            <a:r>
              <a:rPr kumimoji="0" lang="en-GB"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Cherviakova</a:t>
            </a:r>
            <a:endParaRPr kumimoji="0" 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Nadiya</a:t>
            </a:r>
            <a:r>
              <a:rPr kumimoji="0" lang="en-GB"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 </a:t>
            </a:r>
            <a:r>
              <a:rPr kumimoji="0" lang="en-GB"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Khalimon</a:t>
            </a:r>
            <a:endParaRPr kumimoji="0" 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Tetiana</a:t>
            </a:r>
            <a:r>
              <a:rPr kumimoji="0" lang="en-GB"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 </a:t>
            </a:r>
            <a:r>
              <a:rPr kumimoji="0" lang="en-GB"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Svietleisha</a:t>
            </a:r>
            <a:endParaRPr kumimoji="0" 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Tetiana</a:t>
            </a:r>
            <a:r>
              <a:rPr kumimoji="0" lang="en-GB"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 </a:t>
            </a:r>
            <a:r>
              <a:rPr kumimoji="0" lang="en-GB" sz="2000" b="0" i="0" u="none" strike="noStrike" kern="1200" cap="none" spc="0" normalizeH="0" baseline="0" noProof="0" dirty="0" err="1">
                <a:ln>
                  <a:noFill/>
                </a:ln>
                <a:solidFill>
                  <a:prstClr val="white"/>
                </a:solidFill>
                <a:effectLst/>
                <a:uLnTx/>
                <a:uFillTx/>
                <a:latin typeface="Poppins" pitchFamily="2" charset="77"/>
                <a:ea typeface="+mn-ea"/>
                <a:cs typeface="Poppins" pitchFamily="2" charset="77"/>
              </a:rPr>
              <a:t>Buldenko</a:t>
            </a:r>
            <a:endParaRPr kumimoji="0" lang="sv-SE" sz="2000" b="0" i="0" u="none" strike="noStrike" kern="1200" cap="none" spc="0" normalizeH="0" baseline="0" noProof="0" dirty="0">
              <a:ln>
                <a:noFill/>
              </a:ln>
              <a:solidFill>
                <a:prstClr val="white"/>
              </a:solidFill>
              <a:effectLst/>
              <a:uLnTx/>
              <a:uFillTx/>
              <a:latin typeface="Poppins" pitchFamily="2" charset="77"/>
              <a:ea typeface="+mn-ea"/>
              <a:cs typeface="Poppins" pitchFamily="2" charset="77"/>
            </a:endParaRPr>
          </a:p>
        </p:txBody>
      </p:sp>
      <p:pic>
        <p:nvPicPr>
          <p:cNvPr id="26" name="Picture 15" descr="diagram">
            <a:extLst>
              <a:ext uri="{FF2B5EF4-FFF2-40B4-BE49-F238E27FC236}">
                <a16:creationId xmlns:a16="http://schemas.microsoft.com/office/drawing/2014/main" id="{1F35F713-8BFB-7D4C-84AE-4494071549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9488" y="2823475"/>
            <a:ext cx="2322512" cy="85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3">
            <a:extLst>
              <a:ext uri="{FF2B5EF4-FFF2-40B4-BE49-F238E27FC236}">
                <a16:creationId xmlns:a16="http://schemas.microsoft.com/office/drawing/2014/main" id="{19CF5CBC-B23E-6942-ABC1-E613832C37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07"/>
          <a:stretch/>
        </p:blipFill>
        <p:spPr bwMode="auto">
          <a:xfrm>
            <a:off x="8523046" y="2631845"/>
            <a:ext cx="1403287" cy="104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667FE224-34FF-CE44-953F-9C1FCAE8E8DA}"/>
              </a:ext>
            </a:extLst>
          </p:cNvPr>
          <p:cNvPicPr>
            <a:picLocks noChangeAspect="1"/>
          </p:cNvPicPr>
          <p:nvPr/>
        </p:nvPicPr>
        <p:blipFill rotWithShape="1">
          <a:blip r:embed="rId6"/>
          <a:srcRect l="9023" t="71815" r="83058" b="15448"/>
          <a:stretch/>
        </p:blipFill>
        <p:spPr>
          <a:xfrm>
            <a:off x="8540109" y="1304357"/>
            <a:ext cx="3022118" cy="1519118"/>
          </a:xfrm>
          <a:prstGeom prst="rect">
            <a:avLst/>
          </a:prstGeom>
        </p:spPr>
      </p:pic>
      <p:pic>
        <p:nvPicPr>
          <p:cNvPr id="30" name="Picture 29">
            <a:extLst>
              <a:ext uri="{FF2B5EF4-FFF2-40B4-BE49-F238E27FC236}">
                <a16:creationId xmlns:a16="http://schemas.microsoft.com/office/drawing/2014/main" id="{E363BAF6-00EA-044E-8036-BE7310636D70}"/>
              </a:ext>
            </a:extLst>
          </p:cNvPr>
          <p:cNvPicPr>
            <a:picLocks noChangeAspect="1"/>
          </p:cNvPicPr>
          <p:nvPr/>
        </p:nvPicPr>
        <p:blipFill rotWithShape="1">
          <a:blip r:embed="rId6"/>
          <a:srcRect l="33422" t="71829" r="59080" b="15757"/>
          <a:stretch/>
        </p:blipFill>
        <p:spPr>
          <a:xfrm>
            <a:off x="10660202" y="645987"/>
            <a:ext cx="1371096" cy="709448"/>
          </a:xfrm>
          <a:prstGeom prst="rect">
            <a:avLst/>
          </a:prstGeom>
        </p:spPr>
      </p:pic>
      <p:pic>
        <p:nvPicPr>
          <p:cNvPr id="31" name="Picture 30">
            <a:extLst>
              <a:ext uri="{FF2B5EF4-FFF2-40B4-BE49-F238E27FC236}">
                <a16:creationId xmlns:a16="http://schemas.microsoft.com/office/drawing/2014/main" id="{7BA45C5E-618E-F24C-B139-5D86BC2156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9388" y="661746"/>
            <a:ext cx="2152092" cy="662182"/>
          </a:xfrm>
          <a:prstGeom prst="rect">
            <a:avLst/>
          </a:prstGeom>
          <a:solidFill>
            <a:schemeClr val="bg1"/>
          </a:solidFill>
        </p:spPr>
      </p:pic>
      <p:pic>
        <p:nvPicPr>
          <p:cNvPr id="28" name="Picture 2">
            <a:extLst>
              <a:ext uri="{FF2B5EF4-FFF2-40B4-BE49-F238E27FC236}">
                <a16:creationId xmlns:a16="http://schemas.microsoft.com/office/drawing/2014/main" id="{1AE31829-6532-2F47-B6F4-21A2F4470F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6980" y="1910820"/>
            <a:ext cx="1042922" cy="937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5403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Rectangle 2"/>
          <p:cNvSpPr txBox="1">
            <a:spLocks noChangeArrowheads="1"/>
          </p:cNvSpPr>
          <p:nvPr/>
        </p:nvSpPr>
        <p:spPr>
          <a:xfrm>
            <a:off x="1589301" y="236214"/>
            <a:ext cx="9094574" cy="1143000"/>
          </a:xfrm>
          <a:prstGeom prst="rect">
            <a:avLst/>
          </a:prstGeom>
        </p:spPr>
        <p:txBody>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marL="7762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6pPr>
            <a:lvl7pPr marL="12334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7pPr>
            <a:lvl8pPr marL="16906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8pPr>
            <a:lvl9pPr marL="21478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9pPr>
          </a:lstStyle>
          <a:p>
            <a:pPr marL="0" indent="0" algn="ctr">
              <a:buNone/>
              <a:defRPr/>
            </a:pPr>
            <a:r>
              <a:rPr lang="en-GB" altLang="sv-SE" sz="4000" dirty="0">
                <a:solidFill>
                  <a:schemeClr val="bg1"/>
                </a:solidFill>
                <a:latin typeface="Arial" panose="020B0604020202020204" pitchFamily="34" charset="0"/>
                <a:cs typeface="Arial" panose="020B0604020202020204" pitchFamily="34" charset="0"/>
              </a:rPr>
              <a:t>Genes to predict type 2 diabetes?</a:t>
            </a:r>
            <a:br>
              <a:rPr lang="en-GB" altLang="sv-SE" sz="4000" dirty="0">
                <a:solidFill>
                  <a:schemeClr val="bg1"/>
                </a:solidFill>
                <a:latin typeface="Arial" panose="020B0604020202020204" pitchFamily="34" charset="0"/>
                <a:cs typeface="Arial" panose="020B0604020202020204" pitchFamily="34" charset="0"/>
              </a:rPr>
            </a:br>
            <a:endParaRPr lang="en-GB" sz="4000" dirty="0">
              <a:solidFill>
                <a:schemeClr val="bg1"/>
              </a:solidFill>
              <a:latin typeface="Arial" panose="020B0604020202020204" pitchFamily="34" charset="0"/>
              <a:cs typeface="Arial" panose="020B0604020202020204" pitchFamily="34" charset="0"/>
            </a:endParaRPr>
          </a:p>
        </p:txBody>
      </p:sp>
      <p:grpSp>
        <p:nvGrpSpPr>
          <p:cNvPr id="12" name="Group 12"/>
          <p:cNvGrpSpPr>
            <a:grpSpLocks/>
          </p:cNvGrpSpPr>
          <p:nvPr/>
        </p:nvGrpSpPr>
        <p:grpSpPr bwMode="auto">
          <a:xfrm>
            <a:off x="1644665" y="1547665"/>
            <a:ext cx="4022725" cy="1633539"/>
            <a:chOff x="521" y="2505"/>
            <a:chExt cx="3811" cy="1470"/>
          </a:xfrm>
        </p:grpSpPr>
        <p:pic>
          <p:nvPicPr>
            <p:cNvPr id="13" name="Picture 13"/>
            <p:cNvPicPr>
              <a:picLocks noChangeAspect="1" noChangeArrowheads="1"/>
            </p:cNvPicPr>
            <p:nvPr/>
          </p:nvPicPr>
          <p:blipFill>
            <a:blip r:embed="rId3">
              <a:extLst>
                <a:ext uri="{28A0092B-C50C-407E-A947-70E740481C1C}">
                  <a14:useLocalDpi xmlns:a14="http://schemas.microsoft.com/office/drawing/2010/main" val="0"/>
                </a:ext>
              </a:extLst>
            </a:blip>
            <a:srcRect l="2216" t="41341" r="36508" b="37978"/>
            <a:stretch>
              <a:fillRect/>
            </a:stretch>
          </p:blipFill>
          <p:spPr bwMode="auto">
            <a:xfrm>
              <a:off x="567" y="3022"/>
              <a:ext cx="3765" cy="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3">
              <a:extLst>
                <a:ext uri="{28A0092B-C50C-407E-A947-70E740481C1C}">
                  <a14:useLocalDpi xmlns:a14="http://schemas.microsoft.com/office/drawing/2010/main" val="0"/>
                </a:ext>
              </a:extLst>
            </a:blip>
            <a:srcRect l="2216" t="22635" r="36508" b="65169"/>
            <a:stretch>
              <a:fillRect/>
            </a:stretch>
          </p:blipFill>
          <p:spPr bwMode="auto">
            <a:xfrm>
              <a:off x="521" y="2505"/>
              <a:ext cx="3765" cy="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5" name="Picture 10"/>
          <p:cNvPicPr>
            <a:picLocks noChangeAspect="1" noChangeArrowheads="1"/>
          </p:cNvPicPr>
          <p:nvPr/>
        </p:nvPicPr>
        <p:blipFill>
          <a:blip r:embed="rId4">
            <a:extLst>
              <a:ext uri="{28A0092B-C50C-407E-A947-70E740481C1C}">
                <a14:useLocalDpi xmlns:a14="http://schemas.microsoft.com/office/drawing/2010/main" val="0"/>
              </a:ext>
            </a:extLst>
          </a:blip>
          <a:srcRect r="1884" b="6329"/>
          <a:stretch>
            <a:fillRect/>
          </a:stretch>
        </p:blipFill>
        <p:spPr bwMode="auto">
          <a:xfrm>
            <a:off x="1644663" y="2644628"/>
            <a:ext cx="4740275"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1"/>
          <p:cNvPicPr>
            <a:picLocks noChangeAspect="1" noChangeArrowheads="1"/>
          </p:cNvPicPr>
          <p:nvPr/>
        </p:nvPicPr>
        <p:blipFill>
          <a:blip r:embed="rId5">
            <a:extLst>
              <a:ext uri="{28A0092B-C50C-407E-A947-70E740481C1C}">
                <a14:useLocalDpi xmlns:a14="http://schemas.microsoft.com/office/drawing/2010/main" val="0"/>
              </a:ext>
            </a:extLst>
          </a:blip>
          <a:srcRect l="1270" t="44293" r="29329" b="16319"/>
          <a:stretch>
            <a:fillRect/>
          </a:stretch>
        </p:blipFill>
        <p:spPr bwMode="auto">
          <a:xfrm>
            <a:off x="1752613" y="4595682"/>
            <a:ext cx="4524375" cy="1925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5"/>
          <p:cNvPicPr>
            <a:picLocks noChangeAspect="1" noChangeArrowheads="1"/>
          </p:cNvPicPr>
          <p:nvPr/>
        </p:nvPicPr>
        <p:blipFill>
          <a:blip r:embed="rId6">
            <a:extLst>
              <a:ext uri="{28A0092B-C50C-407E-A947-70E740481C1C}">
                <a14:useLocalDpi xmlns:a14="http://schemas.microsoft.com/office/drawing/2010/main" val="0"/>
              </a:ext>
            </a:extLst>
          </a:blip>
          <a:srcRect l="5685" t="28546" r="6461" b="37997"/>
          <a:stretch>
            <a:fillRect/>
          </a:stretch>
        </p:blipFill>
        <p:spPr bwMode="auto">
          <a:xfrm>
            <a:off x="5678488" y="1463526"/>
            <a:ext cx="4572000"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6"/>
          <p:cNvPicPr>
            <a:picLocks noChangeAspect="1" noChangeArrowheads="1"/>
          </p:cNvPicPr>
          <p:nvPr/>
        </p:nvPicPr>
        <p:blipFill>
          <a:blip r:embed="rId7">
            <a:extLst>
              <a:ext uri="{28A0092B-C50C-407E-A947-70E740481C1C}">
                <a14:useLocalDpi xmlns:a14="http://schemas.microsoft.com/office/drawing/2010/main" val="0"/>
              </a:ext>
            </a:extLst>
          </a:blip>
          <a:srcRect l="6645" t="25594" r="7715" b="31107"/>
          <a:stretch>
            <a:fillRect/>
          </a:stretch>
        </p:blipFill>
        <p:spPr bwMode="auto">
          <a:xfrm>
            <a:off x="6183331" y="2074716"/>
            <a:ext cx="41751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7"/>
          <p:cNvPicPr>
            <a:picLocks noChangeAspect="1" noChangeArrowheads="1"/>
          </p:cNvPicPr>
          <p:nvPr/>
        </p:nvPicPr>
        <p:blipFill>
          <a:blip r:embed="rId8">
            <a:extLst>
              <a:ext uri="{28A0092B-C50C-407E-A947-70E740481C1C}">
                <a14:useLocalDpi xmlns:a14="http://schemas.microsoft.com/office/drawing/2010/main" val="0"/>
              </a:ext>
            </a:extLst>
          </a:blip>
          <a:srcRect l="3137" t="26971" r="4984" b="18309"/>
          <a:stretch>
            <a:fillRect/>
          </a:stretch>
        </p:blipFill>
        <p:spPr bwMode="auto">
          <a:xfrm>
            <a:off x="6146806" y="3495526"/>
            <a:ext cx="4487863" cy="200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8"/>
          <p:cNvPicPr>
            <a:picLocks noChangeAspect="1" noChangeArrowheads="1"/>
          </p:cNvPicPr>
          <p:nvPr/>
        </p:nvPicPr>
        <p:blipFill>
          <a:blip r:embed="rId9">
            <a:extLst>
              <a:ext uri="{28A0092B-C50C-407E-A947-70E740481C1C}">
                <a14:useLocalDpi xmlns:a14="http://schemas.microsoft.com/office/drawing/2010/main" val="0"/>
              </a:ext>
            </a:extLst>
          </a:blip>
          <a:srcRect l="4984" t="28546" r="9967" b="43903"/>
          <a:stretch>
            <a:fillRect/>
          </a:stretch>
        </p:blipFill>
        <p:spPr bwMode="auto">
          <a:xfrm>
            <a:off x="5859463" y="5349729"/>
            <a:ext cx="4824412"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546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531" y="56003"/>
            <a:ext cx="8856984" cy="1754326"/>
          </a:xfrm>
          <a:prstGeom prst="rect">
            <a:avLst/>
          </a:prstGeom>
        </p:spPr>
        <p:txBody>
          <a:bodyPr wrap="square">
            <a:spAutoFit/>
          </a:bodyPr>
          <a:lstStyle/>
          <a:p>
            <a:pPr algn="ctr"/>
            <a:r>
              <a:rPr lang="en-US" sz="3600" dirty="0">
                <a:solidFill>
                  <a:schemeClr val="bg1"/>
                </a:solidFill>
                <a:latin typeface="Arial" panose="020B0604020202020204" pitchFamily="34" charset="0"/>
                <a:cs typeface="Arial" panose="020B0604020202020204" pitchFamily="34" charset="0"/>
              </a:rPr>
              <a:t>Type 2 diabetes risk loci have modest discrimination ability</a:t>
            </a:r>
            <a:br>
              <a:rPr lang="en-US" sz="3600" dirty="0">
                <a:solidFill>
                  <a:schemeClr val="bg1"/>
                </a:solidFill>
                <a:latin typeface="Arial" panose="020B0604020202020204" pitchFamily="34" charset="0"/>
                <a:cs typeface="Arial" panose="020B0604020202020204" pitchFamily="34" charset="0"/>
              </a:rPr>
            </a:br>
            <a:endParaRPr lang="en-US" sz="3600" dirty="0">
              <a:solidFill>
                <a:schemeClr val="bg1"/>
              </a:solidFill>
              <a:latin typeface="Arial" panose="020B0604020202020204" pitchFamily="34" charset="0"/>
              <a:cs typeface="Arial" panose="020B0604020202020204" pitchFamily="34" charset="0"/>
            </a:endParaRPr>
          </a:p>
        </p:txBody>
      </p:sp>
      <p:sp>
        <p:nvSpPr>
          <p:cNvPr id="21" name="Line 53"/>
          <p:cNvSpPr>
            <a:spLocks noChangeShapeType="1"/>
          </p:cNvSpPr>
          <p:nvPr/>
        </p:nvSpPr>
        <p:spPr bwMode="auto">
          <a:xfrm>
            <a:off x="4873625" y="6160942"/>
            <a:ext cx="0" cy="8043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dirty="0">
              <a:solidFill>
                <a:srgbClr val="001965"/>
              </a:solidFill>
              <a:ea typeface="ＭＳ Ｐゴシック" charset="0"/>
            </a:endParaRPr>
          </a:p>
        </p:txBody>
      </p:sp>
      <p:sp>
        <p:nvSpPr>
          <p:cNvPr id="22" name="Line 54"/>
          <p:cNvSpPr>
            <a:spLocks noChangeShapeType="1"/>
          </p:cNvSpPr>
          <p:nvPr/>
        </p:nvSpPr>
        <p:spPr bwMode="auto">
          <a:xfrm>
            <a:off x="5643574" y="6160942"/>
            <a:ext cx="1587" cy="8043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dirty="0">
              <a:solidFill>
                <a:srgbClr val="001965"/>
              </a:solidFill>
              <a:ea typeface="ＭＳ Ｐゴシック" charset="0"/>
            </a:endParaRPr>
          </a:p>
        </p:txBody>
      </p:sp>
      <p:sp>
        <p:nvSpPr>
          <p:cNvPr id="23" name="Line 55"/>
          <p:cNvSpPr>
            <a:spLocks noChangeShapeType="1"/>
          </p:cNvSpPr>
          <p:nvPr/>
        </p:nvSpPr>
        <p:spPr bwMode="auto">
          <a:xfrm>
            <a:off x="6407150" y="6160942"/>
            <a:ext cx="1588" cy="8043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dirty="0">
              <a:solidFill>
                <a:srgbClr val="001965"/>
              </a:solidFill>
              <a:ea typeface="ＭＳ Ｐゴシック" charset="0"/>
            </a:endParaRPr>
          </a:p>
        </p:txBody>
      </p:sp>
      <p:sp>
        <p:nvSpPr>
          <p:cNvPr id="24" name="Line 56"/>
          <p:cNvSpPr>
            <a:spLocks noChangeShapeType="1"/>
          </p:cNvSpPr>
          <p:nvPr/>
        </p:nvSpPr>
        <p:spPr bwMode="auto">
          <a:xfrm>
            <a:off x="7177091" y="6160942"/>
            <a:ext cx="1587" cy="8043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dirty="0">
              <a:solidFill>
                <a:srgbClr val="001965"/>
              </a:solidFill>
              <a:ea typeface="ＭＳ Ｐゴシック" charset="0"/>
            </a:endParaRPr>
          </a:p>
        </p:txBody>
      </p:sp>
      <p:sp>
        <p:nvSpPr>
          <p:cNvPr id="25" name="Line 57"/>
          <p:cNvSpPr>
            <a:spLocks noChangeShapeType="1"/>
          </p:cNvSpPr>
          <p:nvPr/>
        </p:nvSpPr>
        <p:spPr bwMode="auto">
          <a:xfrm>
            <a:off x="7940675" y="6160942"/>
            <a:ext cx="1588" cy="8043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dirty="0">
              <a:solidFill>
                <a:srgbClr val="001965"/>
              </a:solidFill>
              <a:ea typeface="ＭＳ Ｐゴシック" charset="0"/>
            </a:endParaRPr>
          </a:p>
        </p:txBody>
      </p:sp>
      <p:sp>
        <p:nvSpPr>
          <p:cNvPr id="26" name="Line 58"/>
          <p:cNvSpPr>
            <a:spLocks noChangeShapeType="1"/>
          </p:cNvSpPr>
          <p:nvPr/>
        </p:nvSpPr>
        <p:spPr bwMode="auto">
          <a:xfrm>
            <a:off x="8710637" y="6160942"/>
            <a:ext cx="1587" cy="8043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dirty="0">
              <a:solidFill>
                <a:srgbClr val="001965"/>
              </a:solidFill>
              <a:ea typeface="ＭＳ Ｐゴシック" charset="0"/>
            </a:endParaRPr>
          </a:p>
        </p:txBody>
      </p:sp>
      <p:sp>
        <p:nvSpPr>
          <p:cNvPr id="27" name="Rectangle 59"/>
          <p:cNvSpPr>
            <a:spLocks noChangeArrowheads="1"/>
          </p:cNvSpPr>
          <p:nvPr/>
        </p:nvSpPr>
        <p:spPr bwMode="auto">
          <a:xfrm>
            <a:off x="4767263" y="6338723"/>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sv-SE" sz="1000" dirty="0">
                <a:solidFill>
                  <a:srgbClr val="000000"/>
                </a:solidFill>
                <a:latin typeface="Arial" charset="0"/>
                <a:ea typeface="ＭＳ Ｐゴシック" charset="0"/>
              </a:rPr>
              <a:t>0.0</a:t>
            </a:r>
            <a:endParaRPr lang="en-US" altLang="sv-SE" sz="2000" dirty="0">
              <a:solidFill>
                <a:srgbClr val="000000"/>
              </a:solidFill>
              <a:latin typeface="Verdana" pitchFamily="34" charset="0"/>
              <a:ea typeface="ＭＳ Ｐゴシック" charset="0"/>
            </a:endParaRPr>
          </a:p>
        </p:txBody>
      </p:sp>
      <p:sp>
        <p:nvSpPr>
          <p:cNvPr id="28" name="Rectangle 60"/>
          <p:cNvSpPr>
            <a:spLocks noChangeArrowheads="1"/>
          </p:cNvSpPr>
          <p:nvPr/>
        </p:nvSpPr>
        <p:spPr bwMode="auto">
          <a:xfrm>
            <a:off x="5540376" y="6338723"/>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sv-SE" sz="1000" dirty="0">
                <a:solidFill>
                  <a:srgbClr val="000000"/>
                </a:solidFill>
                <a:latin typeface="Arial" charset="0"/>
                <a:ea typeface="ＭＳ Ｐゴシック" charset="0"/>
              </a:rPr>
              <a:t>0.2</a:t>
            </a:r>
            <a:endParaRPr lang="en-US" altLang="sv-SE" sz="2000" dirty="0">
              <a:solidFill>
                <a:srgbClr val="000000"/>
              </a:solidFill>
              <a:latin typeface="Verdana" pitchFamily="34" charset="0"/>
              <a:ea typeface="ＭＳ Ｐゴシック" charset="0"/>
            </a:endParaRPr>
          </a:p>
        </p:txBody>
      </p:sp>
      <p:sp>
        <p:nvSpPr>
          <p:cNvPr id="29" name="Rectangle 61"/>
          <p:cNvSpPr>
            <a:spLocks noChangeArrowheads="1"/>
          </p:cNvSpPr>
          <p:nvPr/>
        </p:nvSpPr>
        <p:spPr bwMode="auto">
          <a:xfrm>
            <a:off x="6303964" y="6338723"/>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sv-SE" sz="1000" dirty="0">
                <a:solidFill>
                  <a:srgbClr val="000000"/>
                </a:solidFill>
                <a:latin typeface="Arial" charset="0"/>
                <a:ea typeface="ＭＳ Ｐゴシック" charset="0"/>
              </a:rPr>
              <a:t>0.4</a:t>
            </a:r>
            <a:endParaRPr lang="en-US" altLang="sv-SE" sz="2000" dirty="0">
              <a:solidFill>
                <a:srgbClr val="000000"/>
              </a:solidFill>
              <a:latin typeface="Verdana" pitchFamily="34" charset="0"/>
              <a:ea typeface="ＭＳ Ｐゴシック" charset="0"/>
            </a:endParaRPr>
          </a:p>
        </p:txBody>
      </p:sp>
      <p:sp>
        <p:nvSpPr>
          <p:cNvPr id="30" name="Rectangle 62"/>
          <p:cNvSpPr>
            <a:spLocks noChangeArrowheads="1"/>
          </p:cNvSpPr>
          <p:nvPr/>
        </p:nvSpPr>
        <p:spPr bwMode="auto">
          <a:xfrm>
            <a:off x="7073901" y="6338723"/>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sv-SE" sz="1000" dirty="0">
                <a:solidFill>
                  <a:srgbClr val="000000"/>
                </a:solidFill>
                <a:latin typeface="Arial" charset="0"/>
                <a:ea typeface="ＭＳ Ｐゴシック" charset="0"/>
              </a:rPr>
              <a:t>0.6</a:t>
            </a:r>
            <a:endParaRPr lang="en-US" altLang="sv-SE" sz="2000" dirty="0">
              <a:solidFill>
                <a:srgbClr val="000000"/>
              </a:solidFill>
              <a:latin typeface="Verdana" pitchFamily="34" charset="0"/>
              <a:ea typeface="ＭＳ Ｐゴシック" charset="0"/>
            </a:endParaRPr>
          </a:p>
        </p:txBody>
      </p:sp>
      <p:sp>
        <p:nvSpPr>
          <p:cNvPr id="31" name="Rectangle 63"/>
          <p:cNvSpPr>
            <a:spLocks noChangeArrowheads="1"/>
          </p:cNvSpPr>
          <p:nvPr/>
        </p:nvSpPr>
        <p:spPr bwMode="auto">
          <a:xfrm>
            <a:off x="7837489" y="6338723"/>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sv-SE" sz="1000" dirty="0">
                <a:solidFill>
                  <a:srgbClr val="000000"/>
                </a:solidFill>
                <a:latin typeface="Arial" charset="0"/>
                <a:ea typeface="ＭＳ Ｐゴシック" charset="0"/>
              </a:rPr>
              <a:t>0.8</a:t>
            </a:r>
            <a:endParaRPr lang="en-US" altLang="sv-SE" sz="2000" dirty="0">
              <a:solidFill>
                <a:srgbClr val="000000"/>
              </a:solidFill>
              <a:latin typeface="Verdana" pitchFamily="34" charset="0"/>
              <a:ea typeface="ＭＳ Ｐゴシック" charset="0"/>
            </a:endParaRPr>
          </a:p>
        </p:txBody>
      </p:sp>
      <p:sp>
        <p:nvSpPr>
          <p:cNvPr id="32" name="Rectangle 64"/>
          <p:cNvSpPr>
            <a:spLocks noChangeArrowheads="1"/>
          </p:cNvSpPr>
          <p:nvPr/>
        </p:nvSpPr>
        <p:spPr bwMode="auto">
          <a:xfrm>
            <a:off x="8607426" y="6338723"/>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sv-SE" sz="1000" dirty="0">
                <a:solidFill>
                  <a:srgbClr val="000000"/>
                </a:solidFill>
                <a:latin typeface="Arial" charset="0"/>
                <a:ea typeface="ＭＳ Ｐゴシック" charset="0"/>
              </a:rPr>
              <a:t>1.0</a:t>
            </a:r>
            <a:endParaRPr lang="en-US" altLang="sv-SE" sz="2000" dirty="0">
              <a:solidFill>
                <a:srgbClr val="000000"/>
              </a:solidFill>
              <a:latin typeface="Verdana" pitchFamily="34" charset="0"/>
              <a:ea typeface="ＭＳ Ｐゴシック" charset="0"/>
            </a:endParaRPr>
          </a:p>
        </p:txBody>
      </p:sp>
      <p:sp>
        <p:nvSpPr>
          <p:cNvPr id="33" name="Line 65"/>
          <p:cNvSpPr>
            <a:spLocks noChangeShapeType="1"/>
          </p:cNvSpPr>
          <p:nvPr/>
        </p:nvSpPr>
        <p:spPr bwMode="auto">
          <a:xfrm flipH="1">
            <a:off x="4659315" y="5981005"/>
            <a:ext cx="6032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dirty="0">
              <a:solidFill>
                <a:srgbClr val="001965"/>
              </a:solidFill>
              <a:ea typeface="ＭＳ Ｐゴシック" charset="0"/>
            </a:endParaRPr>
          </a:p>
        </p:txBody>
      </p:sp>
      <p:sp>
        <p:nvSpPr>
          <p:cNvPr id="34" name="Line 66"/>
          <p:cNvSpPr>
            <a:spLocks noChangeShapeType="1"/>
          </p:cNvSpPr>
          <p:nvPr/>
        </p:nvSpPr>
        <p:spPr bwMode="auto">
          <a:xfrm flipH="1">
            <a:off x="4659315" y="5104709"/>
            <a:ext cx="60325" cy="21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dirty="0">
              <a:solidFill>
                <a:srgbClr val="001965"/>
              </a:solidFill>
              <a:ea typeface="ＭＳ Ｐゴシック" charset="0"/>
            </a:endParaRPr>
          </a:p>
        </p:txBody>
      </p:sp>
      <p:sp>
        <p:nvSpPr>
          <p:cNvPr id="35" name="Line 67"/>
          <p:cNvSpPr>
            <a:spLocks noChangeShapeType="1"/>
          </p:cNvSpPr>
          <p:nvPr/>
        </p:nvSpPr>
        <p:spPr bwMode="auto">
          <a:xfrm flipH="1">
            <a:off x="4659315" y="4232641"/>
            <a:ext cx="60325" cy="21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dirty="0">
              <a:solidFill>
                <a:srgbClr val="001965"/>
              </a:solidFill>
              <a:ea typeface="ＭＳ Ｐゴシック" charset="0"/>
            </a:endParaRPr>
          </a:p>
        </p:txBody>
      </p:sp>
      <p:sp>
        <p:nvSpPr>
          <p:cNvPr id="36" name="Line 68"/>
          <p:cNvSpPr>
            <a:spLocks noChangeShapeType="1"/>
          </p:cNvSpPr>
          <p:nvPr/>
        </p:nvSpPr>
        <p:spPr bwMode="auto">
          <a:xfrm flipH="1">
            <a:off x="4659315" y="3366923"/>
            <a:ext cx="6032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dirty="0">
              <a:solidFill>
                <a:srgbClr val="001965"/>
              </a:solidFill>
              <a:ea typeface="ＭＳ Ｐゴシック" charset="0"/>
            </a:endParaRPr>
          </a:p>
        </p:txBody>
      </p:sp>
      <p:sp>
        <p:nvSpPr>
          <p:cNvPr id="37" name="Line 69"/>
          <p:cNvSpPr>
            <a:spLocks noChangeShapeType="1"/>
          </p:cNvSpPr>
          <p:nvPr/>
        </p:nvSpPr>
        <p:spPr bwMode="auto">
          <a:xfrm flipH="1">
            <a:off x="4659315" y="2492740"/>
            <a:ext cx="60325" cy="21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dirty="0">
              <a:solidFill>
                <a:srgbClr val="001965"/>
              </a:solidFill>
              <a:ea typeface="ＭＳ Ｐゴシック" charset="0"/>
            </a:endParaRPr>
          </a:p>
        </p:txBody>
      </p:sp>
      <p:sp>
        <p:nvSpPr>
          <p:cNvPr id="38" name="Line 70"/>
          <p:cNvSpPr>
            <a:spLocks noChangeShapeType="1"/>
          </p:cNvSpPr>
          <p:nvPr/>
        </p:nvSpPr>
        <p:spPr bwMode="auto">
          <a:xfrm flipH="1">
            <a:off x="4659315" y="1618559"/>
            <a:ext cx="60325" cy="211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dirty="0">
              <a:solidFill>
                <a:srgbClr val="001965"/>
              </a:solidFill>
              <a:ea typeface="ＭＳ Ｐゴシック" charset="0"/>
            </a:endParaRPr>
          </a:p>
        </p:txBody>
      </p:sp>
      <p:sp>
        <p:nvSpPr>
          <p:cNvPr id="39" name="Rectangle 71"/>
          <p:cNvSpPr>
            <a:spLocks noChangeArrowheads="1"/>
          </p:cNvSpPr>
          <p:nvPr/>
        </p:nvSpPr>
        <p:spPr bwMode="auto">
          <a:xfrm rot="16200000">
            <a:off x="4480660" y="5925229"/>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sv-SE" sz="1000" dirty="0">
                <a:solidFill>
                  <a:srgbClr val="000000"/>
                </a:solidFill>
                <a:latin typeface="Arial" charset="0"/>
                <a:ea typeface="ＭＳ Ｐゴシック" charset="0"/>
              </a:rPr>
              <a:t>0.0</a:t>
            </a:r>
            <a:endParaRPr lang="en-US" altLang="sv-SE" sz="2000" dirty="0">
              <a:solidFill>
                <a:srgbClr val="000000"/>
              </a:solidFill>
              <a:latin typeface="Verdana" pitchFamily="34" charset="0"/>
              <a:ea typeface="ＭＳ Ｐゴシック" charset="0"/>
            </a:endParaRPr>
          </a:p>
        </p:txBody>
      </p:sp>
      <p:sp>
        <p:nvSpPr>
          <p:cNvPr id="40" name="Rectangle 72"/>
          <p:cNvSpPr>
            <a:spLocks noChangeArrowheads="1"/>
          </p:cNvSpPr>
          <p:nvPr/>
        </p:nvSpPr>
        <p:spPr bwMode="auto">
          <a:xfrm rot="16200000">
            <a:off x="4480660" y="5048929"/>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sv-SE" sz="1000" dirty="0">
                <a:solidFill>
                  <a:srgbClr val="000000"/>
                </a:solidFill>
                <a:latin typeface="Arial" charset="0"/>
                <a:ea typeface="ＭＳ Ｐゴシック" charset="0"/>
              </a:rPr>
              <a:t>0.2</a:t>
            </a:r>
            <a:endParaRPr lang="en-US" altLang="sv-SE" sz="2000" dirty="0">
              <a:solidFill>
                <a:srgbClr val="000000"/>
              </a:solidFill>
              <a:latin typeface="Verdana" pitchFamily="34" charset="0"/>
              <a:ea typeface="ＭＳ Ｐゴシック" charset="0"/>
            </a:endParaRPr>
          </a:p>
        </p:txBody>
      </p:sp>
      <p:sp>
        <p:nvSpPr>
          <p:cNvPr id="41" name="Rectangle 73"/>
          <p:cNvSpPr>
            <a:spLocks noChangeArrowheads="1"/>
          </p:cNvSpPr>
          <p:nvPr/>
        </p:nvSpPr>
        <p:spPr bwMode="auto">
          <a:xfrm rot="16200000">
            <a:off x="4480660" y="4178979"/>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sv-SE" sz="1000" dirty="0">
                <a:solidFill>
                  <a:srgbClr val="000000"/>
                </a:solidFill>
                <a:latin typeface="Arial" charset="0"/>
                <a:ea typeface="ＭＳ Ｐゴシック" charset="0"/>
              </a:rPr>
              <a:t>0.4</a:t>
            </a:r>
            <a:endParaRPr lang="en-US" altLang="sv-SE" sz="2000" dirty="0">
              <a:solidFill>
                <a:srgbClr val="000000"/>
              </a:solidFill>
              <a:latin typeface="Verdana" pitchFamily="34" charset="0"/>
              <a:ea typeface="ＭＳ Ｐゴシック" charset="0"/>
            </a:endParaRPr>
          </a:p>
        </p:txBody>
      </p:sp>
      <p:sp>
        <p:nvSpPr>
          <p:cNvPr id="42" name="Rectangle 74"/>
          <p:cNvSpPr>
            <a:spLocks noChangeArrowheads="1"/>
          </p:cNvSpPr>
          <p:nvPr/>
        </p:nvSpPr>
        <p:spPr bwMode="auto">
          <a:xfrm rot="16200000">
            <a:off x="4480660" y="3313263"/>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sv-SE" sz="1000" dirty="0">
                <a:solidFill>
                  <a:srgbClr val="000000"/>
                </a:solidFill>
                <a:latin typeface="Arial" charset="0"/>
                <a:ea typeface="ＭＳ Ｐゴシック" charset="0"/>
              </a:rPr>
              <a:t>0.6</a:t>
            </a:r>
            <a:endParaRPr lang="en-US" altLang="sv-SE" sz="2000" dirty="0">
              <a:solidFill>
                <a:srgbClr val="000000"/>
              </a:solidFill>
              <a:latin typeface="Verdana" pitchFamily="34" charset="0"/>
              <a:ea typeface="ＭＳ Ｐゴシック" charset="0"/>
            </a:endParaRPr>
          </a:p>
        </p:txBody>
      </p:sp>
      <p:sp>
        <p:nvSpPr>
          <p:cNvPr id="43" name="Rectangle 75"/>
          <p:cNvSpPr>
            <a:spLocks noChangeArrowheads="1"/>
          </p:cNvSpPr>
          <p:nvPr/>
        </p:nvSpPr>
        <p:spPr bwMode="auto">
          <a:xfrm rot="16200000">
            <a:off x="4480660" y="2432729"/>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sv-SE" sz="1000" dirty="0">
                <a:solidFill>
                  <a:srgbClr val="000000"/>
                </a:solidFill>
                <a:latin typeface="Arial" charset="0"/>
                <a:ea typeface="ＭＳ Ｐゴシック" charset="0"/>
              </a:rPr>
              <a:t>0.8</a:t>
            </a:r>
            <a:endParaRPr lang="en-US" altLang="sv-SE" sz="2000" dirty="0">
              <a:solidFill>
                <a:srgbClr val="000000"/>
              </a:solidFill>
              <a:latin typeface="Verdana" pitchFamily="34" charset="0"/>
              <a:ea typeface="ＭＳ Ｐゴシック" charset="0"/>
            </a:endParaRPr>
          </a:p>
        </p:txBody>
      </p:sp>
      <p:sp>
        <p:nvSpPr>
          <p:cNvPr id="44" name="Rectangle 76"/>
          <p:cNvSpPr>
            <a:spLocks noChangeArrowheads="1"/>
          </p:cNvSpPr>
          <p:nvPr/>
        </p:nvSpPr>
        <p:spPr bwMode="auto">
          <a:xfrm rot="16200000">
            <a:off x="4480660" y="1556429"/>
            <a:ext cx="1763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sv-SE" sz="1000" dirty="0">
                <a:solidFill>
                  <a:srgbClr val="000000"/>
                </a:solidFill>
                <a:latin typeface="Arial" charset="0"/>
                <a:ea typeface="ＭＳ Ｐゴシック" charset="0"/>
              </a:rPr>
              <a:t>1.0</a:t>
            </a:r>
            <a:endParaRPr lang="en-US" altLang="sv-SE" sz="2000" dirty="0">
              <a:solidFill>
                <a:srgbClr val="000000"/>
              </a:solidFill>
              <a:latin typeface="Verdana" pitchFamily="34" charset="0"/>
              <a:ea typeface="ＭＳ Ｐゴシック" charset="0"/>
            </a:endParaRPr>
          </a:p>
        </p:txBody>
      </p:sp>
      <p:sp>
        <p:nvSpPr>
          <p:cNvPr id="45" name="Rectangle 77"/>
          <p:cNvSpPr>
            <a:spLocks noChangeArrowheads="1"/>
          </p:cNvSpPr>
          <p:nvPr/>
        </p:nvSpPr>
        <p:spPr bwMode="auto">
          <a:xfrm>
            <a:off x="4724407" y="1423826"/>
            <a:ext cx="4144963" cy="472228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sv-SE" sz="2000" dirty="0">
              <a:solidFill>
                <a:srgbClr val="000000"/>
              </a:solidFill>
              <a:latin typeface="Arial" charset="0"/>
              <a:ea typeface="ＭＳ Ｐゴシック" charset="0"/>
            </a:endParaRPr>
          </a:p>
        </p:txBody>
      </p:sp>
      <p:sp>
        <p:nvSpPr>
          <p:cNvPr id="46" name="Rectangle 78"/>
          <p:cNvSpPr>
            <a:spLocks noChangeArrowheads="1"/>
          </p:cNvSpPr>
          <p:nvPr/>
        </p:nvSpPr>
        <p:spPr bwMode="auto">
          <a:xfrm>
            <a:off x="5597525" y="6662574"/>
            <a:ext cx="23932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sv-SE" sz="1200" b="1" dirty="0">
                <a:solidFill>
                  <a:srgbClr val="000000"/>
                </a:solidFill>
                <a:latin typeface="Arial" charset="0"/>
                <a:ea typeface="ＭＳ Ｐゴシック" charset="0"/>
              </a:rPr>
              <a:t>False positive rate (1-Specificity)</a:t>
            </a:r>
            <a:endParaRPr lang="en-US" altLang="sv-SE" sz="1200" b="1" dirty="0">
              <a:solidFill>
                <a:srgbClr val="000000"/>
              </a:solidFill>
              <a:latin typeface="Verdana" pitchFamily="34" charset="0"/>
              <a:ea typeface="ＭＳ Ｐゴシック" charset="0"/>
            </a:endParaRPr>
          </a:p>
        </p:txBody>
      </p:sp>
      <p:sp>
        <p:nvSpPr>
          <p:cNvPr id="47" name="Rectangle 79"/>
          <p:cNvSpPr>
            <a:spLocks noChangeArrowheads="1"/>
          </p:cNvSpPr>
          <p:nvPr/>
        </p:nvSpPr>
        <p:spPr bwMode="auto">
          <a:xfrm rot="16200000">
            <a:off x="3244814" y="3707450"/>
            <a:ext cx="218925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sv-SE" sz="1200" b="1" dirty="0">
                <a:solidFill>
                  <a:srgbClr val="000000"/>
                </a:solidFill>
                <a:latin typeface="Arial" charset="0"/>
                <a:ea typeface="ＭＳ Ｐゴシック" charset="0"/>
              </a:rPr>
              <a:t>True positive rate (Sensitivity)</a:t>
            </a:r>
            <a:endParaRPr lang="en-US" altLang="sv-SE" sz="1200" b="1" dirty="0">
              <a:solidFill>
                <a:srgbClr val="000000"/>
              </a:solidFill>
              <a:latin typeface="Verdana" pitchFamily="34" charset="0"/>
              <a:ea typeface="ＭＳ Ｐゴシック" charset="0"/>
            </a:endParaRPr>
          </a:p>
        </p:txBody>
      </p:sp>
      <p:sp>
        <p:nvSpPr>
          <p:cNvPr id="48" name="Line 80"/>
          <p:cNvSpPr>
            <a:spLocks noChangeShapeType="1"/>
          </p:cNvSpPr>
          <p:nvPr/>
        </p:nvSpPr>
        <p:spPr bwMode="auto">
          <a:xfrm flipV="1">
            <a:off x="4719638" y="1438639"/>
            <a:ext cx="4144962" cy="4722284"/>
          </a:xfrm>
          <a:prstGeom prst="line">
            <a:avLst/>
          </a:prstGeom>
          <a:noFill/>
          <a:ln w="7938">
            <a:solidFill>
              <a:srgbClr val="6666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dirty="0">
              <a:solidFill>
                <a:srgbClr val="001965"/>
              </a:solidFill>
              <a:ea typeface="ＭＳ Ｐゴシック" charset="0"/>
            </a:endParaRPr>
          </a:p>
        </p:txBody>
      </p:sp>
      <p:sp>
        <p:nvSpPr>
          <p:cNvPr id="49" name="Rectangle 86"/>
          <p:cNvSpPr>
            <a:spLocks noChangeArrowheads="1"/>
          </p:cNvSpPr>
          <p:nvPr/>
        </p:nvSpPr>
        <p:spPr bwMode="auto">
          <a:xfrm>
            <a:off x="1936754" y="4423148"/>
            <a:ext cx="2220913" cy="6014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4000" tIns="54000" rIns="54000" bIns="5400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0"/>
              </a:spcBef>
              <a:spcAft>
                <a:spcPct val="0"/>
              </a:spcAft>
            </a:pPr>
            <a:r>
              <a:rPr lang="en-US" altLang="sv-SE" sz="1600" b="1" dirty="0">
                <a:solidFill>
                  <a:srgbClr val="FF3300"/>
                </a:solidFill>
                <a:latin typeface="Arial" charset="0"/>
                <a:ea typeface="ＭＳ Ｐゴシック" charset="0"/>
              </a:rPr>
              <a:t>37 genetic variants:</a:t>
            </a:r>
          </a:p>
          <a:p>
            <a:pPr algn="ctr" eaLnBrk="1" fontAlgn="base" hangingPunct="1">
              <a:spcBef>
                <a:spcPct val="0"/>
              </a:spcBef>
              <a:spcAft>
                <a:spcPct val="0"/>
              </a:spcAft>
            </a:pPr>
            <a:r>
              <a:rPr lang="en-US" altLang="sv-SE" sz="1600" b="1" dirty="0">
                <a:solidFill>
                  <a:srgbClr val="FF3300"/>
                </a:solidFill>
                <a:latin typeface="Arial" charset="0"/>
                <a:ea typeface="ＭＳ Ｐゴシック" charset="0"/>
              </a:rPr>
              <a:t>AUC = 0.64</a:t>
            </a:r>
          </a:p>
        </p:txBody>
      </p:sp>
      <p:sp>
        <p:nvSpPr>
          <p:cNvPr id="50" name="Freeform 87"/>
          <p:cNvSpPr>
            <a:spLocks/>
          </p:cNvSpPr>
          <p:nvPr/>
        </p:nvSpPr>
        <p:spPr bwMode="auto">
          <a:xfrm>
            <a:off x="4805380" y="1491557"/>
            <a:ext cx="4008437" cy="4527549"/>
          </a:xfrm>
          <a:custGeom>
            <a:avLst/>
            <a:gdLst>
              <a:gd name="T0" fmla="*/ 0 w 2525"/>
              <a:gd name="T1" fmla="*/ 2147483647 h 2139"/>
              <a:gd name="T2" fmla="*/ 2147483647 w 2525"/>
              <a:gd name="T3" fmla="*/ 2147483647 h 2139"/>
              <a:gd name="T4" fmla="*/ 2147483647 w 2525"/>
              <a:gd name="T5" fmla="*/ 2147483647 h 2139"/>
              <a:gd name="T6" fmla="*/ 2147483647 w 2525"/>
              <a:gd name="T7" fmla="*/ 2147483647 h 2139"/>
              <a:gd name="T8" fmla="*/ 2147483647 w 2525"/>
              <a:gd name="T9" fmla="*/ 2147483647 h 2139"/>
              <a:gd name="T10" fmla="*/ 2147483647 w 2525"/>
              <a:gd name="T11" fmla="*/ 2147483647 h 2139"/>
              <a:gd name="T12" fmla="*/ 2147483647 w 2525"/>
              <a:gd name="T13" fmla="*/ 2147483647 h 2139"/>
              <a:gd name="T14" fmla="*/ 0 60000 65536"/>
              <a:gd name="T15" fmla="*/ 0 60000 65536"/>
              <a:gd name="T16" fmla="*/ 0 60000 65536"/>
              <a:gd name="T17" fmla="*/ 0 60000 65536"/>
              <a:gd name="T18" fmla="*/ 0 60000 65536"/>
              <a:gd name="T19" fmla="*/ 0 60000 65536"/>
              <a:gd name="T20" fmla="*/ 0 60000 65536"/>
              <a:gd name="T21" fmla="*/ 0 w 2525"/>
              <a:gd name="T22" fmla="*/ 0 h 2139"/>
              <a:gd name="T23" fmla="*/ 2525 w 2525"/>
              <a:gd name="T24" fmla="*/ 2139 h 21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25" h="2139">
                <a:moveTo>
                  <a:pt x="0" y="2139"/>
                </a:moveTo>
                <a:cubicBezTo>
                  <a:pt x="26" y="1715"/>
                  <a:pt x="53" y="1292"/>
                  <a:pt x="91" y="1005"/>
                </a:cubicBezTo>
                <a:cubicBezTo>
                  <a:pt x="129" y="718"/>
                  <a:pt x="159" y="551"/>
                  <a:pt x="227" y="415"/>
                </a:cubicBezTo>
                <a:cubicBezTo>
                  <a:pt x="295" y="279"/>
                  <a:pt x="295" y="249"/>
                  <a:pt x="499" y="189"/>
                </a:cubicBezTo>
                <a:cubicBezTo>
                  <a:pt x="703" y="129"/>
                  <a:pt x="1142" y="82"/>
                  <a:pt x="1452" y="52"/>
                </a:cubicBezTo>
                <a:cubicBezTo>
                  <a:pt x="1762" y="22"/>
                  <a:pt x="2193" y="14"/>
                  <a:pt x="2359" y="7"/>
                </a:cubicBezTo>
                <a:cubicBezTo>
                  <a:pt x="2525" y="0"/>
                  <a:pt x="2487" y="3"/>
                  <a:pt x="2450" y="7"/>
                </a:cubicBezTo>
              </a:path>
            </a:pathLst>
          </a:custGeom>
          <a:noFill/>
          <a:ln w="28575">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000" dirty="0">
              <a:solidFill>
                <a:srgbClr val="001965"/>
              </a:solidFill>
              <a:ea typeface="ＭＳ Ｐゴシック" charset="0"/>
            </a:endParaRPr>
          </a:p>
        </p:txBody>
      </p:sp>
      <p:sp>
        <p:nvSpPr>
          <p:cNvPr id="51" name="Rectangle 88"/>
          <p:cNvSpPr>
            <a:spLocks noChangeArrowheads="1"/>
          </p:cNvSpPr>
          <p:nvPr/>
        </p:nvSpPr>
        <p:spPr bwMode="auto">
          <a:xfrm>
            <a:off x="2052654" y="3269564"/>
            <a:ext cx="2009775" cy="6014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4000" tIns="54000" rIns="54000" bIns="5400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0"/>
              </a:spcBef>
              <a:spcAft>
                <a:spcPct val="0"/>
              </a:spcAft>
            </a:pPr>
            <a:r>
              <a:rPr lang="en-US" altLang="sv-SE" sz="1600" b="1" dirty="0">
                <a:solidFill>
                  <a:srgbClr val="0033CC"/>
                </a:solidFill>
                <a:latin typeface="Arial" charset="0"/>
                <a:ea typeface="ＭＳ Ｐゴシック" charset="0"/>
              </a:rPr>
              <a:t>Useful clinical test:</a:t>
            </a:r>
          </a:p>
          <a:p>
            <a:pPr algn="ctr" eaLnBrk="1" fontAlgn="base" hangingPunct="1">
              <a:spcBef>
                <a:spcPct val="0"/>
              </a:spcBef>
              <a:spcAft>
                <a:spcPct val="0"/>
              </a:spcAft>
            </a:pPr>
            <a:r>
              <a:rPr lang="en-US" altLang="sv-SE" sz="1600" b="1" dirty="0">
                <a:solidFill>
                  <a:srgbClr val="0033CC"/>
                </a:solidFill>
                <a:latin typeface="Arial" charset="0"/>
                <a:ea typeface="ＭＳ Ｐゴシック" charset="0"/>
              </a:rPr>
              <a:t>AUC ~ 0.8-0.9</a:t>
            </a:r>
          </a:p>
        </p:txBody>
      </p:sp>
      <p:sp>
        <p:nvSpPr>
          <p:cNvPr id="52" name="Line 89"/>
          <p:cNvSpPr>
            <a:spLocks noChangeShapeType="1"/>
          </p:cNvSpPr>
          <p:nvPr/>
        </p:nvSpPr>
        <p:spPr bwMode="auto">
          <a:xfrm flipH="1" flipV="1">
            <a:off x="7589851" y="3074842"/>
            <a:ext cx="142875" cy="385233"/>
          </a:xfrm>
          <a:prstGeom prst="line">
            <a:avLst/>
          </a:prstGeom>
          <a:noFill/>
          <a:ln w="9525">
            <a:solidFill>
              <a:srgbClr val="4D4D4D"/>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dirty="0">
              <a:solidFill>
                <a:srgbClr val="001965"/>
              </a:solidFill>
              <a:ea typeface="ＭＳ Ｐゴシック" charset="0"/>
            </a:endParaRPr>
          </a:p>
        </p:txBody>
      </p:sp>
      <p:sp>
        <p:nvSpPr>
          <p:cNvPr id="53" name="Rectangle 90"/>
          <p:cNvSpPr>
            <a:spLocks noChangeArrowheads="1"/>
          </p:cNvSpPr>
          <p:nvPr/>
        </p:nvSpPr>
        <p:spPr bwMode="auto">
          <a:xfrm>
            <a:off x="7085041" y="3555305"/>
            <a:ext cx="13684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0"/>
              </a:spcBef>
              <a:spcAft>
                <a:spcPct val="0"/>
              </a:spcAft>
            </a:pPr>
            <a:r>
              <a:rPr lang="en-US" altLang="sv-SE" sz="1200" b="1" dirty="0">
                <a:solidFill>
                  <a:srgbClr val="000000"/>
                </a:solidFill>
                <a:latin typeface="Arial" charset="0"/>
                <a:ea typeface="ＭＳ Ｐゴシック" charset="0"/>
              </a:rPr>
              <a:t>As by random: Area under the curve (AUC) = 0.5</a:t>
            </a:r>
          </a:p>
        </p:txBody>
      </p:sp>
      <p:sp>
        <p:nvSpPr>
          <p:cNvPr id="54" name="Rectangle 91"/>
          <p:cNvSpPr>
            <a:spLocks noChangeArrowheads="1"/>
          </p:cNvSpPr>
          <p:nvPr/>
        </p:nvSpPr>
        <p:spPr bwMode="auto">
          <a:xfrm>
            <a:off x="2189163" y="2118107"/>
            <a:ext cx="1873250" cy="6014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4000" tIns="54000" rIns="54000" bIns="54000">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0"/>
              </a:spcBef>
              <a:spcAft>
                <a:spcPct val="0"/>
              </a:spcAft>
            </a:pPr>
            <a:r>
              <a:rPr lang="en-US" altLang="sv-SE" sz="1600" b="1" dirty="0">
                <a:solidFill>
                  <a:srgbClr val="009900"/>
                </a:solidFill>
                <a:latin typeface="Arial" charset="0"/>
                <a:ea typeface="ＭＳ Ｐゴシック" charset="0"/>
              </a:rPr>
              <a:t>Perfect test:</a:t>
            </a:r>
          </a:p>
          <a:p>
            <a:pPr algn="ctr" eaLnBrk="1" fontAlgn="base" hangingPunct="1">
              <a:spcBef>
                <a:spcPct val="0"/>
              </a:spcBef>
              <a:spcAft>
                <a:spcPct val="0"/>
              </a:spcAft>
            </a:pPr>
            <a:r>
              <a:rPr lang="en-US" altLang="sv-SE" sz="1600" b="1" dirty="0">
                <a:solidFill>
                  <a:srgbClr val="009900"/>
                </a:solidFill>
                <a:latin typeface="Arial" charset="0"/>
                <a:ea typeface="ＭＳ Ｐゴシック" charset="0"/>
              </a:rPr>
              <a:t>AUC = 1</a:t>
            </a:r>
          </a:p>
        </p:txBody>
      </p:sp>
      <p:sp>
        <p:nvSpPr>
          <p:cNvPr id="55" name="Line 92"/>
          <p:cNvSpPr>
            <a:spLocks noChangeShapeType="1"/>
          </p:cNvSpPr>
          <p:nvPr/>
        </p:nvSpPr>
        <p:spPr bwMode="auto">
          <a:xfrm>
            <a:off x="4795838" y="1500042"/>
            <a:ext cx="0" cy="4415367"/>
          </a:xfrm>
          <a:prstGeom prst="line">
            <a:avLst/>
          </a:prstGeom>
          <a:noFill/>
          <a:ln w="28575">
            <a:solidFill>
              <a:srgbClr val="00CC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dirty="0">
              <a:solidFill>
                <a:srgbClr val="001965"/>
              </a:solidFill>
              <a:ea typeface="ＭＳ Ｐゴシック" charset="0"/>
            </a:endParaRPr>
          </a:p>
        </p:txBody>
      </p:sp>
      <p:sp>
        <p:nvSpPr>
          <p:cNvPr id="56" name="Line 93"/>
          <p:cNvSpPr>
            <a:spLocks noChangeShapeType="1"/>
          </p:cNvSpPr>
          <p:nvPr/>
        </p:nvSpPr>
        <p:spPr bwMode="auto">
          <a:xfrm>
            <a:off x="4795843" y="1502139"/>
            <a:ext cx="3817937" cy="0"/>
          </a:xfrm>
          <a:prstGeom prst="line">
            <a:avLst/>
          </a:prstGeom>
          <a:noFill/>
          <a:ln w="28575">
            <a:solidFill>
              <a:srgbClr val="00CC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dirty="0">
              <a:solidFill>
                <a:srgbClr val="001965"/>
              </a:solidFill>
              <a:ea typeface="ＭＳ Ｐゴシック" charset="0"/>
            </a:endParaRPr>
          </a:p>
        </p:txBody>
      </p:sp>
      <p:grpSp>
        <p:nvGrpSpPr>
          <p:cNvPr id="57" name="Group 134"/>
          <p:cNvGrpSpPr>
            <a:grpSpLocks/>
          </p:cNvGrpSpPr>
          <p:nvPr/>
        </p:nvGrpSpPr>
        <p:grpSpPr bwMode="auto">
          <a:xfrm>
            <a:off x="4854577" y="1563528"/>
            <a:ext cx="3825875" cy="4337049"/>
            <a:chOff x="5158" y="1330"/>
            <a:chExt cx="2410" cy="2049"/>
          </a:xfrm>
        </p:grpSpPr>
        <p:sp>
          <p:nvSpPr>
            <p:cNvPr id="58" name="Freeform 128"/>
            <p:cNvSpPr>
              <a:spLocks/>
            </p:cNvSpPr>
            <p:nvPr/>
          </p:nvSpPr>
          <p:spPr bwMode="auto">
            <a:xfrm>
              <a:off x="6890" y="1330"/>
              <a:ext cx="678" cy="295"/>
            </a:xfrm>
            <a:custGeom>
              <a:avLst/>
              <a:gdLst>
                <a:gd name="T0" fmla="*/ 666 w 678"/>
                <a:gd name="T1" fmla="*/ 6 h 295"/>
                <a:gd name="T2" fmla="*/ 654 w 678"/>
                <a:gd name="T3" fmla="*/ 12 h 295"/>
                <a:gd name="T4" fmla="*/ 643 w 678"/>
                <a:gd name="T5" fmla="*/ 12 h 295"/>
                <a:gd name="T6" fmla="*/ 631 w 678"/>
                <a:gd name="T7" fmla="*/ 17 h 295"/>
                <a:gd name="T8" fmla="*/ 619 w 678"/>
                <a:gd name="T9" fmla="*/ 17 h 295"/>
                <a:gd name="T10" fmla="*/ 607 w 678"/>
                <a:gd name="T11" fmla="*/ 23 h 295"/>
                <a:gd name="T12" fmla="*/ 596 w 678"/>
                <a:gd name="T13" fmla="*/ 29 h 295"/>
                <a:gd name="T14" fmla="*/ 584 w 678"/>
                <a:gd name="T15" fmla="*/ 29 h 295"/>
                <a:gd name="T16" fmla="*/ 566 w 678"/>
                <a:gd name="T17" fmla="*/ 29 h 295"/>
                <a:gd name="T18" fmla="*/ 560 w 678"/>
                <a:gd name="T19" fmla="*/ 41 h 295"/>
                <a:gd name="T20" fmla="*/ 548 w 678"/>
                <a:gd name="T21" fmla="*/ 46 h 295"/>
                <a:gd name="T22" fmla="*/ 542 w 678"/>
                <a:gd name="T23" fmla="*/ 52 h 295"/>
                <a:gd name="T24" fmla="*/ 531 w 678"/>
                <a:gd name="T25" fmla="*/ 52 h 295"/>
                <a:gd name="T26" fmla="*/ 519 w 678"/>
                <a:gd name="T27" fmla="*/ 58 h 295"/>
                <a:gd name="T28" fmla="*/ 507 w 678"/>
                <a:gd name="T29" fmla="*/ 64 h 295"/>
                <a:gd name="T30" fmla="*/ 495 w 678"/>
                <a:gd name="T31" fmla="*/ 64 h 295"/>
                <a:gd name="T32" fmla="*/ 484 w 678"/>
                <a:gd name="T33" fmla="*/ 69 h 295"/>
                <a:gd name="T34" fmla="*/ 472 w 678"/>
                <a:gd name="T35" fmla="*/ 75 h 295"/>
                <a:gd name="T36" fmla="*/ 460 w 678"/>
                <a:gd name="T37" fmla="*/ 81 h 295"/>
                <a:gd name="T38" fmla="*/ 454 w 678"/>
                <a:gd name="T39" fmla="*/ 87 h 295"/>
                <a:gd name="T40" fmla="*/ 442 w 678"/>
                <a:gd name="T41" fmla="*/ 92 h 295"/>
                <a:gd name="T42" fmla="*/ 431 w 678"/>
                <a:gd name="T43" fmla="*/ 98 h 295"/>
                <a:gd name="T44" fmla="*/ 425 w 678"/>
                <a:gd name="T45" fmla="*/ 104 h 295"/>
                <a:gd name="T46" fmla="*/ 407 w 678"/>
                <a:gd name="T47" fmla="*/ 104 h 295"/>
                <a:gd name="T48" fmla="*/ 401 w 678"/>
                <a:gd name="T49" fmla="*/ 110 h 295"/>
                <a:gd name="T50" fmla="*/ 383 w 678"/>
                <a:gd name="T51" fmla="*/ 116 h 295"/>
                <a:gd name="T52" fmla="*/ 372 w 678"/>
                <a:gd name="T53" fmla="*/ 116 h 295"/>
                <a:gd name="T54" fmla="*/ 360 w 678"/>
                <a:gd name="T55" fmla="*/ 121 h 295"/>
                <a:gd name="T56" fmla="*/ 354 w 678"/>
                <a:gd name="T57" fmla="*/ 127 h 295"/>
                <a:gd name="T58" fmla="*/ 336 w 678"/>
                <a:gd name="T59" fmla="*/ 127 h 295"/>
                <a:gd name="T60" fmla="*/ 330 w 678"/>
                <a:gd name="T61" fmla="*/ 133 h 295"/>
                <a:gd name="T62" fmla="*/ 319 w 678"/>
                <a:gd name="T63" fmla="*/ 144 h 295"/>
                <a:gd name="T64" fmla="*/ 313 w 678"/>
                <a:gd name="T65" fmla="*/ 144 h 295"/>
                <a:gd name="T66" fmla="*/ 301 w 678"/>
                <a:gd name="T67" fmla="*/ 150 h 295"/>
                <a:gd name="T68" fmla="*/ 289 w 678"/>
                <a:gd name="T69" fmla="*/ 162 h 295"/>
                <a:gd name="T70" fmla="*/ 277 w 678"/>
                <a:gd name="T71" fmla="*/ 162 h 295"/>
                <a:gd name="T72" fmla="*/ 266 w 678"/>
                <a:gd name="T73" fmla="*/ 168 h 295"/>
                <a:gd name="T74" fmla="*/ 254 w 678"/>
                <a:gd name="T75" fmla="*/ 168 h 295"/>
                <a:gd name="T76" fmla="*/ 242 w 678"/>
                <a:gd name="T77" fmla="*/ 173 h 295"/>
                <a:gd name="T78" fmla="*/ 236 w 678"/>
                <a:gd name="T79" fmla="*/ 179 h 295"/>
                <a:gd name="T80" fmla="*/ 224 w 678"/>
                <a:gd name="T81" fmla="*/ 185 h 295"/>
                <a:gd name="T82" fmla="*/ 212 w 678"/>
                <a:gd name="T83" fmla="*/ 191 h 295"/>
                <a:gd name="T84" fmla="*/ 207 w 678"/>
                <a:gd name="T85" fmla="*/ 196 h 295"/>
                <a:gd name="T86" fmla="*/ 189 w 678"/>
                <a:gd name="T87" fmla="*/ 196 h 295"/>
                <a:gd name="T88" fmla="*/ 177 w 678"/>
                <a:gd name="T89" fmla="*/ 202 h 295"/>
                <a:gd name="T90" fmla="*/ 171 w 678"/>
                <a:gd name="T91" fmla="*/ 208 h 295"/>
                <a:gd name="T92" fmla="*/ 154 w 678"/>
                <a:gd name="T93" fmla="*/ 208 h 295"/>
                <a:gd name="T94" fmla="*/ 142 w 678"/>
                <a:gd name="T95" fmla="*/ 214 h 295"/>
                <a:gd name="T96" fmla="*/ 130 w 678"/>
                <a:gd name="T97" fmla="*/ 214 h 295"/>
                <a:gd name="T98" fmla="*/ 124 w 678"/>
                <a:gd name="T99" fmla="*/ 225 h 295"/>
                <a:gd name="T100" fmla="*/ 112 w 678"/>
                <a:gd name="T101" fmla="*/ 231 h 295"/>
                <a:gd name="T102" fmla="*/ 101 w 678"/>
                <a:gd name="T103" fmla="*/ 237 h 295"/>
                <a:gd name="T104" fmla="*/ 95 w 678"/>
                <a:gd name="T105" fmla="*/ 243 h 295"/>
                <a:gd name="T106" fmla="*/ 83 w 678"/>
                <a:gd name="T107" fmla="*/ 248 h 295"/>
                <a:gd name="T108" fmla="*/ 77 w 678"/>
                <a:gd name="T109" fmla="*/ 254 h 295"/>
                <a:gd name="T110" fmla="*/ 65 w 678"/>
                <a:gd name="T111" fmla="*/ 260 h 295"/>
                <a:gd name="T112" fmla="*/ 53 w 678"/>
                <a:gd name="T113" fmla="*/ 260 h 295"/>
                <a:gd name="T114" fmla="*/ 42 w 678"/>
                <a:gd name="T115" fmla="*/ 266 h 295"/>
                <a:gd name="T116" fmla="*/ 30 w 678"/>
                <a:gd name="T117" fmla="*/ 271 h 295"/>
                <a:gd name="T118" fmla="*/ 24 w 678"/>
                <a:gd name="T119" fmla="*/ 277 h 295"/>
                <a:gd name="T120" fmla="*/ 12 w 678"/>
                <a:gd name="T121" fmla="*/ 289 h 295"/>
                <a:gd name="T122" fmla="*/ 6 w 678"/>
                <a:gd name="T123" fmla="*/ 295 h 2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8"/>
                <a:gd name="T187" fmla="*/ 0 h 295"/>
                <a:gd name="T188" fmla="*/ 678 w 678"/>
                <a:gd name="T189" fmla="*/ 295 h 29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8" h="295">
                  <a:moveTo>
                    <a:pt x="678" y="0"/>
                  </a:moveTo>
                  <a:lnTo>
                    <a:pt x="678" y="0"/>
                  </a:lnTo>
                  <a:lnTo>
                    <a:pt x="672" y="0"/>
                  </a:lnTo>
                  <a:lnTo>
                    <a:pt x="672" y="6"/>
                  </a:lnTo>
                  <a:lnTo>
                    <a:pt x="666" y="6"/>
                  </a:lnTo>
                  <a:lnTo>
                    <a:pt x="660" y="6"/>
                  </a:lnTo>
                  <a:lnTo>
                    <a:pt x="654" y="6"/>
                  </a:lnTo>
                  <a:lnTo>
                    <a:pt x="654" y="12"/>
                  </a:lnTo>
                  <a:lnTo>
                    <a:pt x="649" y="12"/>
                  </a:lnTo>
                  <a:lnTo>
                    <a:pt x="643" y="12"/>
                  </a:lnTo>
                  <a:lnTo>
                    <a:pt x="643" y="17"/>
                  </a:lnTo>
                  <a:lnTo>
                    <a:pt x="637" y="17"/>
                  </a:lnTo>
                  <a:lnTo>
                    <a:pt x="631" y="17"/>
                  </a:lnTo>
                  <a:lnTo>
                    <a:pt x="625" y="17"/>
                  </a:lnTo>
                  <a:lnTo>
                    <a:pt x="619" y="17"/>
                  </a:lnTo>
                  <a:lnTo>
                    <a:pt x="619" y="23"/>
                  </a:lnTo>
                  <a:lnTo>
                    <a:pt x="613" y="23"/>
                  </a:lnTo>
                  <a:lnTo>
                    <a:pt x="607" y="23"/>
                  </a:lnTo>
                  <a:lnTo>
                    <a:pt x="607" y="29"/>
                  </a:lnTo>
                  <a:lnTo>
                    <a:pt x="601" y="29"/>
                  </a:lnTo>
                  <a:lnTo>
                    <a:pt x="596" y="29"/>
                  </a:lnTo>
                  <a:lnTo>
                    <a:pt x="590" y="29"/>
                  </a:lnTo>
                  <a:lnTo>
                    <a:pt x="584" y="29"/>
                  </a:lnTo>
                  <a:lnTo>
                    <a:pt x="578" y="29"/>
                  </a:lnTo>
                  <a:lnTo>
                    <a:pt x="572" y="29"/>
                  </a:lnTo>
                  <a:lnTo>
                    <a:pt x="566" y="29"/>
                  </a:lnTo>
                  <a:lnTo>
                    <a:pt x="566" y="35"/>
                  </a:lnTo>
                  <a:lnTo>
                    <a:pt x="560" y="35"/>
                  </a:lnTo>
                  <a:lnTo>
                    <a:pt x="560" y="41"/>
                  </a:lnTo>
                  <a:lnTo>
                    <a:pt x="554" y="41"/>
                  </a:lnTo>
                  <a:lnTo>
                    <a:pt x="548" y="41"/>
                  </a:lnTo>
                  <a:lnTo>
                    <a:pt x="548" y="46"/>
                  </a:lnTo>
                  <a:lnTo>
                    <a:pt x="542" y="46"/>
                  </a:lnTo>
                  <a:lnTo>
                    <a:pt x="542" y="52"/>
                  </a:lnTo>
                  <a:lnTo>
                    <a:pt x="537" y="52"/>
                  </a:lnTo>
                  <a:lnTo>
                    <a:pt x="531" y="52"/>
                  </a:lnTo>
                  <a:lnTo>
                    <a:pt x="525" y="52"/>
                  </a:lnTo>
                  <a:lnTo>
                    <a:pt x="519" y="52"/>
                  </a:lnTo>
                  <a:lnTo>
                    <a:pt x="519" y="58"/>
                  </a:lnTo>
                  <a:lnTo>
                    <a:pt x="513" y="58"/>
                  </a:lnTo>
                  <a:lnTo>
                    <a:pt x="507" y="58"/>
                  </a:lnTo>
                  <a:lnTo>
                    <a:pt x="507" y="64"/>
                  </a:lnTo>
                  <a:lnTo>
                    <a:pt x="501" y="64"/>
                  </a:lnTo>
                  <a:lnTo>
                    <a:pt x="495" y="64"/>
                  </a:lnTo>
                  <a:lnTo>
                    <a:pt x="489" y="64"/>
                  </a:lnTo>
                  <a:lnTo>
                    <a:pt x="489" y="69"/>
                  </a:lnTo>
                  <a:lnTo>
                    <a:pt x="484" y="69"/>
                  </a:lnTo>
                  <a:lnTo>
                    <a:pt x="478" y="69"/>
                  </a:lnTo>
                  <a:lnTo>
                    <a:pt x="478" y="75"/>
                  </a:lnTo>
                  <a:lnTo>
                    <a:pt x="472" y="75"/>
                  </a:lnTo>
                  <a:lnTo>
                    <a:pt x="466" y="75"/>
                  </a:lnTo>
                  <a:lnTo>
                    <a:pt x="466" y="81"/>
                  </a:lnTo>
                  <a:lnTo>
                    <a:pt x="460" y="81"/>
                  </a:lnTo>
                  <a:lnTo>
                    <a:pt x="460" y="87"/>
                  </a:lnTo>
                  <a:lnTo>
                    <a:pt x="454" y="87"/>
                  </a:lnTo>
                  <a:lnTo>
                    <a:pt x="448" y="87"/>
                  </a:lnTo>
                  <a:lnTo>
                    <a:pt x="448" y="92"/>
                  </a:lnTo>
                  <a:lnTo>
                    <a:pt x="442" y="92"/>
                  </a:lnTo>
                  <a:lnTo>
                    <a:pt x="442" y="98"/>
                  </a:lnTo>
                  <a:lnTo>
                    <a:pt x="436" y="98"/>
                  </a:lnTo>
                  <a:lnTo>
                    <a:pt x="431" y="98"/>
                  </a:lnTo>
                  <a:lnTo>
                    <a:pt x="425" y="98"/>
                  </a:lnTo>
                  <a:lnTo>
                    <a:pt x="425" y="104"/>
                  </a:lnTo>
                  <a:lnTo>
                    <a:pt x="419" y="104"/>
                  </a:lnTo>
                  <a:lnTo>
                    <a:pt x="413" y="104"/>
                  </a:lnTo>
                  <a:lnTo>
                    <a:pt x="407" y="104"/>
                  </a:lnTo>
                  <a:lnTo>
                    <a:pt x="401" y="104"/>
                  </a:lnTo>
                  <a:lnTo>
                    <a:pt x="401" y="110"/>
                  </a:lnTo>
                  <a:lnTo>
                    <a:pt x="395" y="110"/>
                  </a:lnTo>
                  <a:lnTo>
                    <a:pt x="389" y="110"/>
                  </a:lnTo>
                  <a:lnTo>
                    <a:pt x="383" y="110"/>
                  </a:lnTo>
                  <a:lnTo>
                    <a:pt x="383" y="116"/>
                  </a:lnTo>
                  <a:lnTo>
                    <a:pt x="377" y="116"/>
                  </a:lnTo>
                  <a:lnTo>
                    <a:pt x="372" y="116"/>
                  </a:lnTo>
                  <a:lnTo>
                    <a:pt x="372" y="121"/>
                  </a:lnTo>
                  <a:lnTo>
                    <a:pt x="366" y="121"/>
                  </a:lnTo>
                  <a:lnTo>
                    <a:pt x="360" y="121"/>
                  </a:lnTo>
                  <a:lnTo>
                    <a:pt x="354" y="121"/>
                  </a:lnTo>
                  <a:lnTo>
                    <a:pt x="354" y="127"/>
                  </a:lnTo>
                  <a:lnTo>
                    <a:pt x="348" y="127"/>
                  </a:lnTo>
                  <a:lnTo>
                    <a:pt x="342" y="127"/>
                  </a:lnTo>
                  <a:lnTo>
                    <a:pt x="336" y="127"/>
                  </a:lnTo>
                  <a:lnTo>
                    <a:pt x="336" y="133"/>
                  </a:lnTo>
                  <a:lnTo>
                    <a:pt x="330" y="133"/>
                  </a:lnTo>
                  <a:lnTo>
                    <a:pt x="330" y="139"/>
                  </a:lnTo>
                  <a:lnTo>
                    <a:pt x="324" y="139"/>
                  </a:lnTo>
                  <a:lnTo>
                    <a:pt x="324" y="144"/>
                  </a:lnTo>
                  <a:lnTo>
                    <a:pt x="319" y="144"/>
                  </a:lnTo>
                  <a:lnTo>
                    <a:pt x="313" y="144"/>
                  </a:lnTo>
                  <a:lnTo>
                    <a:pt x="313" y="150"/>
                  </a:lnTo>
                  <a:lnTo>
                    <a:pt x="307" y="150"/>
                  </a:lnTo>
                  <a:lnTo>
                    <a:pt x="301" y="150"/>
                  </a:lnTo>
                  <a:lnTo>
                    <a:pt x="295" y="150"/>
                  </a:lnTo>
                  <a:lnTo>
                    <a:pt x="295" y="156"/>
                  </a:lnTo>
                  <a:lnTo>
                    <a:pt x="295" y="162"/>
                  </a:lnTo>
                  <a:lnTo>
                    <a:pt x="289" y="162"/>
                  </a:lnTo>
                  <a:lnTo>
                    <a:pt x="283" y="162"/>
                  </a:lnTo>
                  <a:lnTo>
                    <a:pt x="277" y="162"/>
                  </a:lnTo>
                  <a:lnTo>
                    <a:pt x="277" y="168"/>
                  </a:lnTo>
                  <a:lnTo>
                    <a:pt x="271" y="168"/>
                  </a:lnTo>
                  <a:lnTo>
                    <a:pt x="266" y="168"/>
                  </a:lnTo>
                  <a:lnTo>
                    <a:pt x="260" y="168"/>
                  </a:lnTo>
                  <a:lnTo>
                    <a:pt x="254" y="168"/>
                  </a:lnTo>
                  <a:lnTo>
                    <a:pt x="254" y="173"/>
                  </a:lnTo>
                  <a:lnTo>
                    <a:pt x="248" y="173"/>
                  </a:lnTo>
                  <a:lnTo>
                    <a:pt x="242" y="173"/>
                  </a:lnTo>
                  <a:lnTo>
                    <a:pt x="236" y="173"/>
                  </a:lnTo>
                  <a:lnTo>
                    <a:pt x="236" y="179"/>
                  </a:lnTo>
                  <a:lnTo>
                    <a:pt x="230" y="179"/>
                  </a:lnTo>
                  <a:lnTo>
                    <a:pt x="230" y="185"/>
                  </a:lnTo>
                  <a:lnTo>
                    <a:pt x="224" y="185"/>
                  </a:lnTo>
                  <a:lnTo>
                    <a:pt x="218" y="185"/>
                  </a:lnTo>
                  <a:lnTo>
                    <a:pt x="218" y="191"/>
                  </a:lnTo>
                  <a:lnTo>
                    <a:pt x="212" y="191"/>
                  </a:lnTo>
                  <a:lnTo>
                    <a:pt x="207" y="191"/>
                  </a:lnTo>
                  <a:lnTo>
                    <a:pt x="207" y="196"/>
                  </a:lnTo>
                  <a:lnTo>
                    <a:pt x="201" y="196"/>
                  </a:lnTo>
                  <a:lnTo>
                    <a:pt x="195" y="196"/>
                  </a:lnTo>
                  <a:lnTo>
                    <a:pt x="189" y="196"/>
                  </a:lnTo>
                  <a:lnTo>
                    <a:pt x="183" y="196"/>
                  </a:lnTo>
                  <a:lnTo>
                    <a:pt x="177" y="196"/>
                  </a:lnTo>
                  <a:lnTo>
                    <a:pt x="177" y="202"/>
                  </a:lnTo>
                  <a:lnTo>
                    <a:pt x="171" y="202"/>
                  </a:lnTo>
                  <a:lnTo>
                    <a:pt x="171" y="208"/>
                  </a:lnTo>
                  <a:lnTo>
                    <a:pt x="165" y="208"/>
                  </a:lnTo>
                  <a:lnTo>
                    <a:pt x="159" y="208"/>
                  </a:lnTo>
                  <a:lnTo>
                    <a:pt x="154" y="208"/>
                  </a:lnTo>
                  <a:lnTo>
                    <a:pt x="154" y="214"/>
                  </a:lnTo>
                  <a:lnTo>
                    <a:pt x="148" y="214"/>
                  </a:lnTo>
                  <a:lnTo>
                    <a:pt x="142" y="214"/>
                  </a:lnTo>
                  <a:lnTo>
                    <a:pt x="136" y="214"/>
                  </a:lnTo>
                  <a:lnTo>
                    <a:pt x="130" y="214"/>
                  </a:lnTo>
                  <a:lnTo>
                    <a:pt x="130" y="219"/>
                  </a:lnTo>
                  <a:lnTo>
                    <a:pt x="124" y="219"/>
                  </a:lnTo>
                  <a:lnTo>
                    <a:pt x="124" y="225"/>
                  </a:lnTo>
                  <a:lnTo>
                    <a:pt x="118" y="225"/>
                  </a:lnTo>
                  <a:lnTo>
                    <a:pt x="118" y="231"/>
                  </a:lnTo>
                  <a:lnTo>
                    <a:pt x="112" y="231"/>
                  </a:lnTo>
                  <a:lnTo>
                    <a:pt x="106" y="231"/>
                  </a:lnTo>
                  <a:lnTo>
                    <a:pt x="106" y="237"/>
                  </a:lnTo>
                  <a:lnTo>
                    <a:pt x="101" y="237"/>
                  </a:lnTo>
                  <a:lnTo>
                    <a:pt x="95" y="237"/>
                  </a:lnTo>
                  <a:lnTo>
                    <a:pt x="95" y="243"/>
                  </a:lnTo>
                  <a:lnTo>
                    <a:pt x="89" y="243"/>
                  </a:lnTo>
                  <a:lnTo>
                    <a:pt x="89" y="248"/>
                  </a:lnTo>
                  <a:lnTo>
                    <a:pt x="83" y="248"/>
                  </a:lnTo>
                  <a:lnTo>
                    <a:pt x="77" y="248"/>
                  </a:lnTo>
                  <a:lnTo>
                    <a:pt x="77" y="254"/>
                  </a:lnTo>
                  <a:lnTo>
                    <a:pt x="71" y="254"/>
                  </a:lnTo>
                  <a:lnTo>
                    <a:pt x="71" y="260"/>
                  </a:lnTo>
                  <a:lnTo>
                    <a:pt x="65" y="260"/>
                  </a:lnTo>
                  <a:lnTo>
                    <a:pt x="59" y="260"/>
                  </a:lnTo>
                  <a:lnTo>
                    <a:pt x="53" y="260"/>
                  </a:lnTo>
                  <a:lnTo>
                    <a:pt x="53" y="266"/>
                  </a:lnTo>
                  <a:lnTo>
                    <a:pt x="47" y="266"/>
                  </a:lnTo>
                  <a:lnTo>
                    <a:pt x="42" y="266"/>
                  </a:lnTo>
                  <a:lnTo>
                    <a:pt x="42" y="271"/>
                  </a:lnTo>
                  <a:lnTo>
                    <a:pt x="36" y="271"/>
                  </a:lnTo>
                  <a:lnTo>
                    <a:pt x="30" y="271"/>
                  </a:lnTo>
                  <a:lnTo>
                    <a:pt x="30" y="277"/>
                  </a:lnTo>
                  <a:lnTo>
                    <a:pt x="24" y="277"/>
                  </a:lnTo>
                  <a:lnTo>
                    <a:pt x="18" y="277"/>
                  </a:lnTo>
                  <a:lnTo>
                    <a:pt x="18" y="283"/>
                  </a:lnTo>
                  <a:lnTo>
                    <a:pt x="12" y="283"/>
                  </a:lnTo>
                  <a:lnTo>
                    <a:pt x="12" y="289"/>
                  </a:lnTo>
                  <a:lnTo>
                    <a:pt x="6" y="289"/>
                  </a:lnTo>
                  <a:lnTo>
                    <a:pt x="6" y="295"/>
                  </a:lnTo>
                  <a:lnTo>
                    <a:pt x="0" y="295"/>
                  </a:ln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000">
                <a:solidFill>
                  <a:srgbClr val="001965"/>
                </a:solidFill>
                <a:ea typeface="ＭＳ Ｐゴシック" charset="0"/>
              </a:endParaRPr>
            </a:p>
          </p:txBody>
        </p:sp>
        <p:sp>
          <p:nvSpPr>
            <p:cNvPr id="59" name="Freeform 129"/>
            <p:cNvSpPr>
              <a:spLocks/>
            </p:cNvSpPr>
            <p:nvPr/>
          </p:nvSpPr>
          <p:spPr bwMode="auto">
            <a:xfrm>
              <a:off x="6301" y="1625"/>
              <a:ext cx="589" cy="398"/>
            </a:xfrm>
            <a:custGeom>
              <a:avLst/>
              <a:gdLst>
                <a:gd name="T0" fmla="*/ 578 w 589"/>
                <a:gd name="T1" fmla="*/ 11 h 398"/>
                <a:gd name="T2" fmla="*/ 566 w 589"/>
                <a:gd name="T3" fmla="*/ 11 h 398"/>
                <a:gd name="T4" fmla="*/ 554 w 589"/>
                <a:gd name="T5" fmla="*/ 17 h 398"/>
                <a:gd name="T6" fmla="*/ 548 w 589"/>
                <a:gd name="T7" fmla="*/ 23 h 398"/>
                <a:gd name="T8" fmla="*/ 536 w 589"/>
                <a:gd name="T9" fmla="*/ 28 h 398"/>
                <a:gd name="T10" fmla="*/ 530 w 589"/>
                <a:gd name="T11" fmla="*/ 34 h 398"/>
                <a:gd name="T12" fmla="*/ 519 w 589"/>
                <a:gd name="T13" fmla="*/ 46 h 398"/>
                <a:gd name="T14" fmla="*/ 513 w 589"/>
                <a:gd name="T15" fmla="*/ 51 h 398"/>
                <a:gd name="T16" fmla="*/ 501 w 589"/>
                <a:gd name="T17" fmla="*/ 57 h 398"/>
                <a:gd name="T18" fmla="*/ 489 w 589"/>
                <a:gd name="T19" fmla="*/ 57 h 398"/>
                <a:gd name="T20" fmla="*/ 483 w 589"/>
                <a:gd name="T21" fmla="*/ 69 h 398"/>
                <a:gd name="T22" fmla="*/ 471 w 589"/>
                <a:gd name="T23" fmla="*/ 75 h 398"/>
                <a:gd name="T24" fmla="*/ 460 w 589"/>
                <a:gd name="T25" fmla="*/ 80 h 398"/>
                <a:gd name="T26" fmla="*/ 448 w 589"/>
                <a:gd name="T27" fmla="*/ 86 h 398"/>
                <a:gd name="T28" fmla="*/ 442 w 589"/>
                <a:gd name="T29" fmla="*/ 86 h 398"/>
                <a:gd name="T30" fmla="*/ 430 w 589"/>
                <a:gd name="T31" fmla="*/ 92 h 398"/>
                <a:gd name="T32" fmla="*/ 418 w 589"/>
                <a:gd name="T33" fmla="*/ 98 h 398"/>
                <a:gd name="T34" fmla="*/ 407 w 589"/>
                <a:gd name="T35" fmla="*/ 103 h 398"/>
                <a:gd name="T36" fmla="*/ 401 w 589"/>
                <a:gd name="T37" fmla="*/ 109 h 398"/>
                <a:gd name="T38" fmla="*/ 389 w 589"/>
                <a:gd name="T39" fmla="*/ 115 h 398"/>
                <a:gd name="T40" fmla="*/ 377 w 589"/>
                <a:gd name="T41" fmla="*/ 121 h 398"/>
                <a:gd name="T42" fmla="*/ 371 w 589"/>
                <a:gd name="T43" fmla="*/ 127 h 398"/>
                <a:gd name="T44" fmla="*/ 360 w 589"/>
                <a:gd name="T45" fmla="*/ 132 h 398"/>
                <a:gd name="T46" fmla="*/ 348 w 589"/>
                <a:gd name="T47" fmla="*/ 138 h 398"/>
                <a:gd name="T48" fmla="*/ 342 w 589"/>
                <a:gd name="T49" fmla="*/ 144 h 398"/>
                <a:gd name="T50" fmla="*/ 330 w 589"/>
                <a:gd name="T51" fmla="*/ 150 h 398"/>
                <a:gd name="T52" fmla="*/ 318 w 589"/>
                <a:gd name="T53" fmla="*/ 155 h 398"/>
                <a:gd name="T54" fmla="*/ 312 w 589"/>
                <a:gd name="T55" fmla="*/ 161 h 398"/>
                <a:gd name="T56" fmla="*/ 301 w 589"/>
                <a:gd name="T57" fmla="*/ 173 h 398"/>
                <a:gd name="T58" fmla="*/ 295 w 589"/>
                <a:gd name="T59" fmla="*/ 178 h 398"/>
                <a:gd name="T60" fmla="*/ 283 w 589"/>
                <a:gd name="T61" fmla="*/ 184 h 398"/>
                <a:gd name="T62" fmla="*/ 277 w 589"/>
                <a:gd name="T63" fmla="*/ 190 h 398"/>
                <a:gd name="T64" fmla="*/ 265 w 589"/>
                <a:gd name="T65" fmla="*/ 196 h 398"/>
                <a:gd name="T66" fmla="*/ 259 w 589"/>
                <a:gd name="T67" fmla="*/ 207 h 398"/>
                <a:gd name="T68" fmla="*/ 248 w 589"/>
                <a:gd name="T69" fmla="*/ 213 h 398"/>
                <a:gd name="T70" fmla="*/ 242 w 589"/>
                <a:gd name="T71" fmla="*/ 225 h 398"/>
                <a:gd name="T72" fmla="*/ 236 w 589"/>
                <a:gd name="T73" fmla="*/ 230 h 398"/>
                <a:gd name="T74" fmla="*/ 224 w 589"/>
                <a:gd name="T75" fmla="*/ 236 h 398"/>
                <a:gd name="T76" fmla="*/ 212 w 589"/>
                <a:gd name="T77" fmla="*/ 242 h 398"/>
                <a:gd name="T78" fmla="*/ 206 w 589"/>
                <a:gd name="T79" fmla="*/ 248 h 398"/>
                <a:gd name="T80" fmla="*/ 195 w 589"/>
                <a:gd name="T81" fmla="*/ 259 h 398"/>
                <a:gd name="T82" fmla="*/ 183 w 589"/>
                <a:gd name="T83" fmla="*/ 259 h 398"/>
                <a:gd name="T84" fmla="*/ 177 w 589"/>
                <a:gd name="T85" fmla="*/ 265 h 398"/>
                <a:gd name="T86" fmla="*/ 165 w 589"/>
                <a:gd name="T87" fmla="*/ 277 h 398"/>
                <a:gd name="T88" fmla="*/ 159 w 589"/>
                <a:gd name="T89" fmla="*/ 282 h 398"/>
                <a:gd name="T90" fmla="*/ 153 w 589"/>
                <a:gd name="T91" fmla="*/ 294 h 398"/>
                <a:gd name="T92" fmla="*/ 141 w 589"/>
                <a:gd name="T93" fmla="*/ 294 h 398"/>
                <a:gd name="T94" fmla="*/ 130 w 589"/>
                <a:gd name="T95" fmla="*/ 305 h 398"/>
                <a:gd name="T96" fmla="*/ 124 w 589"/>
                <a:gd name="T97" fmla="*/ 311 h 398"/>
                <a:gd name="T98" fmla="*/ 112 w 589"/>
                <a:gd name="T99" fmla="*/ 317 h 398"/>
                <a:gd name="T100" fmla="*/ 106 w 589"/>
                <a:gd name="T101" fmla="*/ 329 h 398"/>
                <a:gd name="T102" fmla="*/ 100 w 589"/>
                <a:gd name="T103" fmla="*/ 334 h 398"/>
                <a:gd name="T104" fmla="*/ 88 w 589"/>
                <a:gd name="T105" fmla="*/ 340 h 398"/>
                <a:gd name="T106" fmla="*/ 83 w 589"/>
                <a:gd name="T107" fmla="*/ 346 h 398"/>
                <a:gd name="T108" fmla="*/ 71 w 589"/>
                <a:gd name="T109" fmla="*/ 352 h 398"/>
                <a:gd name="T110" fmla="*/ 59 w 589"/>
                <a:gd name="T111" fmla="*/ 357 h 398"/>
                <a:gd name="T112" fmla="*/ 53 w 589"/>
                <a:gd name="T113" fmla="*/ 369 h 398"/>
                <a:gd name="T114" fmla="*/ 41 w 589"/>
                <a:gd name="T115" fmla="*/ 375 h 398"/>
                <a:gd name="T116" fmla="*/ 35 w 589"/>
                <a:gd name="T117" fmla="*/ 381 h 398"/>
                <a:gd name="T118" fmla="*/ 30 w 589"/>
                <a:gd name="T119" fmla="*/ 392 h 398"/>
                <a:gd name="T120" fmla="*/ 18 w 589"/>
                <a:gd name="T121" fmla="*/ 398 h 398"/>
                <a:gd name="T122" fmla="*/ 6 w 589"/>
                <a:gd name="T123" fmla="*/ 398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89"/>
                <a:gd name="T187" fmla="*/ 0 h 398"/>
                <a:gd name="T188" fmla="*/ 589 w 589"/>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89" h="398">
                  <a:moveTo>
                    <a:pt x="589" y="0"/>
                  </a:moveTo>
                  <a:lnTo>
                    <a:pt x="583" y="0"/>
                  </a:lnTo>
                  <a:lnTo>
                    <a:pt x="583" y="5"/>
                  </a:lnTo>
                  <a:lnTo>
                    <a:pt x="583" y="11"/>
                  </a:lnTo>
                  <a:lnTo>
                    <a:pt x="578" y="11"/>
                  </a:lnTo>
                  <a:lnTo>
                    <a:pt x="572" y="11"/>
                  </a:lnTo>
                  <a:lnTo>
                    <a:pt x="566" y="11"/>
                  </a:lnTo>
                  <a:lnTo>
                    <a:pt x="566" y="17"/>
                  </a:lnTo>
                  <a:lnTo>
                    <a:pt x="560" y="17"/>
                  </a:lnTo>
                  <a:lnTo>
                    <a:pt x="554" y="17"/>
                  </a:lnTo>
                  <a:lnTo>
                    <a:pt x="554" y="23"/>
                  </a:lnTo>
                  <a:lnTo>
                    <a:pt x="548" y="23"/>
                  </a:lnTo>
                  <a:lnTo>
                    <a:pt x="542" y="23"/>
                  </a:lnTo>
                  <a:lnTo>
                    <a:pt x="542" y="28"/>
                  </a:lnTo>
                  <a:lnTo>
                    <a:pt x="536" y="28"/>
                  </a:lnTo>
                  <a:lnTo>
                    <a:pt x="536" y="34"/>
                  </a:lnTo>
                  <a:lnTo>
                    <a:pt x="530" y="34"/>
                  </a:lnTo>
                  <a:lnTo>
                    <a:pt x="530" y="40"/>
                  </a:lnTo>
                  <a:lnTo>
                    <a:pt x="525" y="40"/>
                  </a:lnTo>
                  <a:lnTo>
                    <a:pt x="525" y="46"/>
                  </a:lnTo>
                  <a:lnTo>
                    <a:pt x="519" y="46"/>
                  </a:lnTo>
                  <a:lnTo>
                    <a:pt x="513" y="46"/>
                  </a:lnTo>
                  <a:lnTo>
                    <a:pt x="513" y="51"/>
                  </a:lnTo>
                  <a:lnTo>
                    <a:pt x="507" y="51"/>
                  </a:lnTo>
                  <a:lnTo>
                    <a:pt x="507" y="57"/>
                  </a:lnTo>
                  <a:lnTo>
                    <a:pt x="501" y="57"/>
                  </a:lnTo>
                  <a:lnTo>
                    <a:pt x="495" y="57"/>
                  </a:lnTo>
                  <a:lnTo>
                    <a:pt x="489" y="57"/>
                  </a:lnTo>
                  <a:lnTo>
                    <a:pt x="489" y="63"/>
                  </a:lnTo>
                  <a:lnTo>
                    <a:pt x="483" y="63"/>
                  </a:lnTo>
                  <a:lnTo>
                    <a:pt x="483" y="69"/>
                  </a:lnTo>
                  <a:lnTo>
                    <a:pt x="477" y="69"/>
                  </a:lnTo>
                  <a:lnTo>
                    <a:pt x="477" y="75"/>
                  </a:lnTo>
                  <a:lnTo>
                    <a:pt x="471" y="75"/>
                  </a:lnTo>
                  <a:lnTo>
                    <a:pt x="466" y="75"/>
                  </a:lnTo>
                  <a:lnTo>
                    <a:pt x="466" y="80"/>
                  </a:lnTo>
                  <a:lnTo>
                    <a:pt x="460" y="80"/>
                  </a:lnTo>
                  <a:lnTo>
                    <a:pt x="454" y="80"/>
                  </a:lnTo>
                  <a:lnTo>
                    <a:pt x="454" y="86"/>
                  </a:lnTo>
                  <a:lnTo>
                    <a:pt x="448" y="86"/>
                  </a:lnTo>
                  <a:lnTo>
                    <a:pt x="442" y="86"/>
                  </a:lnTo>
                  <a:lnTo>
                    <a:pt x="442" y="92"/>
                  </a:lnTo>
                  <a:lnTo>
                    <a:pt x="436" y="92"/>
                  </a:lnTo>
                  <a:lnTo>
                    <a:pt x="430" y="92"/>
                  </a:lnTo>
                  <a:lnTo>
                    <a:pt x="424" y="92"/>
                  </a:lnTo>
                  <a:lnTo>
                    <a:pt x="424" y="98"/>
                  </a:lnTo>
                  <a:lnTo>
                    <a:pt x="418" y="98"/>
                  </a:lnTo>
                  <a:lnTo>
                    <a:pt x="418" y="103"/>
                  </a:lnTo>
                  <a:lnTo>
                    <a:pt x="413" y="103"/>
                  </a:lnTo>
                  <a:lnTo>
                    <a:pt x="407" y="103"/>
                  </a:lnTo>
                  <a:lnTo>
                    <a:pt x="407" y="109"/>
                  </a:lnTo>
                  <a:lnTo>
                    <a:pt x="401" y="109"/>
                  </a:lnTo>
                  <a:lnTo>
                    <a:pt x="395" y="109"/>
                  </a:lnTo>
                  <a:lnTo>
                    <a:pt x="395" y="115"/>
                  </a:lnTo>
                  <a:lnTo>
                    <a:pt x="389" y="115"/>
                  </a:lnTo>
                  <a:lnTo>
                    <a:pt x="383" y="115"/>
                  </a:lnTo>
                  <a:lnTo>
                    <a:pt x="383" y="121"/>
                  </a:lnTo>
                  <a:lnTo>
                    <a:pt x="377" y="121"/>
                  </a:lnTo>
                  <a:lnTo>
                    <a:pt x="377" y="127"/>
                  </a:lnTo>
                  <a:lnTo>
                    <a:pt x="371" y="127"/>
                  </a:lnTo>
                  <a:lnTo>
                    <a:pt x="365" y="127"/>
                  </a:lnTo>
                  <a:lnTo>
                    <a:pt x="365" y="132"/>
                  </a:lnTo>
                  <a:lnTo>
                    <a:pt x="360" y="132"/>
                  </a:lnTo>
                  <a:lnTo>
                    <a:pt x="354" y="132"/>
                  </a:lnTo>
                  <a:lnTo>
                    <a:pt x="354" y="138"/>
                  </a:lnTo>
                  <a:lnTo>
                    <a:pt x="348" y="138"/>
                  </a:lnTo>
                  <a:lnTo>
                    <a:pt x="348" y="144"/>
                  </a:lnTo>
                  <a:lnTo>
                    <a:pt x="342" y="144"/>
                  </a:lnTo>
                  <a:lnTo>
                    <a:pt x="336" y="144"/>
                  </a:lnTo>
                  <a:lnTo>
                    <a:pt x="336" y="150"/>
                  </a:lnTo>
                  <a:lnTo>
                    <a:pt x="330" y="150"/>
                  </a:lnTo>
                  <a:lnTo>
                    <a:pt x="330" y="155"/>
                  </a:lnTo>
                  <a:lnTo>
                    <a:pt x="324" y="155"/>
                  </a:lnTo>
                  <a:lnTo>
                    <a:pt x="318" y="155"/>
                  </a:lnTo>
                  <a:lnTo>
                    <a:pt x="318" y="161"/>
                  </a:lnTo>
                  <a:lnTo>
                    <a:pt x="312" y="161"/>
                  </a:lnTo>
                  <a:lnTo>
                    <a:pt x="306" y="161"/>
                  </a:lnTo>
                  <a:lnTo>
                    <a:pt x="306" y="167"/>
                  </a:lnTo>
                  <a:lnTo>
                    <a:pt x="301" y="167"/>
                  </a:lnTo>
                  <a:lnTo>
                    <a:pt x="301" y="173"/>
                  </a:lnTo>
                  <a:lnTo>
                    <a:pt x="295" y="173"/>
                  </a:lnTo>
                  <a:lnTo>
                    <a:pt x="295" y="178"/>
                  </a:lnTo>
                  <a:lnTo>
                    <a:pt x="289" y="178"/>
                  </a:lnTo>
                  <a:lnTo>
                    <a:pt x="289" y="184"/>
                  </a:lnTo>
                  <a:lnTo>
                    <a:pt x="283" y="184"/>
                  </a:lnTo>
                  <a:lnTo>
                    <a:pt x="283" y="190"/>
                  </a:lnTo>
                  <a:lnTo>
                    <a:pt x="277" y="190"/>
                  </a:lnTo>
                  <a:lnTo>
                    <a:pt x="271" y="190"/>
                  </a:lnTo>
                  <a:lnTo>
                    <a:pt x="271" y="196"/>
                  </a:lnTo>
                  <a:lnTo>
                    <a:pt x="265" y="196"/>
                  </a:lnTo>
                  <a:lnTo>
                    <a:pt x="259" y="196"/>
                  </a:lnTo>
                  <a:lnTo>
                    <a:pt x="259" y="202"/>
                  </a:lnTo>
                  <a:lnTo>
                    <a:pt x="259" y="207"/>
                  </a:lnTo>
                  <a:lnTo>
                    <a:pt x="253" y="207"/>
                  </a:lnTo>
                  <a:lnTo>
                    <a:pt x="248" y="207"/>
                  </a:lnTo>
                  <a:lnTo>
                    <a:pt x="248" y="213"/>
                  </a:lnTo>
                  <a:lnTo>
                    <a:pt x="248" y="219"/>
                  </a:lnTo>
                  <a:lnTo>
                    <a:pt x="242" y="219"/>
                  </a:lnTo>
                  <a:lnTo>
                    <a:pt x="242" y="225"/>
                  </a:lnTo>
                  <a:lnTo>
                    <a:pt x="236" y="225"/>
                  </a:lnTo>
                  <a:lnTo>
                    <a:pt x="236" y="230"/>
                  </a:lnTo>
                  <a:lnTo>
                    <a:pt x="230" y="230"/>
                  </a:lnTo>
                  <a:lnTo>
                    <a:pt x="230" y="236"/>
                  </a:lnTo>
                  <a:lnTo>
                    <a:pt x="224" y="236"/>
                  </a:lnTo>
                  <a:lnTo>
                    <a:pt x="224" y="242"/>
                  </a:lnTo>
                  <a:lnTo>
                    <a:pt x="218" y="242"/>
                  </a:lnTo>
                  <a:lnTo>
                    <a:pt x="212" y="242"/>
                  </a:lnTo>
                  <a:lnTo>
                    <a:pt x="206" y="242"/>
                  </a:lnTo>
                  <a:lnTo>
                    <a:pt x="206" y="248"/>
                  </a:lnTo>
                  <a:lnTo>
                    <a:pt x="200" y="248"/>
                  </a:lnTo>
                  <a:lnTo>
                    <a:pt x="200" y="254"/>
                  </a:lnTo>
                  <a:lnTo>
                    <a:pt x="200" y="259"/>
                  </a:lnTo>
                  <a:lnTo>
                    <a:pt x="195" y="259"/>
                  </a:lnTo>
                  <a:lnTo>
                    <a:pt x="189" y="259"/>
                  </a:lnTo>
                  <a:lnTo>
                    <a:pt x="183" y="259"/>
                  </a:lnTo>
                  <a:lnTo>
                    <a:pt x="177" y="259"/>
                  </a:lnTo>
                  <a:lnTo>
                    <a:pt x="177" y="265"/>
                  </a:lnTo>
                  <a:lnTo>
                    <a:pt x="177" y="271"/>
                  </a:lnTo>
                  <a:lnTo>
                    <a:pt x="171" y="271"/>
                  </a:lnTo>
                  <a:lnTo>
                    <a:pt x="171" y="277"/>
                  </a:lnTo>
                  <a:lnTo>
                    <a:pt x="165" y="277"/>
                  </a:lnTo>
                  <a:lnTo>
                    <a:pt x="165" y="282"/>
                  </a:lnTo>
                  <a:lnTo>
                    <a:pt x="159" y="282"/>
                  </a:lnTo>
                  <a:lnTo>
                    <a:pt x="159" y="288"/>
                  </a:lnTo>
                  <a:lnTo>
                    <a:pt x="153" y="288"/>
                  </a:lnTo>
                  <a:lnTo>
                    <a:pt x="153" y="294"/>
                  </a:lnTo>
                  <a:lnTo>
                    <a:pt x="147" y="294"/>
                  </a:lnTo>
                  <a:lnTo>
                    <a:pt x="141" y="294"/>
                  </a:lnTo>
                  <a:lnTo>
                    <a:pt x="141" y="300"/>
                  </a:lnTo>
                  <a:lnTo>
                    <a:pt x="136" y="300"/>
                  </a:lnTo>
                  <a:lnTo>
                    <a:pt x="130" y="300"/>
                  </a:lnTo>
                  <a:lnTo>
                    <a:pt x="130" y="305"/>
                  </a:lnTo>
                  <a:lnTo>
                    <a:pt x="130" y="311"/>
                  </a:lnTo>
                  <a:lnTo>
                    <a:pt x="124" y="311"/>
                  </a:lnTo>
                  <a:lnTo>
                    <a:pt x="118" y="311"/>
                  </a:lnTo>
                  <a:lnTo>
                    <a:pt x="118" y="317"/>
                  </a:lnTo>
                  <a:lnTo>
                    <a:pt x="112" y="317"/>
                  </a:lnTo>
                  <a:lnTo>
                    <a:pt x="106" y="317"/>
                  </a:lnTo>
                  <a:lnTo>
                    <a:pt x="106" y="323"/>
                  </a:lnTo>
                  <a:lnTo>
                    <a:pt x="106" y="329"/>
                  </a:lnTo>
                  <a:lnTo>
                    <a:pt x="100" y="329"/>
                  </a:lnTo>
                  <a:lnTo>
                    <a:pt x="100" y="334"/>
                  </a:lnTo>
                  <a:lnTo>
                    <a:pt x="94" y="334"/>
                  </a:lnTo>
                  <a:lnTo>
                    <a:pt x="94" y="340"/>
                  </a:lnTo>
                  <a:lnTo>
                    <a:pt x="88" y="340"/>
                  </a:lnTo>
                  <a:lnTo>
                    <a:pt x="88" y="346"/>
                  </a:lnTo>
                  <a:lnTo>
                    <a:pt x="83" y="346"/>
                  </a:lnTo>
                  <a:lnTo>
                    <a:pt x="77" y="346"/>
                  </a:lnTo>
                  <a:lnTo>
                    <a:pt x="77" y="352"/>
                  </a:lnTo>
                  <a:lnTo>
                    <a:pt x="71" y="352"/>
                  </a:lnTo>
                  <a:lnTo>
                    <a:pt x="65" y="352"/>
                  </a:lnTo>
                  <a:lnTo>
                    <a:pt x="65" y="357"/>
                  </a:lnTo>
                  <a:lnTo>
                    <a:pt x="59" y="357"/>
                  </a:lnTo>
                  <a:lnTo>
                    <a:pt x="59" y="363"/>
                  </a:lnTo>
                  <a:lnTo>
                    <a:pt x="53" y="363"/>
                  </a:lnTo>
                  <a:lnTo>
                    <a:pt x="53" y="369"/>
                  </a:lnTo>
                  <a:lnTo>
                    <a:pt x="47" y="369"/>
                  </a:lnTo>
                  <a:lnTo>
                    <a:pt x="47" y="375"/>
                  </a:lnTo>
                  <a:lnTo>
                    <a:pt x="41" y="375"/>
                  </a:lnTo>
                  <a:lnTo>
                    <a:pt x="35" y="375"/>
                  </a:lnTo>
                  <a:lnTo>
                    <a:pt x="35" y="381"/>
                  </a:lnTo>
                  <a:lnTo>
                    <a:pt x="30" y="381"/>
                  </a:lnTo>
                  <a:lnTo>
                    <a:pt x="30" y="386"/>
                  </a:lnTo>
                  <a:lnTo>
                    <a:pt x="30" y="392"/>
                  </a:lnTo>
                  <a:lnTo>
                    <a:pt x="24" y="392"/>
                  </a:lnTo>
                  <a:lnTo>
                    <a:pt x="18" y="392"/>
                  </a:lnTo>
                  <a:lnTo>
                    <a:pt x="18" y="398"/>
                  </a:lnTo>
                  <a:lnTo>
                    <a:pt x="12" y="398"/>
                  </a:lnTo>
                  <a:lnTo>
                    <a:pt x="6" y="398"/>
                  </a:lnTo>
                  <a:lnTo>
                    <a:pt x="0" y="398"/>
                  </a:ln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000">
                <a:solidFill>
                  <a:srgbClr val="001965"/>
                </a:solidFill>
                <a:ea typeface="ＭＳ Ｐゴシック" charset="0"/>
              </a:endParaRPr>
            </a:p>
          </p:txBody>
        </p:sp>
        <p:sp>
          <p:nvSpPr>
            <p:cNvPr id="60" name="Freeform 130"/>
            <p:cNvSpPr>
              <a:spLocks/>
            </p:cNvSpPr>
            <p:nvPr/>
          </p:nvSpPr>
          <p:spPr bwMode="auto">
            <a:xfrm>
              <a:off x="5759" y="2023"/>
              <a:ext cx="542" cy="462"/>
            </a:xfrm>
            <a:custGeom>
              <a:avLst/>
              <a:gdLst>
                <a:gd name="T0" fmla="*/ 530 w 542"/>
                <a:gd name="T1" fmla="*/ 6 h 462"/>
                <a:gd name="T2" fmla="*/ 518 w 542"/>
                <a:gd name="T3" fmla="*/ 11 h 462"/>
                <a:gd name="T4" fmla="*/ 513 w 542"/>
                <a:gd name="T5" fmla="*/ 17 h 462"/>
                <a:gd name="T6" fmla="*/ 501 w 542"/>
                <a:gd name="T7" fmla="*/ 29 h 462"/>
                <a:gd name="T8" fmla="*/ 495 w 542"/>
                <a:gd name="T9" fmla="*/ 34 h 462"/>
                <a:gd name="T10" fmla="*/ 489 w 542"/>
                <a:gd name="T11" fmla="*/ 46 h 462"/>
                <a:gd name="T12" fmla="*/ 477 w 542"/>
                <a:gd name="T13" fmla="*/ 46 h 462"/>
                <a:gd name="T14" fmla="*/ 465 w 542"/>
                <a:gd name="T15" fmla="*/ 52 h 462"/>
                <a:gd name="T16" fmla="*/ 454 w 542"/>
                <a:gd name="T17" fmla="*/ 58 h 462"/>
                <a:gd name="T18" fmla="*/ 442 w 542"/>
                <a:gd name="T19" fmla="*/ 63 h 462"/>
                <a:gd name="T20" fmla="*/ 436 w 542"/>
                <a:gd name="T21" fmla="*/ 69 h 462"/>
                <a:gd name="T22" fmla="*/ 430 w 542"/>
                <a:gd name="T23" fmla="*/ 81 h 462"/>
                <a:gd name="T24" fmla="*/ 418 w 542"/>
                <a:gd name="T25" fmla="*/ 86 h 462"/>
                <a:gd name="T26" fmla="*/ 412 w 542"/>
                <a:gd name="T27" fmla="*/ 92 h 462"/>
                <a:gd name="T28" fmla="*/ 401 w 542"/>
                <a:gd name="T29" fmla="*/ 104 h 462"/>
                <a:gd name="T30" fmla="*/ 395 w 542"/>
                <a:gd name="T31" fmla="*/ 110 h 462"/>
                <a:gd name="T32" fmla="*/ 389 w 542"/>
                <a:gd name="T33" fmla="*/ 121 h 462"/>
                <a:gd name="T34" fmla="*/ 383 w 542"/>
                <a:gd name="T35" fmla="*/ 127 h 462"/>
                <a:gd name="T36" fmla="*/ 371 w 542"/>
                <a:gd name="T37" fmla="*/ 133 h 462"/>
                <a:gd name="T38" fmla="*/ 365 w 542"/>
                <a:gd name="T39" fmla="*/ 144 h 462"/>
                <a:gd name="T40" fmla="*/ 353 w 542"/>
                <a:gd name="T41" fmla="*/ 150 h 462"/>
                <a:gd name="T42" fmla="*/ 348 w 542"/>
                <a:gd name="T43" fmla="*/ 156 h 462"/>
                <a:gd name="T44" fmla="*/ 336 w 542"/>
                <a:gd name="T45" fmla="*/ 161 h 462"/>
                <a:gd name="T46" fmla="*/ 330 w 542"/>
                <a:gd name="T47" fmla="*/ 173 h 462"/>
                <a:gd name="T48" fmla="*/ 318 w 542"/>
                <a:gd name="T49" fmla="*/ 179 h 462"/>
                <a:gd name="T50" fmla="*/ 306 w 542"/>
                <a:gd name="T51" fmla="*/ 179 h 462"/>
                <a:gd name="T52" fmla="*/ 300 w 542"/>
                <a:gd name="T53" fmla="*/ 190 h 462"/>
                <a:gd name="T54" fmla="*/ 289 w 542"/>
                <a:gd name="T55" fmla="*/ 196 h 462"/>
                <a:gd name="T56" fmla="*/ 283 w 542"/>
                <a:gd name="T57" fmla="*/ 202 h 462"/>
                <a:gd name="T58" fmla="*/ 271 w 542"/>
                <a:gd name="T59" fmla="*/ 208 h 462"/>
                <a:gd name="T60" fmla="*/ 259 w 542"/>
                <a:gd name="T61" fmla="*/ 213 h 462"/>
                <a:gd name="T62" fmla="*/ 253 w 542"/>
                <a:gd name="T63" fmla="*/ 225 h 462"/>
                <a:gd name="T64" fmla="*/ 247 w 542"/>
                <a:gd name="T65" fmla="*/ 231 h 462"/>
                <a:gd name="T66" fmla="*/ 236 w 542"/>
                <a:gd name="T67" fmla="*/ 237 h 462"/>
                <a:gd name="T68" fmla="*/ 230 w 542"/>
                <a:gd name="T69" fmla="*/ 248 h 462"/>
                <a:gd name="T70" fmla="*/ 218 w 542"/>
                <a:gd name="T71" fmla="*/ 248 h 462"/>
                <a:gd name="T72" fmla="*/ 212 w 542"/>
                <a:gd name="T73" fmla="*/ 260 h 462"/>
                <a:gd name="T74" fmla="*/ 200 w 542"/>
                <a:gd name="T75" fmla="*/ 265 h 462"/>
                <a:gd name="T76" fmla="*/ 194 w 542"/>
                <a:gd name="T77" fmla="*/ 277 h 462"/>
                <a:gd name="T78" fmla="*/ 188 w 542"/>
                <a:gd name="T79" fmla="*/ 283 h 462"/>
                <a:gd name="T80" fmla="*/ 183 w 542"/>
                <a:gd name="T81" fmla="*/ 294 h 462"/>
                <a:gd name="T82" fmla="*/ 171 w 542"/>
                <a:gd name="T83" fmla="*/ 300 h 462"/>
                <a:gd name="T84" fmla="*/ 165 w 542"/>
                <a:gd name="T85" fmla="*/ 306 h 462"/>
                <a:gd name="T86" fmla="*/ 153 w 542"/>
                <a:gd name="T87" fmla="*/ 317 h 462"/>
                <a:gd name="T88" fmla="*/ 147 w 542"/>
                <a:gd name="T89" fmla="*/ 323 h 462"/>
                <a:gd name="T90" fmla="*/ 135 w 542"/>
                <a:gd name="T91" fmla="*/ 329 h 462"/>
                <a:gd name="T92" fmla="*/ 124 w 542"/>
                <a:gd name="T93" fmla="*/ 335 h 462"/>
                <a:gd name="T94" fmla="*/ 118 w 542"/>
                <a:gd name="T95" fmla="*/ 340 h 462"/>
                <a:gd name="T96" fmla="*/ 106 w 542"/>
                <a:gd name="T97" fmla="*/ 346 h 462"/>
                <a:gd name="T98" fmla="*/ 100 w 542"/>
                <a:gd name="T99" fmla="*/ 358 h 462"/>
                <a:gd name="T100" fmla="*/ 88 w 542"/>
                <a:gd name="T101" fmla="*/ 364 h 462"/>
                <a:gd name="T102" fmla="*/ 82 w 542"/>
                <a:gd name="T103" fmla="*/ 375 h 462"/>
                <a:gd name="T104" fmla="*/ 77 w 542"/>
                <a:gd name="T105" fmla="*/ 387 h 462"/>
                <a:gd name="T106" fmla="*/ 71 w 542"/>
                <a:gd name="T107" fmla="*/ 392 h 462"/>
                <a:gd name="T108" fmla="*/ 65 w 542"/>
                <a:gd name="T109" fmla="*/ 404 h 462"/>
                <a:gd name="T110" fmla="*/ 53 w 542"/>
                <a:gd name="T111" fmla="*/ 404 h 462"/>
                <a:gd name="T112" fmla="*/ 47 w 542"/>
                <a:gd name="T113" fmla="*/ 415 h 462"/>
                <a:gd name="T114" fmla="*/ 35 w 542"/>
                <a:gd name="T115" fmla="*/ 421 h 462"/>
                <a:gd name="T116" fmla="*/ 29 w 542"/>
                <a:gd name="T117" fmla="*/ 427 h 462"/>
                <a:gd name="T118" fmla="*/ 23 w 542"/>
                <a:gd name="T119" fmla="*/ 439 h 462"/>
                <a:gd name="T120" fmla="*/ 18 w 542"/>
                <a:gd name="T121" fmla="*/ 450 h 462"/>
                <a:gd name="T122" fmla="*/ 6 w 542"/>
                <a:gd name="T123" fmla="*/ 456 h 4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42"/>
                <a:gd name="T187" fmla="*/ 0 h 462"/>
                <a:gd name="T188" fmla="*/ 542 w 542"/>
                <a:gd name="T189" fmla="*/ 462 h 4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42" h="462">
                  <a:moveTo>
                    <a:pt x="542" y="0"/>
                  </a:moveTo>
                  <a:lnTo>
                    <a:pt x="536" y="0"/>
                  </a:lnTo>
                  <a:lnTo>
                    <a:pt x="536" y="6"/>
                  </a:lnTo>
                  <a:lnTo>
                    <a:pt x="530" y="6"/>
                  </a:lnTo>
                  <a:lnTo>
                    <a:pt x="530" y="11"/>
                  </a:lnTo>
                  <a:lnTo>
                    <a:pt x="524" y="11"/>
                  </a:lnTo>
                  <a:lnTo>
                    <a:pt x="518" y="11"/>
                  </a:lnTo>
                  <a:lnTo>
                    <a:pt x="513" y="11"/>
                  </a:lnTo>
                  <a:lnTo>
                    <a:pt x="513" y="17"/>
                  </a:lnTo>
                  <a:lnTo>
                    <a:pt x="507" y="17"/>
                  </a:lnTo>
                  <a:lnTo>
                    <a:pt x="507" y="23"/>
                  </a:lnTo>
                  <a:lnTo>
                    <a:pt x="501" y="23"/>
                  </a:lnTo>
                  <a:lnTo>
                    <a:pt x="501" y="29"/>
                  </a:lnTo>
                  <a:lnTo>
                    <a:pt x="501" y="34"/>
                  </a:lnTo>
                  <a:lnTo>
                    <a:pt x="495" y="34"/>
                  </a:lnTo>
                  <a:lnTo>
                    <a:pt x="495" y="40"/>
                  </a:lnTo>
                  <a:lnTo>
                    <a:pt x="495" y="46"/>
                  </a:lnTo>
                  <a:lnTo>
                    <a:pt x="489" y="46"/>
                  </a:lnTo>
                  <a:lnTo>
                    <a:pt x="483" y="46"/>
                  </a:lnTo>
                  <a:lnTo>
                    <a:pt x="477" y="46"/>
                  </a:lnTo>
                  <a:lnTo>
                    <a:pt x="471" y="46"/>
                  </a:lnTo>
                  <a:lnTo>
                    <a:pt x="471" y="52"/>
                  </a:lnTo>
                  <a:lnTo>
                    <a:pt x="465" y="52"/>
                  </a:lnTo>
                  <a:lnTo>
                    <a:pt x="460" y="52"/>
                  </a:lnTo>
                  <a:lnTo>
                    <a:pt x="460" y="58"/>
                  </a:lnTo>
                  <a:lnTo>
                    <a:pt x="454" y="58"/>
                  </a:lnTo>
                  <a:lnTo>
                    <a:pt x="454" y="63"/>
                  </a:lnTo>
                  <a:lnTo>
                    <a:pt x="448" y="63"/>
                  </a:lnTo>
                  <a:lnTo>
                    <a:pt x="442" y="63"/>
                  </a:lnTo>
                  <a:lnTo>
                    <a:pt x="442" y="69"/>
                  </a:lnTo>
                  <a:lnTo>
                    <a:pt x="436" y="69"/>
                  </a:lnTo>
                  <a:lnTo>
                    <a:pt x="436" y="75"/>
                  </a:lnTo>
                  <a:lnTo>
                    <a:pt x="430" y="75"/>
                  </a:lnTo>
                  <a:lnTo>
                    <a:pt x="430" y="81"/>
                  </a:lnTo>
                  <a:lnTo>
                    <a:pt x="424" y="81"/>
                  </a:lnTo>
                  <a:lnTo>
                    <a:pt x="418" y="81"/>
                  </a:lnTo>
                  <a:lnTo>
                    <a:pt x="418" y="86"/>
                  </a:lnTo>
                  <a:lnTo>
                    <a:pt x="412" y="86"/>
                  </a:lnTo>
                  <a:lnTo>
                    <a:pt x="412" y="92"/>
                  </a:lnTo>
                  <a:lnTo>
                    <a:pt x="407" y="92"/>
                  </a:lnTo>
                  <a:lnTo>
                    <a:pt x="407" y="98"/>
                  </a:lnTo>
                  <a:lnTo>
                    <a:pt x="401" y="98"/>
                  </a:lnTo>
                  <a:lnTo>
                    <a:pt x="401" y="104"/>
                  </a:lnTo>
                  <a:lnTo>
                    <a:pt x="401" y="110"/>
                  </a:lnTo>
                  <a:lnTo>
                    <a:pt x="395" y="110"/>
                  </a:lnTo>
                  <a:lnTo>
                    <a:pt x="395" y="115"/>
                  </a:lnTo>
                  <a:lnTo>
                    <a:pt x="389" y="115"/>
                  </a:lnTo>
                  <a:lnTo>
                    <a:pt x="389" y="121"/>
                  </a:lnTo>
                  <a:lnTo>
                    <a:pt x="389" y="127"/>
                  </a:lnTo>
                  <a:lnTo>
                    <a:pt x="383" y="127"/>
                  </a:lnTo>
                  <a:lnTo>
                    <a:pt x="383" y="133"/>
                  </a:lnTo>
                  <a:lnTo>
                    <a:pt x="377" y="133"/>
                  </a:lnTo>
                  <a:lnTo>
                    <a:pt x="371" y="133"/>
                  </a:lnTo>
                  <a:lnTo>
                    <a:pt x="371" y="138"/>
                  </a:lnTo>
                  <a:lnTo>
                    <a:pt x="365" y="138"/>
                  </a:lnTo>
                  <a:lnTo>
                    <a:pt x="365" y="144"/>
                  </a:lnTo>
                  <a:lnTo>
                    <a:pt x="359" y="144"/>
                  </a:lnTo>
                  <a:lnTo>
                    <a:pt x="359" y="150"/>
                  </a:lnTo>
                  <a:lnTo>
                    <a:pt x="353" y="150"/>
                  </a:lnTo>
                  <a:lnTo>
                    <a:pt x="348" y="150"/>
                  </a:lnTo>
                  <a:lnTo>
                    <a:pt x="348" y="156"/>
                  </a:lnTo>
                  <a:lnTo>
                    <a:pt x="342" y="156"/>
                  </a:lnTo>
                  <a:lnTo>
                    <a:pt x="342" y="161"/>
                  </a:lnTo>
                  <a:lnTo>
                    <a:pt x="336" y="161"/>
                  </a:lnTo>
                  <a:lnTo>
                    <a:pt x="336" y="167"/>
                  </a:lnTo>
                  <a:lnTo>
                    <a:pt x="330" y="167"/>
                  </a:lnTo>
                  <a:lnTo>
                    <a:pt x="330" y="173"/>
                  </a:lnTo>
                  <a:lnTo>
                    <a:pt x="324" y="173"/>
                  </a:lnTo>
                  <a:lnTo>
                    <a:pt x="318" y="173"/>
                  </a:lnTo>
                  <a:lnTo>
                    <a:pt x="318" y="179"/>
                  </a:lnTo>
                  <a:lnTo>
                    <a:pt x="312" y="179"/>
                  </a:lnTo>
                  <a:lnTo>
                    <a:pt x="306" y="179"/>
                  </a:lnTo>
                  <a:lnTo>
                    <a:pt x="306" y="185"/>
                  </a:lnTo>
                  <a:lnTo>
                    <a:pt x="300" y="185"/>
                  </a:lnTo>
                  <a:lnTo>
                    <a:pt x="300" y="190"/>
                  </a:lnTo>
                  <a:lnTo>
                    <a:pt x="295" y="190"/>
                  </a:lnTo>
                  <a:lnTo>
                    <a:pt x="295" y="196"/>
                  </a:lnTo>
                  <a:lnTo>
                    <a:pt x="289" y="196"/>
                  </a:lnTo>
                  <a:lnTo>
                    <a:pt x="283" y="196"/>
                  </a:lnTo>
                  <a:lnTo>
                    <a:pt x="283" y="202"/>
                  </a:lnTo>
                  <a:lnTo>
                    <a:pt x="283" y="208"/>
                  </a:lnTo>
                  <a:lnTo>
                    <a:pt x="277" y="208"/>
                  </a:lnTo>
                  <a:lnTo>
                    <a:pt x="271" y="208"/>
                  </a:lnTo>
                  <a:lnTo>
                    <a:pt x="265" y="208"/>
                  </a:lnTo>
                  <a:lnTo>
                    <a:pt x="265" y="213"/>
                  </a:lnTo>
                  <a:lnTo>
                    <a:pt x="259" y="213"/>
                  </a:lnTo>
                  <a:lnTo>
                    <a:pt x="259" y="219"/>
                  </a:lnTo>
                  <a:lnTo>
                    <a:pt x="259" y="225"/>
                  </a:lnTo>
                  <a:lnTo>
                    <a:pt x="253" y="225"/>
                  </a:lnTo>
                  <a:lnTo>
                    <a:pt x="247" y="225"/>
                  </a:lnTo>
                  <a:lnTo>
                    <a:pt x="247" y="231"/>
                  </a:lnTo>
                  <a:lnTo>
                    <a:pt x="247" y="237"/>
                  </a:lnTo>
                  <a:lnTo>
                    <a:pt x="242" y="237"/>
                  </a:lnTo>
                  <a:lnTo>
                    <a:pt x="236" y="237"/>
                  </a:lnTo>
                  <a:lnTo>
                    <a:pt x="236" y="242"/>
                  </a:lnTo>
                  <a:lnTo>
                    <a:pt x="230" y="242"/>
                  </a:lnTo>
                  <a:lnTo>
                    <a:pt x="230" y="248"/>
                  </a:lnTo>
                  <a:lnTo>
                    <a:pt x="224" y="248"/>
                  </a:lnTo>
                  <a:lnTo>
                    <a:pt x="218" y="248"/>
                  </a:lnTo>
                  <a:lnTo>
                    <a:pt x="218" y="254"/>
                  </a:lnTo>
                  <a:lnTo>
                    <a:pt x="212" y="254"/>
                  </a:lnTo>
                  <a:lnTo>
                    <a:pt x="212" y="260"/>
                  </a:lnTo>
                  <a:lnTo>
                    <a:pt x="206" y="260"/>
                  </a:lnTo>
                  <a:lnTo>
                    <a:pt x="206" y="265"/>
                  </a:lnTo>
                  <a:lnTo>
                    <a:pt x="200" y="265"/>
                  </a:lnTo>
                  <a:lnTo>
                    <a:pt x="200" y="271"/>
                  </a:lnTo>
                  <a:lnTo>
                    <a:pt x="194" y="271"/>
                  </a:lnTo>
                  <a:lnTo>
                    <a:pt x="194" y="277"/>
                  </a:lnTo>
                  <a:lnTo>
                    <a:pt x="194" y="283"/>
                  </a:lnTo>
                  <a:lnTo>
                    <a:pt x="188" y="283"/>
                  </a:lnTo>
                  <a:lnTo>
                    <a:pt x="183" y="283"/>
                  </a:lnTo>
                  <a:lnTo>
                    <a:pt x="183" y="288"/>
                  </a:lnTo>
                  <a:lnTo>
                    <a:pt x="183" y="294"/>
                  </a:lnTo>
                  <a:lnTo>
                    <a:pt x="177" y="294"/>
                  </a:lnTo>
                  <a:lnTo>
                    <a:pt x="177" y="300"/>
                  </a:lnTo>
                  <a:lnTo>
                    <a:pt x="171" y="300"/>
                  </a:lnTo>
                  <a:lnTo>
                    <a:pt x="165" y="300"/>
                  </a:lnTo>
                  <a:lnTo>
                    <a:pt x="165" y="306"/>
                  </a:lnTo>
                  <a:lnTo>
                    <a:pt x="159" y="306"/>
                  </a:lnTo>
                  <a:lnTo>
                    <a:pt x="159" y="312"/>
                  </a:lnTo>
                  <a:lnTo>
                    <a:pt x="153" y="312"/>
                  </a:lnTo>
                  <a:lnTo>
                    <a:pt x="153" y="317"/>
                  </a:lnTo>
                  <a:lnTo>
                    <a:pt x="147" y="317"/>
                  </a:lnTo>
                  <a:lnTo>
                    <a:pt x="147" y="323"/>
                  </a:lnTo>
                  <a:lnTo>
                    <a:pt x="141" y="323"/>
                  </a:lnTo>
                  <a:lnTo>
                    <a:pt x="141" y="329"/>
                  </a:lnTo>
                  <a:lnTo>
                    <a:pt x="135" y="329"/>
                  </a:lnTo>
                  <a:lnTo>
                    <a:pt x="130" y="329"/>
                  </a:lnTo>
                  <a:lnTo>
                    <a:pt x="130" y="335"/>
                  </a:lnTo>
                  <a:lnTo>
                    <a:pt x="124" y="335"/>
                  </a:lnTo>
                  <a:lnTo>
                    <a:pt x="124" y="340"/>
                  </a:lnTo>
                  <a:lnTo>
                    <a:pt x="118" y="340"/>
                  </a:lnTo>
                  <a:lnTo>
                    <a:pt x="118" y="346"/>
                  </a:lnTo>
                  <a:lnTo>
                    <a:pt x="112" y="346"/>
                  </a:lnTo>
                  <a:lnTo>
                    <a:pt x="106" y="346"/>
                  </a:lnTo>
                  <a:lnTo>
                    <a:pt x="100" y="346"/>
                  </a:lnTo>
                  <a:lnTo>
                    <a:pt x="100" y="352"/>
                  </a:lnTo>
                  <a:lnTo>
                    <a:pt x="100" y="358"/>
                  </a:lnTo>
                  <a:lnTo>
                    <a:pt x="94" y="358"/>
                  </a:lnTo>
                  <a:lnTo>
                    <a:pt x="94" y="364"/>
                  </a:lnTo>
                  <a:lnTo>
                    <a:pt x="88" y="364"/>
                  </a:lnTo>
                  <a:lnTo>
                    <a:pt x="88" y="369"/>
                  </a:lnTo>
                  <a:lnTo>
                    <a:pt x="88" y="375"/>
                  </a:lnTo>
                  <a:lnTo>
                    <a:pt x="82" y="375"/>
                  </a:lnTo>
                  <a:lnTo>
                    <a:pt x="82" y="381"/>
                  </a:lnTo>
                  <a:lnTo>
                    <a:pt x="77" y="381"/>
                  </a:lnTo>
                  <a:lnTo>
                    <a:pt x="77" y="387"/>
                  </a:lnTo>
                  <a:lnTo>
                    <a:pt x="77" y="392"/>
                  </a:lnTo>
                  <a:lnTo>
                    <a:pt x="71" y="392"/>
                  </a:lnTo>
                  <a:lnTo>
                    <a:pt x="71" y="398"/>
                  </a:lnTo>
                  <a:lnTo>
                    <a:pt x="65" y="398"/>
                  </a:lnTo>
                  <a:lnTo>
                    <a:pt x="65" y="404"/>
                  </a:lnTo>
                  <a:lnTo>
                    <a:pt x="59" y="404"/>
                  </a:lnTo>
                  <a:lnTo>
                    <a:pt x="53" y="404"/>
                  </a:lnTo>
                  <a:lnTo>
                    <a:pt x="53" y="410"/>
                  </a:lnTo>
                  <a:lnTo>
                    <a:pt x="47" y="410"/>
                  </a:lnTo>
                  <a:lnTo>
                    <a:pt x="47" y="415"/>
                  </a:lnTo>
                  <a:lnTo>
                    <a:pt x="41" y="415"/>
                  </a:lnTo>
                  <a:lnTo>
                    <a:pt x="35" y="415"/>
                  </a:lnTo>
                  <a:lnTo>
                    <a:pt x="35" y="421"/>
                  </a:lnTo>
                  <a:lnTo>
                    <a:pt x="35" y="427"/>
                  </a:lnTo>
                  <a:lnTo>
                    <a:pt x="29" y="427"/>
                  </a:lnTo>
                  <a:lnTo>
                    <a:pt x="29" y="433"/>
                  </a:lnTo>
                  <a:lnTo>
                    <a:pt x="23" y="433"/>
                  </a:lnTo>
                  <a:lnTo>
                    <a:pt x="23" y="439"/>
                  </a:lnTo>
                  <a:lnTo>
                    <a:pt x="23" y="444"/>
                  </a:lnTo>
                  <a:lnTo>
                    <a:pt x="18" y="444"/>
                  </a:lnTo>
                  <a:lnTo>
                    <a:pt x="18" y="450"/>
                  </a:lnTo>
                  <a:lnTo>
                    <a:pt x="12" y="450"/>
                  </a:lnTo>
                  <a:lnTo>
                    <a:pt x="12" y="456"/>
                  </a:lnTo>
                  <a:lnTo>
                    <a:pt x="6" y="456"/>
                  </a:lnTo>
                  <a:lnTo>
                    <a:pt x="0" y="456"/>
                  </a:lnTo>
                  <a:lnTo>
                    <a:pt x="0" y="462"/>
                  </a:ln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000">
                <a:solidFill>
                  <a:srgbClr val="001965"/>
                </a:solidFill>
                <a:ea typeface="ＭＳ Ｐゴシック" charset="0"/>
              </a:endParaRPr>
            </a:p>
          </p:txBody>
        </p:sp>
        <p:sp>
          <p:nvSpPr>
            <p:cNvPr id="61" name="Freeform 131"/>
            <p:cNvSpPr>
              <a:spLocks/>
            </p:cNvSpPr>
            <p:nvPr/>
          </p:nvSpPr>
          <p:spPr bwMode="auto">
            <a:xfrm>
              <a:off x="5305" y="2485"/>
              <a:ext cx="454" cy="554"/>
            </a:xfrm>
            <a:custGeom>
              <a:avLst/>
              <a:gdLst>
                <a:gd name="T0" fmla="*/ 448 w 454"/>
                <a:gd name="T1" fmla="*/ 5 h 554"/>
                <a:gd name="T2" fmla="*/ 436 w 454"/>
                <a:gd name="T3" fmla="*/ 11 h 554"/>
                <a:gd name="T4" fmla="*/ 430 w 454"/>
                <a:gd name="T5" fmla="*/ 23 h 554"/>
                <a:gd name="T6" fmla="*/ 424 w 454"/>
                <a:gd name="T7" fmla="*/ 29 h 554"/>
                <a:gd name="T8" fmla="*/ 413 w 454"/>
                <a:gd name="T9" fmla="*/ 34 h 554"/>
                <a:gd name="T10" fmla="*/ 407 w 454"/>
                <a:gd name="T11" fmla="*/ 40 h 554"/>
                <a:gd name="T12" fmla="*/ 401 w 454"/>
                <a:gd name="T13" fmla="*/ 52 h 554"/>
                <a:gd name="T14" fmla="*/ 389 w 454"/>
                <a:gd name="T15" fmla="*/ 57 h 554"/>
                <a:gd name="T16" fmla="*/ 377 w 454"/>
                <a:gd name="T17" fmla="*/ 63 h 554"/>
                <a:gd name="T18" fmla="*/ 371 w 454"/>
                <a:gd name="T19" fmla="*/ 75 h 554"/>
                <a:gd name="T20" fmla="*/ 371 w 454"/>
                <a:gd name="T21" fmla="*/ 86 h 554"/>
                <a:gd name="T22" fmla="*/ 366 w 454"/>
                <a:gd name="T23" fmla="*/ 98 h 554"/>
                <a:gd name="T24" fmla="*/ 354 w 454"/>
                <a:gd name="T25" fmla="*/ 109 h 554"/>
                <a:gd name="T26" fmla="*/ 348 w 454"/>
                <a:gd name="T27" fmla="*/ 115 h 554"/>
                <a:gd name="T28" fmla="*/ 342 w 454"/>
                <a:gd name="T29" fmla="*/ 121 h 554"/>
                <a:gd name="T30" fmla="*/ 336 w 454"/>
                <a:gd name="T31" fmla="*/ 138 h 554"/>
                <a:gd name="T32" fmla="*/ 324 w 454"/>
                <a:gd name="T33" fmla="*/ 144 h 554"/>
                <a:gd name="T34" fmla="*/ 318 w 454"/>
                <a:gd name="T35" fmla="*/ 156 h 554"/>
                <a:gd name="T36" fmla="*/ 312 w 454"/>
                <a:gd name="T37" fmla="*/ 161 h 554"/>
                <a:gd name="T38" fmla="*/ 307 w 454"/>
                <a:gd name="T39" fmla="*/ 173 h 554"/>
                <a:gd name="T40" fmla="*/ 301 w 454"/>
                <a:gd name="T41" fmla="*/ 179 h 554"/>
                <a:gd name="T42" fmla="*/ 289 w 454"/>
                <a:gd name="T43" fmla="*/ 184 h 554"/>
                <a:gd name="T44" fmla="*/ 283 w 454"/>
                <a:gd name="T45" fmla="*/ 196 h 554"/>
                <a:gd name="T46" fmla="*/ 277 w 454"/>
                <a:gd name="T47" fmla="*/ 207 h 554"/>
                <a:gd name="T48" fmla="*/ 271 w 454"/>
                <a:gd name="T49" fmla="*/ 219 h 554"/>
                <a:gd name="T50" fmla="*/ 265 w 454"/>
                <a:gd name="T51" fmla="*/ 225 h 554"/>
                <a:gd name="T52" fmla="*/ 259 w 454"/>
                <a:gd name="T53" fmla="*/ 236 h 554"/>
                <a:gd name="T54" fmla="*/ 254 w 454"/>
                <a:gd name="T55" fmla="*/ 248 h 554"/>
                <a:gd name="T56" fmla="*/ 248 w 454"/>
                <a:gd name="T57" fmla="*/ 254 h 554"/>
                <a:gd name="T58" fmla="*/ 236 w 454"/>
                <a:gd name="T59" fmla="*/ 259 h 554"/>
                <a:gd name="T60" fmla="*/ 230 w 454"/>
                <a:gd name="T61" fmla="*/ 271 h 554"/>
                <a:gd name="T62" fmla="*/ 224 w 454"/>
                <a:gd name="T63" fmla="*/ 283 h 554"/>
                <a:gd name="T64" fmla="*/ 212 w 454"/>
                <a:gd name="T65" fmla="*/ 288 h 554"/>
                <a:gd name="T66" fmla="*/ 206 w 454"/>
                <a:gd name="T67" fmla="*/ 300 h 554"/>
                <a:gd name="T68" fmla="*/ 201 w 454"/>
                <a:gd name="T69" fmla="*/ 306 h 554"/>
                <a:gd name="T70" fmla="*/ 195 w 454"/>
                <a:gd name="T71" fmla="*/ 317 h 554"/>
                <a:gd name="T72" fmla="*/ 189 w 454"/>
                <a:gd name="T73" fmla="*/ 329 h 554"/>
                <a:gd name="T74" fmla="*/ 183 w 454"/>
                <a:gd name="T75" fmla="*/ 334 h 554"/>
                <a:gd name="T76" fmla="*/ 171 w 454"/>
                <a:gd name="T77" fmla="*/ 346 h 554"/>
                <a:gd name="T78" fmla="*/ 165 w 454"/>
                <a:gd name="T79" fmla="*/ 358 h 554"/>
                <a:gd name="T80" fmla="*/ 159 w 454"/>
                <a:gd name="T81" fmla="*/ 363 h 554"/>
                <a:gd name="T82" fmla="*/ 147 w 454"/>
                <a:gd name="T83" fmla="*/ 369 h 554"/>
                <a:gd name="T84" fmla="*/ 142 w 454"/>
                <a:gd name="T85" fmla="*/ 381 h 554"/>
                <a:gd name="T86" fmla="*/ 136 w 454"/>
                <a:gd name="T87" fmla="*/ 386 h 554"/>
                <a:gd name="T88" fmla="*/ 130 w 454"/>
                <a:gd name="T89" fmla="*/ 398 h 554"/>
                <a:gd name="T90" fmla="*/ 124 w 454"/>
                <a:gd name="T91" fmla="*/ 410 h 554"/>
                <a:gd name="T92" fmla="*/ 112 w 454"/>
                <a:gd name="T93" fmla="*/ 415 h 554"/>
                <a:gd name="T94" fmla="*/ 100 w 454"/>
                <a:gd name="T95" fmla="*/ 415 h 554"/>
                <a:gd name="T96" fmla="*/ 94 w 454"/>
                <a:gd name="T97" fmla="*/ 433 h 554"/>
                <a:gd name="T98" fmla="*/ 89 w 454"/>
                <a:gd name="T99" fmla="*/ 438 h 554"/>
                <a:gd name="T100" fmla="*/ 83 w 454"/>
                <a:gd name="T101" fmla="*/ 444 h 554"/>
                <a:gd name="T102" fmla="*/ 77 w 454"/>
                <a:gd name="T103" fmla="*/ 456 h 554"/>
                <a:gd name="T104" fmla="*/ 71 w 454"/>
                <a:gd name="T105" fmla="*/ 467 h 554"/>
                <a:gd name="T106" fmla="*/ 65 w 454"/>
                <a:gd name="T107" fmla="*/ 479 h 554"/>
                <a:gd name="T108" fmla="*/ 53 w 454"/>
                <a:gd name="T109" fmla="*/ 485 h 554"/>
                <a:gd name="T110" fmla="*/ 47 w 454"/>
                <a:gd name="T111" fmla="*/ 496 h 554"/>
                <a:gd name="T112" fmla="*/ 41 w 454"/>
                <a:gd name="T113" fmla="*/ 502 h 554"/>
                <a:gd name="T114" fmla="*/ 36 w 454"/>
                <a:gd name="T115" fmla="*/ 519 h 554"/>
                <a:gd name="T116" fmla="*/ 30 w 454"/>
                <a:gd name="T117" fmla="*/ 525 h 554"/>
                <a:gd name="T118" fmla="*/ 24 w 454"/>
                <a:gd name="T119" fmla="*/ 537 h 554"/>
                <a:gd name="T120" fmla="*/ 12 w 454"/>
                <a:gd name="T121" fmla="*/ 542 h 554"/>
                <a:gd name="T122" fmla="*/ 6 w 454"/>
                <a:gd name="T123" fmla="*/ 554 h 5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4"/>
                <a:gd name="T187" fmla="*/ 0 h 554"/>
                <a:gd name="T188" fmla="*/ 454 w 454"/>
                <a:gd name="T189" fmla="*/ 554 h 55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4" h="554">
                  <a:moveTo>
                    <a:pt x="454" y="0"/>
                  </a:moveTo>
                  <a:lnTo>
                    <a:pt x="454" y="0"/>
                  </a:lnTo>
                  <a:lnTo>
                    <a:pt x="454" y="5"/>
                  </a:lnTo>
                  <a:lnTo>
                    <a:pt x="448" y="5"/>
                  </a:lnTo>
                  <a:lnTo>
                    <a:pt x="442" y="5"/>
                  </a:lnTo>
                  <a:lnTo>
                    <a:pt x="442" y="11"/>
                  </a:lnTo>
                  <a:lnTo>
                    <a:pt x="436" y="11"/>
                  </a:lnTo>
                  <a:lnTo>
                    <a:pt x="436" y="17"/>
                  </a:lnTo>
                  <a:lnTo>
                    <a:pt x="430" y="17"/>
                  </a:lnTo>
                  <a:lnTo>
                    <a:pt x="430" y="23"/>
                  </a:lnTo>
                  <a:lnTo>
                    <a:pt x="424" y="23"/>
                  </a:lnTo>
                  <a:lnTo>
                    <a:pt x="424" y="29"/>
                  </a:lnTo>
                  <a:lnTo>
                    <a:pt x="419" y="29"/>
                  </a:lnTo>
                  <a:lnTo>
                    <a:pt x="419" y="34"/>
                  </a:lnTo>
                  <a:lnTo>
                    <a:pt x="413" y="34"/>
                  </a:lnTo>
                  <a:lnTo>
                    <a:pt x="407" y="34"/>
                  </a:lnTo>
                  <a:lnTo>
                    <a:pt x="407" y="40"/>
                  </a:lnTo>
                  <a:lnTo>
                    <a:pt x="401" y="40"/>
                  </a:lnTo>
                  <a:lnTo>
                    <a:pt x="401" y="46"/>
                  </a:lnTo>
                  <a:lnTo>
                    <a:pt x="401" y="52"/>
                  </a:lnTo>
                  <a:lnTo>
                    <a:pt x="395" y="52"/>
                  </a:lnTo>
                  <a:lnTo>
                    <a:pt x="395" y="57"/>
                  </a:lnTo>
                  <a:lnTo>
                    <a:pt x="389" y="57"/>
                  </a:lnTo>
                  <a:lnTo>
                    <a:pt x="383" y="57"/>
                  </a:lnTo>
                  <a:lnTo>
                    <a:pt x="383" y="63"/>
                  </a:lnTo>
                  <a:lnTo>
                    <a:pt x="377" y="63"/>
                  </a:lnTo>
                  <a:lnTo>
                    <a:pt x="377" y="69"/>
                  </a:lnTo>
                  <a:lnTo>
                    <a:pt x="377" y="75"/>
                  </a:lnTo>
                  <a:lnTo>
                    <a:pt x="371" y="75"/>
                  </a:lnTo>
                  <a:lnTo>
                    <a:pt x="371" y="80"/>
                  </a:lnTo>
                  <a:lnTo>
                    <a:pt x="371" y="86"/>
                  </a:lnTo>
                  <a:lnTo>
                    <a:pt x="366" y="86"/>
                  </a:lnTo>
                  <a:lnTo>
                    <a:pt x="366" y="92"/>
                  </a:lnTo>
                  <a:lnTo>
                    <a:pt x="366" y="98"/>
                  </a:lnTo>
                  <a:lnTo>
                    <a:pt x="366" y="104"/>
                  </a:lnTo>
                  <a:lnTo>
                    <a:pt x="360" y="104"/>
                  </a:lnTo>
                  <a:lnTo>
                    <a:pt x="354" y="104"/>
                  </a:lnTo>
                  <a:lnTo>
                    <a:pt x="354" y="109"/>
                  </a:lnTo>
                  <a:lnTo>
                    <a:pt x="348" y="109"/>
                  </a:lnTo>
                  <a:lnTo>
                    <a:pt x="348" y="115"/>
                  </a:lnTo>
                  <a:lnTo>
                    <a:pt x="342" y="115"/>
                  </a:lnTo>
                  <a:lnTo>
                    <a:pt x="342" y="121"/>
                  </a:lnTo>
                  <a:lnTo>
                    <a:pt x="342" y="127"/>
                  </a:lnTo>
                  <a:lnTo>
                    <a:pt x="336" y="127"/>
                  </a:lnTo>
                  <a:lnTo>
                    <a:pt x="336" y="132"/>
                  </a:lnTo>
                  <a:lnTo>
                    <a:pt x="336" y="138"/>
                  </a:lnTo>
                  <a:lnTo>
                    <a:pt x="330" y="138"/>
                  </a:lnTo>
                  <a:lnTo>
                    <a:pt x="330" y="144"/>
                  </a:lnTo>
                  <a:lnTo>
                    <a:pt x="324" y="144"/>
                  </a:lnTo>
                  <a:lnTo>
                    <a:pt x="324" y="150"/>
                  </a:lnTo>
                  <a:lnTo>
                    <a:pt x="318" y="150"/>
                  </a:lnTo>
                  <a:lnTo>
                    <a:pt x="318" y="156"/>
                  </a:lnTo>
                  <a:lnTo>
                    <a:pt x="318" y="161"/>
                  </a:lnTo>
                  <a:lnTo>
                    <a:pt x="312" y="161"/>
                  </a:lnTo>
                  <a:lnTo>
                    <a:pt x="312" y="167"/>
                  </a:lnTo>
                  <a:lnTo>
                    <a:pt x="312" y="173"/>
                  </a:lnTo>
                  <a:lnTo>
                    <a:pt x="307" y="173"/>
                  </a:lnTo>
                  <a:lnTo>
                    <a:pt x="301" y="173"/>
                  </a:lnTo>
                  <a:lnTo>
                    <a:pt x="301" y="179"/>
                  </a:lnTo>
                  <a:lnTo>
                    <a:pt x="295" y="179"/>
                  </a:lnTo>
                  <a:lnTo>
                    <a:pt x="289" y="179"/>
                  </a:lnTo>
                  <a:lnTo>
                    <a:pt x="289" y="184"/>
                  </a:lnTo>
                  <a:lnTo>
                    <a:pt x="289" y="190"/>
                  </a:lnTo>
                  <a:lnTo>
                    <a:pt x="283" y="190"/>
                  </a:lnTo>
                  <a:lnTo>
                    <a:pt x="283" y="196"/>
                  </a:lnTo>
                  <a:lnTo>
                    <a:pt x="283" y="202"/>
                  </a:lnTo>
                  <a:lnTo>
                    <a:pt x="283" y="207"/>
                  </a:lnTo>
                  <a:lnTo>
                    <a:pt x="277" y="207"/>
                  </a:lnTo>
                  <a:lnTo>
                    <a:pt x="277" y="213"/>
                  </a:lnTo>
                  <a:lnTo>
                    <a:pt x="271" y="213"/>
                  </a:lnTo>
                  <a:lnTo>
                    <a:pt x="271" y="219"/>
                  </a:lnTo>
                  <a:lnTo>
                    <a:pt x="271" y="225"/>
                  </a:lnTo>
                  <a:lnTo>
                    <a:pt x="265" y="225"/>
                  </a:lnTo>
                  <a:lnTo>
                    <a:pt x="259" y="225"/>
                  </a:lnTo>
                  <a:lnTo>
                    <a:pt x="259" y="231"/>
                  </a:lnTo>
                  <a:lnTo>
                    <a:pt x="259" y="236"/>
                  </a:lnTo>
                  <a:lnTo>
                    <a:pt x="259" y="242"/>
                  </a:lnTo>
                  <a:lnTo>
                    <a:pt x="254" y="242"/>
                  </a:lnTo>
                  <a:lnTo>
                    <a:pt x="254" y="248"/>
                  </a:lnTo>
                  <a:lnTo>
                    <a:pt x="248" y="248"/>
                  </a:lnTo>
                  <a:lnTo>
                    <a:pt x="248" y="254"/>
                  </a:lnTo>
                  <a:lnTo>
                    <a:pt x="242" y="254"/>
                  </a:lnTo>
                  <a:lnTo>
                    <a:pt x="242" y="259"/>
                  </a:lnTo>
                  <a:lnTo>
                    <a:pt x="236" y="259"/>
                  </a:lnTo>
                  <a:lnTo>
                    <a:pt x="236" y="265"/>
                  </a:lnTo>
                  <a:lnTo>
                    <a:pt x="236" y="271"/>
                  </a:lnTo>
                  <a:lnTo>
                    <a:pt x="230" y="271"/>
                  </a:lnTo>
                  <a:lnTo>
                    <a:pt x="230" y="277"/>
                  </a:lnTo>
                  <a:lnTo>
                    <a:pt x="224" y="277"/>
                  </a:lnTo>
                  <a:lnTo>
                    <a:pt x="224" y="283"/>
                  </a:lnTo>
                  <a:lnTo>
                    <a:pt x="218" y="283"/>
                  </a:lnTo>
                  <a:lnTo>
                    <a:pt x="218" y="288"/>
                  </a:lnTo>
                  <a:lnTo>
                    <a:pt x="212" y="288"/>
                  </a:lnTo>
                  <a:lnTo>
                    <a:pt x="212" y="294"/>
                  </a:lnTo>
                  <a:lnTo>
                    <a:pt x="212" y="300"/>
                  </a:lnTo>
                  <a:lnTo>
                    <a:pt x="206" y="300"/>
                  </a:lnTo>
                  <a:lnTo>
                    <a:pt x="206" y="306"/>
                  </a:lnTo>
                  <a:lnTo>
                    <a:pt x="201" y="306"/>
                  </a:lnTo>
                  <a:lnTo>
                    <a:pt x="201" y="311"/>
                  </a:lnTo>
                  <a:lnTo>
                    <a:pt x="201" y="317"/>
                  </a:lnTo>
                  <a:lnTo>
                    <a:pt x="195" y="317"/>
                  </a:lnTo>
                  <a:lnTo>
                    <a:pt x="195" y="323"/>
                  </a:lnTo>
                  <a:lnTo>
                    <a:pt x="189" y="323"/>
                  </a:lnTo>
                  <a:lnTo>
                    <a:pt x="189" y="329"/>
                  </a:lnTo>
                  <a:lnTo>
                    <a:pt x="183" y="329"/>
                  </a:lnTo>
                  <a:lnTo>
                    <a:pt x="183" y="334"/>
                  </a:lnTo>
                  <a:lnTo>
                    <a:pt x="183" y="340"/>
                  </a:lnTo>
                  <a:lnTo>
                    <a:pt x="183" y="346"/>
                  </a:lnTo>
                  <a:lnTo>
                    <a:pt x="177" y="346"/>
                  </a:lnTo>
                  <a:lnTo>
                    <a:pt x="171" y="346"/>
                  </a:lnTo>
                  <a:lnTo>
                    <a:pt x="171" y="352"/>
                  </a:lnTo>
                  <a:lnTo>
                    <a:pt x="171" y="358"/>
                  </a:lnTo>
                  <a:lnTo>
                    <a:pt x="165" y="358"/>
                  </a:lnTo>
                  <a:lnTo>
                    <a:pt x="165" y="363"/>
                  </a:lnTo>
                  <a:lnTo>
                    <a:pt x="159" y="363"/>
                  </a:lnTo>
                  <a:lnTo>
                    <a:pt x="153" y="363"/>
                  </a:lnTo>
                  <a:lnTo>
                    <a:pt x="153" y="369"/>
                  </a:lnTo>
                  <a:lnTo>
                    <a:pt x="147" y="369"/>
                  </a:lnTo>
                  <a:lnTo>
                    <a:pt x="147" y="375"/>
                  </a:lnTo>
                  <a:lnTo>
                    <a:pt x="142" y="375"/>
                  </a:lnTo>
                  <a:lnTo>
                    <a:pt x="142" y="381"/>
                  </a:lnTo>
                  <a:lnTo>
                    <a:pt x="136" y="381"/>
                  </a:lnTo>
                  <a:lnTo>
                    <a:pt x="136" y="386"/>
                  </a:lnTo>
                  <a:lnTo>
                    <a:pt x="136" y="392"/>
                  </a:lnTo>
                  <a:lnTo>
                    <a:pt x="130" y="392"/>
                  </a:lnTo>
                  <a:lnTo>
                    <a:pt x="130" y="398"/>
                  </a:lnTo>
                  <a:lnTo>
                    <a:pt x="130" y="404"/>
                  </a:lnTo>
                  <a:lnTo>
                    <a:pt x="124" y="404"/>
                  </a:lnTo>
                  <a:lnTo>
                    <a:pt x="124" y="410"/>
                  </a:lnTo>
                  <a:lnTo>
                    <a:pt x="118" y="410"/>
                  </a:lnTo>
                  <a:lnTo>
                    <a:pt x="112" y="410"/>
                  </a:lnTo>
                  <a:lnTo>
                    <a:pt x="112" y="415"/>
                  </a:lnTo>
                  <a:lnTo>
                    <a:pt x="106" y="415"/>
                  </a:lnTo>
                  <a:lnTo>
                    <a:pt x="100" y="415"/>
                  </a:lnTo>
                  <a:lnTo>
                    <a:pt x="100" y="421"/>
                  </a:lnTo>
                  <a:lnTo>
                    <a:pt x="100" y="427"/>
                  </a:lnTo>
                  <a:lnTo>
                    <a:pt x="94" y="427"/>
                  </a:lnTo>
                  <a:lnTo>
                    <a:pt x="94" y="433"/>
                  </a:lnTo>
                  <a:lnTo>
                    <a:pt x="94" y="438"/>
                  </a:lnTo>
                  <a:lnTo>
                    <a:pt x="89" y="438"/>
                  </a:lnTo>
                  <a:lnTo>
                    <a:pt x="89" y="444"/>
                  </a:lnTo>
                  <a:lnTo>
                    <a:pt x="83" y="444"/>
                  </a:lnTo>
                  <a:lnTo>
                    <a:pt x="83" y="450"/>
                  </a:lnTo>
                  <a:lnTo>
                    <a:pt x="77" y="450"/>
                  </a:lnTo>
                  <a:lnTo>
                    <a:pt x="77" y="456"/>
                  </a:lnTo>
                  <a:lnTo>
                    <a:pt x="77" y="461"/>
                  </a:lnTo>
                  <a:lnTo>
                    <a:pt x="71" y="461"/>
                  </a:lnTo>
                  <a:lnTo>
                    <a:pt x="71" y="467"/>
                  </a:lnTo>
                  <a:lnTo>
                    <a:pt x="65" y="467"/>
                  </a:lnTo>
                  <a:lnTo>
                    <a:pt x="65" y="473"/>
                  </a:lnTo>
                  <a:lnTo>
                    <a:pt x="65" y="479"/>
                  </a:lnTo>
                  <a:lnTo>
                    <a:pt x="59" y="479"/>
                  </a:lnTo>
                  <a:lnTo>
                    <a:pt x="59" y="485"/>
                  </a:lnTo>
                  <a:lnTo>
                    <a:pt x="53" y="485"/>
                  </a:lnTo>
                  <a:lnTo>
                    <a:pt x="53" y="490"/>
                  </a:lnTo>
                  <a:lnTo>
                    <a:pt x="53" y="496"/>
                  </a:lnTo>
                  <a:lnTo>
                    <a:pt x="47" y="496"/>
                  </a:lnTo>
                  <a:lnTo>
                    <a:pt x="47" y="502"/>
                  </a:lnTo>
                  <a:lnTo>
                    <a:pt x="41" y="502"/>
                  </a:lnTo>
                  <a:lnTo>
                    <a:pt x="41" y="508"/>
                  </a:lnTo>
                  <a:lnTo>
                    <a:pt x="41" y="513"/>
                  </a:lnTo>
                  <a:lnTo>
                    <a:pt x="36" y="513"/>
                  </a:lnTo>
                  <a:lnTo>
                    <a:pt x="36" y="519"/>
                  </a:lnTo>
                  <a:lnTo>
                    <a:pt x="36" y="525"/>
                  </a:lnTo>
                  <a:lnTo>
                    <a:pt x="30" y="525"/>
                  </a:lnTo>
                  <a:lnTo>
                    <a:pt x="30" y="531"/>
                  </a:lnTo>
                  <a:lnTo>
                    <a:pt x="24" y="531"/>
                  </a:lnTo>
                  <a:lnTo>
                    <a:pt x="24" y="537"/>
                  </a:lnTo>
                  <a:lnTo>
                    <a:pt x="18" y="537"/>
                  </a:lnTo>
                  <a:lnTo>
                    <a:pt x="18" y="542"/>
                  </a:lnTo>
                  <a:lnTo>
                    <a:pt x="12" y="542"/>
                  </a:lnTo>
                  <a:lnTo>
                    <a:pt x="12" y="548"/>
                  </a:lnTo>
                  <a:lnTo>
                    <a:pt x="6" y="548"/>
                  </a:lnTo>
                  <a:lnTo>
                    <a:pt x="6" y="554"/>
                  </a:lnTo>
                  <a:lnTo>
                    <a:pt x="0" y="554"/>
                  </a:ln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000">
                <a:solidFill>
                  <a:srgbClr val="001965"/>
                </a:solidFill>
                <a:ea typeface="ＭＳ Ｐゴシック" charset="0"/>
              </a:endParaRPr>
            </a:p>
          </p:txBody>
        </p:sp>
        <p:sp>
          <p:nvSpPr>
            <p:cNvPr id="62" name="Freeform 132"/>
            <p:cNvSpPr>
              <a:spLocks/>
            </p:cNvSpPr>
            <p:nvPr/>
          </p:nvSpPr>
          <p:spPr bwMode="auto">
            <a:xfrm>
              <a:off x="5158" y="3039"/>
              <a:ext cx="147" cy="340"/>
            </a:xfrm>
            <a:custGeom>
              <a:avLst/>
              <a:gdLst>
                <a:gd name="T0" fmla="*/ 147 w 147"/>
                <a:gd name="T1" fmla="*/ 6 h 340"/>
                <a:gd name="T2" fmla="*/ 147 w 147"/>
                <a:gd name="T3" fmla="*/ 11 h 340"/>
                <a:gd name="T4" fmla="*/ 141 w 147"/>
                <a:gd name="T5" fmla="*/ 17 h 340"/>
                <a:gd name="T6" fmla="*/ 135 w 147"/>
                <a:gd name="T7" fmla="*/ 23 h 340"/>
                <a:gd name="T8" fmla="*/ 135 w 147"/>
                <a:gd name="T9" fmla="*/ 29 h 340"/>
                <a:gd name="T10" fmla="*/ 129 w 147"/>
                <a:gd name="T11" fmla="*/ 34 h 340"/>
                <a:gd name="T12" fmla="*/ 129 w 147"/>
                <a:gd name="T13" fmla="*/ 34 h 340"/>
                <a:gd name="T14" fmla="*/ 124 w 147"/>
                <a:gd name="T15" fmla="*/ 40 h 340"/>
                <a:gd name="T16" fmla="*/ 124 w 147"/>
                <a:gd name="T17" fmla="*/ 46 h 340"/>
                <a:gd name="T18" fmla="*/ 118 w 147"/>
                <a:gd name="T19" fmla="*/ 52 h 340"/>
                <a:gd name="T20" fmla="*/ 118 w 147"/>
                <a:gd name="T21" fmla="*/ 58 h 340"/>
                <a:gd name="T22" fmla="*/ 118 w 147"/>
                <a:gd name="T23" fmla="*/ 69 h 340"/>
                <a:gd name="T24" fmla="*/ 112 w 147"/>
                <a:gd name="T25" fmla="*/ 69 h 340"/>
                <a:gd name="T26" fmla="*/ 106 w 147"/>
                <a:gd name="T27" fmla="*/ 75 h 340"/>
                <a:gd name="T28" fmla="*/ 106 w 147"/>
                <a:gd name="T29" fmla="*/ 81 h 340"/>
                <a:gd name="T30" fmla="*/ 100 w 147"/>
                <a:gd name="T31" fmla="*/ 86 h 340"/>
                <a:gd name="T32" fmla="*/ 100 w 147"/>
                <a:gd name="T33" fmla="*/ 86 h 340"/>
                <a:gd name="T34" fmla="*/ 94 w 147"/>
                <a:gd name="T35" fmla="*/ 92 h 340"/>
                <a:gd name="T36" fmla="*/ 94 w 147"/>
                <a:gd name="T37" fmla="*/ 98 h 340"/>
                <a:gd name="T38" fmla="*/ 88 w 147"/>
                <a:gd name="T39" fmla="*/ 104 h 340"/>
                <a:gd name="T40" fmla="*/ 88 w 147"/>
                <a:gd name="T41" fmla="*/ 110 h 340"/>
                <a:gd name="T42" fmla="*/ 82 w 147"/>
                <a:gd name="T43" fmla="*/ 115 h 340"/>
                <a:gd name="T44" fmla="*/ 82 w 147"/>
                <a:gd name="T45" fmla="*/ 121 h 340"/>
                <a:gd name="T46" fmla="*/ 82 w 147"/>
                <a:gd name="T47" fmla="*/ 127 h 340"/>
                <a:gd name="T48" fmla="*/ 76 w 147"/>
                <a:gd name="T49" fmla="*/ 133 h 340"/>
                <a:gd name="T50" fmla="*/ 71 w 147"/>
                <a:gd name="T51" fmla="*/ 133 h 340"/>
                <a:gd name="T52" fmla="*/ 71 w 147"/>
                <a:gd name="T53" fmla="*/ 144 h 340"/>
                <a:gd name="T54" fmla="*/ 65 w 147"/>
                <a:gd name="T55" fmla="*/ 144 h 340"/>
                <a:gd name="T56" fmla="*/ 65 w 147"/>
                <a:gd name="T57" fmla="*/ 156 h 340"/>
                <a:gd name="T58" fmla="*/ 65 w 147"/>
                <a:gd name="T59" fmla="*/ 161 h 340"/>
                <a:gd name="T60" fmla="*/ 59 w 147"/>
                <a:gd name="T61" fmla="*/ 167 h 340"/>
                <a:gd name="T62" fmla="*/ 59 w 147"/>
                <a:gd name="T63" fmla="*/ 173 h 340"/>
                <a:gd name="T64" fmla="*/ 53 w 147"/>
                <a:gd name="T65" fmla="*/ 179 h 340"/>
                <a:gd name="T66" fmla="*/ 53 w 147"/>
                <a:gd name="T67" fmla="*/ 185 h 340"/>
                <a:gd name="T68" fmla="*/ 53 w 147"/>
                <a:gd name="T69" fmla="*/ 190 h 340"/>
                <a:gd name="T70" fmla="*/ 47 w 147"/>
                <a:gd name="T71" fmla="*/ 196 h 340"/>
                <a:gd name="T72" fmla="*/ 47 w 147"/>
                <a:gd name="T73" fmla="*/ 202 h 340"/>
                <a:gd name="T74" fmla="*/ 47 w 147"/>
                <a:gd name="T75" fmla="*/ 213 h 340"/>
                <a:gd name="T76" fmla="*/ 41 w 147"/>
                <a:gd name="T77" fmla="*/ 219 h 340"/>
                <a:gd name="T78" fmla="*/ 41 w 147"/>
                <a:gd name="T79" fmla="*/ 219 h 340"/>
                <a:gd name="T80" fmla="*/ 41 w 147"/>
                <a:gd name="T81" fmla="*/ 231 h 340"/>
                <a:gd name="T82" fmla="*/ 35 w 147"/>
                <a:gd name="T83" fmla="*/ 237 h 340"/>
                <a:gd name="T84" fmla="*/ 35 w 147"/>
                <a:gd name="T85" fmla="*/ 242 h 340"/>
                <a:gd name="T86" fmla="*/ 35 w 147"/>
                <a:gd name="T87" fmla="*/ 248 h 340"/>
                <a:gd name="T88" fmla="*/ 29 w 147"/>
                <a:gd name="T89" fmla="*/ 254 h 340"/>
                <a:gd name="T90" fmla="*/ 29 w 147"/>
                <a:gd name="T91" fmla="*/ 260 h 340"/>
                <a:gd name="T92" fmla="*/ 23 w 147"/>
                <a:gd name="T93" fmla="*/ 265 h 340"/>
                <a:gd name="T94" fmla="*/ 23 w 147"/>
                <a:gd name="T95" fmla="*/ 271 h 340"/>
                <a:gd name="T96" fmla="*/ 18 w 147"/>
                <a:gd name="T97" fmla="*/ 271 h 340"/>
                <a:gd name="T98" fmla="*/ 18 w 147"/>
                <a:gd name="T99" fmla="*/ 283 h 340"/>
                <a:gd name="T100" fmla="*/ 12 w 147"/>
                <a:gd name="T101" fmla="*/ 283 h 340"/>
                <a:gd name="T102" fmla="*/ 12 w 147"/>
                <a:gd name="T103" fmla="*/ 294 h 340"/>
                <a:gd name="T104" fmla="*/ 6 w 147"/>
                <a:gd name="T105" fmla="*/ 294 h 340"/>
                <a:gd name="T106" fmla="*/ 6 w 147"/>
                <a:gd name="T107" fmla="*/ 306 h 340"/>
                <a:gd name="T108" fmla="*/ 6 w 147"/>
                <a:gd name="T109" fmla="*/ 312 h 340"/>
                <a:gd name="T110" fmla="*/ 0 w 147"/>
                <a:gd name="T111" fmla="*/ 317 h 340"/>
                <a:gd name="T112" fmla="*/ 0 w 147"/>
                <a:gd name="T113" fmla="*/ 323 h 340"/>
                <a:gd name="T114" fmla="*/ 0 w 147"/>
                <a:gd name="T115" fmla="*/ 329 h 340"/>
                <a:gd name="T116" fmla="*/ 0 w 147"/>
                <a:gd name="T117" fmla="*/ 335 h 3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7"/>
                <a:gd name="T178" fmla="*/ 0 h 340"/>
                <a:gd name="T179" fmla="*/ 147 w 147"/>
                <a:gd name="T180" fmla="*/ 340 h 3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7" h="340">
                  <a:moveTo>
                    <a:pt x="147" y="0"/>
                  </a:moveTo>
                  <a:lnTo>
                    <a:pt x="147" y="6"/>
                  </a:lnTo>
                  <a:lnTo>
                    <a:pt x="147" y="11"/>
                  </a:lnTo>
                  <a:lnTo>
                    <a:pt x="141" y="11"/>
                  </a:lnTo>
                  <a:lnTo>
                    <a:pt x="141" y="17"/>
                  </a:lnTo>
                  <a:lnTo>
                    <a:pt x="141" y="23"/>
                  </a:lnTo>
                  <a:lnTo>
                    <a:pt x="135" y="23"/>
                  </a:lnTo>
                  <a:lnTo>
                    <a:pt x="135" y="29"/>
                  </a:lnTo>
                  <a:lnTo>
                    <a:pt x="129" y="29"/>
                  </a:lnTo>
                  <a:lnTo>
                    <a:pt x="129" y="34"/>
                  </a:lnTo>
                  <a:lnTo>
                    <a:pt x="129" y="40"/>
                  </a:lnTo>
                  <a:lnTo>
                    <a:pt x="124" y="40"/>
                  </a:lnTo>
                  <a:lnTo>
                    <a:pt x="124" y="46"/>
                  </a:lnTo>
                  <a:lnTo>
                    <a:pt x="124" y="52"/>
                  </a:lnTo>
                  <a:lnTo>
                    <a:pt x="118" y="52"/>
                  </a:lnTo>
                  <a:lnTo>
                    <a:pt x="118" y="58"/>
                  </a:lnTo>
                  <a:lnTo>
                    <a:pt x="118" y="63"/>
                  </a:lnTo>
                  <a:lnTo>
                    <a:pt x="118" y="69"/>
                  </a:lnTo>
                  <a:lnTo>
                    <a:pt x="112" y="69"/>
                  </a:lnTo>
                  <a:lnTo>
                    <a:pt x="112" y="75"/>
                  </a:lnTo>
                  <a:lnTo>
                    <a:pt x="106" y="75"/>
                  </a:lnTo>
                  <a:lnTo>
                    <a:pt x="106" y="81"/>
                  </a:lnTo>
                  <a:lnTo>
                    <a:pt x="106" y="86"/>
                  </a:lnTo>
                  <a:lnTo>
                    <a:pt x="100" y="86"/>
                  </a:lnTo>
                  <a:lnTo>
                    <a:pt x="94" y="86"/>
                  </a:lnTo>
                  <a:lnTo>
                    <a:pt x="94" y="92"/>
                  </a:lnTo>
                  <a:lnTo>
                    <a:pt x="94" y="98"/>
                  </a:lnTo>
                  <a:lnTo>
                    <a:pt x="94" y="104"/>
                  </a:lnTo>
                  <a:lnTo>
                    <a:pt x="88" y="104"/>
                  </a:lnTo>
                  <a:lnTo>
                    <a:pt x="88" y="110"/>
                  </a:lnTo>
                  <a:lnTo>
                    <a:pt x="88" y="115"/>
                  </a:lnTo>
                  <a:lnTo>
                    <a:pt x="82" y="115"/>
                  </a:lnTo>
                  <a:lnTo>
                    <a:pt x="82" y="121"/>
                  </a:lnTo>
                  <a:lnTo>
                    <a:pt x="82" y="127"/>
                  </a:lnTo>
                  <a:lnTo>
                    <a:pt x="76" y="127"/>
                  </a:lnTo>
                  <a:lnTo>
                    <a:pt x="76" y="133"/>
                  </a:lnTo>
                  <a:lnTo>
                    <a:pt x="71" y="133"/>
                  </a:lnTo>
                  <a:lnTo>
                    <a:pt x="71" y="138"/>
                  </a:lnTo>
                  <a:lnTo>
                    <a:pt x="71" y="144"/>
                  </a:lnTo>
                  <a:lnTo>
                    <a:pt x="65" y="144"/>
                  </a:lnTo>
                  <a:lnTo>
                    <a:pt x="65" y="150"/>
                  </a:lnTo>
                  <a:lnTo>
                    <a:pt x="65" y="156"/>
                  </a:lnTo>
                  <a:lnTo>
                    <a:pt x="65" y="161"/>
                  </a:lnTo>
                  <a:lnTo>
                    <a:pt x="59" y="161"/>
                  </a:lnTo>
                  <a:lnTo>
                    <a:pt x="59" y="167"/>
                  </a:lnTo>
                  <a:lnTo>
                    <a:pt x="59" y="173"/>
                  </a:lnTo>
                  <a:lnTo>
                    <a:pt x="59" y="179"/>
                  </a:lnTo>
                  <a:lnTo>
                    <a:pt x="53" y="179"/>
                  </a:lnTo>
                  <a:lnTo>
                    <a:pt x="53" y="185"/>
                  </a:lnTo>
                  <a:lnTo>
                    <a:pt x="53" y="190"/>
                  </a:lnTo>
                  <a:lnTo>
                    <a:pt x="53" y="196"/>
                  </a:lnTo>
                  <a:lnTo>
                    <a:pt x="47" y="196"/>
                  </a:lnTo>
                  <a:lnTo>
                    <a:pt x="47" y="202"/>
                  </a:lnTo>
                  <a:lnTo>
                    <a:pt x="47" y="208"/>
                  </a:lnTo>
                  <a:lnTo>
                    <a:pt x="47" y="213"/>
                  </a:lnTo>
                  <a:lnTo>
                    <a:pt x="47" y="219"/>
                  </a:lnTo>
                  <a:lnTo>
                    <a:pt x="41" y="219"/>
                  </a:lnTo>
                  <a:lnTo>
                    <a:pt x="41" y="225"/>
                  </a:lnTo>
                  <a:lnTo>
                    <a:pt x="41" y="231"/>
                  </a:lnTo>
                  <a:lnTo>
                    <a:pt x="35" y="231"/>
                  </a:lnTo>
                  <a:lnTo>
                    <a:pt x="35" y="237"/>
                  </a:lnTo>
                  <a:lnTo>
                    <a:pt x="35" y="242"/>
                  </a:lnTo>
                  <a:lnTo>
                    <a:pt x="35" y="248"/>
                  </a:lnTo>
                  <a:lnTo>
                    <a:pt x="35" y="254"/>
                  </a:lnTo>
                  <a:lnTo>
                    <a:pt x="29" y="254"/>
                  </a:lnTo>
                  <a:lnTo>
                    <a:pt x="29" y="260"/>
                  </a:lnTo>
                  <a:lnTo>
                    <a:pt x="29" y="265"/>
                  </a:lnTo>
                  <a:lnTo>
                    <a:pt x="23" y="265"/>
                  </a:lnTo>
                  <a:lnTo>
                    <a:pt x="23" y="271"/>
                  </a:lnTo>
                  <a:lnTo>
                    <a:pt x="18" y="271"/>
                  </a:lnTo>
                  <a:lnTo>
                    <a:pt x="18" y="277"/>
                  </a:lnTo>
                  <a:lnTo>
                    <a:pt x="18" y="283"/>
                  </a:lnTo>
                  <a:lnTo>
                    <a:pt x="12" y="283"/>
                  </a:lnTo>
                  <a:lnTo>
                    <a:pt x="12" y="288"/>
                  </a:lnTo>
                  <a:lnTo>
                    <a:pt x="12" y="294"/>
                  </a:lnTo>
                  <a:lnTo>
                    <a:pt x="6" y="294"/>
                  </a:lnTo>
                  <a:lnTo>
                    <a:pt x="6" y="300"/>
                  </a:lnTo>
                  <a:lnTo>
                    <a:pt x="6" y="306"/>
                  </a:lnTo>
                  <a:lnTo>
                    <a:pt x="6" y="312"/>
                  </a:lnTo>
                  <a:lnTo>
                    <a:pt x="6" y="317"/>
                  </a:lnTo>
                  <a:lnTo>
                    <a:pt x="0" y="317"/>
                  </a:lnTo>
                  <a:lnTo>
                    <a:pt x="0" y="323"/>
                  </a:lnTo>
                  <a:lnTo>
                    <a:pt x="0" y="329"/>
                  </a:lnTo>
                  <a:lnTo>
                    <a:pt x="0" y="335"/>
                  </a:lnTo>
                  <a:lnTo>
                    <a:pt x="0" y="340"/>
                  </a:ln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000">
                <a:solidFill>
                  <a:srgbClr val="001965"/>
                </a:solidFill>
                <a:ea typeface="ＭＳ Ｐゴシック" charset="0"/>
              </a:endParaRPr>
            </a:p>
          </p:txBody>
        </p:sp>
      </p:grpSp>
    </p:spTree>
    <p:extLst>
      <p:ext uri="{BB962C8B-B14F-4D97-AF65-F5344CB8AC3E}">
        <p14:creationId xmlns:p14="http://schemas.microsoft.com/office/powerpoint/2010/main" val="13156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4" grpId="0" animBg="1"/>
      <p:bldP spid="55" grpId="0" animBg="1"/>
      <p:bldP spid="5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7508" y="-40756"/>
            <a:ext cx="8856984" cy="2554545"/>
          </a:xfrm>
          <a:prstGeom prst="rect">
            <a:avLst/>
          </a:prstGeom>
        </p:spPr>
        <p:txBody>
          <a:bodyPr wrap="square">
            <a:spAutoFit/>
          </a:bodyPr>
          <a:lstStyle/>
          <a:p>
            <a:pPr algn="ctr"/>
            <a:r>
              <a:rPr lang="en-US" sz="4000" dirty="0">
                <a:solidFill>
                  <a:schemeClr val="bg1"/>
                </a:solidFill>
                <a:latin typeface="Arial" panose="020B0604020202020204" pitchFamily="34" charset="0"/>
                <a:ea typeface="ＭＳ Ｐゴシック" pitchFamily="34" charset="-128"/>
                <a:cs typeface="Arial" panose="020B0604020202020204" pitchFamily="34" charset="0"/>
              </a:rPr>
              <a:t>Genetic factors predicted better future type 2 diabetes the earlier in life they were tested</a:t>
            </a:r>
            <a:br>
              <a:rPr lang="en-US" sz="4000" b="1" dirty="0">
                <a:solidFill>
                  <a:schemeClr val="bg1"/>
                </a:solidFill>
                <a:latin typeface="Arial" panose="020B0604020202020204" pitchFamily="34" charset="0"/>
                <a:cs typeface="Arial" panose="020B0604020202020204" pitchFamily="34" charset="0"/>
              </a:rPr>
            </a:br>
            <a:endParaRPr lang="en-US" sz="4000" b="1" dirty="0">
              <a:solidFill>
                <a:schemeClr val="bg1"/>
              </a:solidFill>
              <a:latin typeface="Arial" panose="020B0604020202020204" pitchFamily="34" charset="0"/>
              <a:cs typeface="Arial" panose="020B0604020202020204" pitchFamily="34" charset="0"/>
            </a:endParaRPr>
          </a:p>
        </p:txBody>
      </p:sp>
      <p:grpSp>
        <p:nvGrpSpPr>
          <p:cNvPr id="63" name="Group 25"/>
          <p:cNvGrpSpPr>
            <a:grpSpLocks/>
          </p:cNvGrpSpPr>
          <p:nvPr/>
        </p:nvGrpSpPr>
        <p:grpSpPr bwMode="auto">
          <a:xfrm>
            <a:off x="1826549" y="1796821"/>
            <a:ext cx="8389938" cy="4857749"/>
            <a:chOff x="644525" y="1579563"/>
            <a:chExt cx="8258175" cy="3635375"/>
          </a:xfrm>
        </p:grpSpPr>
        <p:pic>
          <p:nvPicPr>
            <p:cNvPr id="64"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525" y="1831975"/>
              <a:ext cx="3757613" cy="3376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5" name="Text Box 26"/>
            <p:cNvSpPr txBox="1">
              <a:spLocks noChangeArrowheads="1"/>
            </p:cNvSpPr>
            <p:nvPr/>
          </p:nvSpPr>
          <p:spPr bwMode="auto">
            <a:xfrm>
              <a:off x="1347445" y="1579563"/>
              <a:ext cx="1928680" cy="30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64" tIns="46182" rIns="92364" bIns="46182">
              <a:spAutoFit/>
            </a:bodyPr>
            <a:lstStyle>
              <a:lvl1pPr defTabSz="923925" eaLnBrk="0" hangingPunct="0">
                <a:defRPr>
                  <a:solidFill>
                    <a:schemeClr val="tx1"/>
                  </a:solidFill>
                  <a:latin typeface="Calibri" pitchFamily="34" charset="0"/>
                  <a:cs typeface="Arial" charset="0"/>
                </a:defRPr>
              </a:lvl1pPr>
              <a:lvl2pPr marL="742950" indent="-285750" defTabSz="923925" eaLnBrk="0" hangingPunct="0">
                <a:defRPr>
                  <a:solidFill>
                    <a:schemeClr val="tx1"/>
                  </a:solidFill>
                  <a:latin typeface="Calibri" pitchFamily="34" charset="0"/>
                  <a:cs typeface="Arial" charset="0"/>
                </a:defRPr>
              </a:lvl2pPr>
              <a:lvl3pPr marL="1143000" indent="-228600" defTabSz="923925" eaLnBrk="0" hangingPunct="0">
                <a:defRPr>
                  <a:solidFill>
                    <a:schemeClr val="tx1"/>
                  </a:solidFill>
                  <a:latin typeface="Calibri" pitchFamily="34" charset="0"/>
                  <a:cs typeface="Arial" charset="0"/>
                </a:defRPr>
              </a:lvl3pPr>
              <a:lvl4pPr marL="1600200" indent="-228600" defTabSz="923925" eaLnBrk="0" hangingPunct="0">
                <a:defRPr>
                  <a:solidFill>
                    <a:schemeClr val="tx1"/>
                  </a:solidFill>
                  <a:latin typeface="Calibri" pitchFamily="34" charset="0"/>
                  <a:cs typeface="Arial" charset="0"/>
                </a:defRPr>
              </a:lvl4pPr>
              <a:lvl5pPr marL="2057400" indent="-228600" defTabSz="923925" eaLnBrk="0" hangingPunct="0">
                <a:defRPr>
                  <a:solidFill>
                    <a:schemeClr val="tx1"/>
                  </a:solidFill>
                  <a:latin typeface="Calibri" pitchFamily="34" charset="0"/>
                  <a:cs typeface="Arial" charset="0"/>
                </a:defRPr>
              </a:lvl5pPr>
              <a:lvl6pPr marL="2514600" indent="-228600" defTabSz="923925" eaLnBrk="0" fontAlgn="base" hangingPunct="0">
                <a:spcBef>
                  <a:spcPct val="0"/>
                </a:spcBef>
                <a:spcAft>
                  <a:spcPct val="0"/>
                </a:spcAft>
                <a:defRPr>
                  <a:solidFill>
                    <a:schemeClr val="tx1"/>
                  </a:solidFill>
                  <a:latin typeface="Calibri" pitchFamily="34" charset="0"/>
                  <a:cs typeface="Arial" charset="0"/>
                </a:defRPr>
              </a:lvl6pPr>
              <a:lvl7pPr marL="2971800" indent="-228600" defTabSz="923925" eaLnBrk="0" fontAlgn="base" hangingPunct="0">
                <a:spcBef>
                  <a:spcPct val="0"/>
                </a:spcBef>
                <a:spcAft>
                  <a:spcPct val="0"/>
                </a:spcAft>
                <a:defRPr>
                  <a:solidFill>
                    <a:schemeClr val="tx1"/>
                  </a:solidFill>
                  <a:latin typeface="Calibri" pitchFamily="34" charset="0"/>
                  <a:cs typeface="Arial" charset="0"/>
                </a:defRPr>
              </a:lvl7pPr>
              <a:lvl8pPr marL="3429000" indent="-228600" defTabSz="923925" eaLnBrk="0" fontAlgn="base" hangingPunct="0">
                <a:spcBef>
                  <a:spcPct val="0"/>
                </a:spcBef>
                <a:spcAft>
                  <a:spcPct val="0"/>
                </a:spcAft>
                <a:defRPr>
                  <a:solidFill>
                    <a:schemeClr val="tx1"/>
                  </a:solidFill>
                  <a:latin typeface="Calibri" pitchFamily="34" charset="0"/>
                  <a:cs typeface="Arial" charset="0"/>
                </a:defRPr>
              </a:lvl8pPr>
              <a:lvl9pPr marL="3886200" indent="-228600" defTabSz="923925"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0"/>
                </a:spcBef>
                <a:spcAft>
                  <a:spcPct val="0"/>
                </a:spcAft>
              </a:pPr>
              <a:r>
                <a:rPr lang="en-US" altLang="sv-SE" sz="2000" b="1" dirty="0">
                  <a:solidFill>
                    <a:srgbClr val="996633"/>
                  </a:solidFill>
                  <a:latin typeface="Trebuchet MS" panose="020B0603020202020204" pitchFamily="34" charset="0"/>
                  <a:ea typeface="MS PGothic" pitchFamily="34" charset="-128"/>
                </a:rPr>
                <a:t>Clinical model </a:t>
              </a:r>
            </a:p>
          </p:txBody>
        </p:sp>
        <p:sp>
          <p:nvSpPr>
            <p:cNvPr id="66" name="Rectangle 27"/>
            <p:cNvSpPr>
              <a:spLocks noChangeArrowheads="1"/>
            </p:cNvSpPr>
            <p:nvPr/>
          </p:nvSpPr>
          <p:spPr bwMode="auto">
            <a:xfrm>
              <a:off x="2863372" y="4128286"/>
              <a:ext cx="1214927" cy="16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23925" eaLnBrk="0" hangingPunct="0">
                <a:defRPr>
                  <a:solidFill>
                    <a:schemeClr val="tx1"/>
                  </a:solidFill>
                  <a:latin typeface="Calibri" pitchFamily="34" charset="0"/>
                  <a:cs typeface="Arial" charset="0"/>
                </a:defRPr>
              </a:lvl1pPr>
              <a:lvl2pPr marL="742950" indent="-285750" defTabSz="923925" eaLnBrk="0" hangingPunct="0">
                <a:defRPr>
                  <a:solidFill>
                    <a:schemeClr val="tx1"/>
                  </a:solidFill>
                  <a:latin typeface="Calibri" pitchFamily="34" charset="0"/>
                  <a:cs typeface="Arial" charset="0"/>
                </a:defRPr>
              </a:lvl2pPr>
              <a:lvl3pPr marL="1143000" indent="-228600" defTabSz="923925" eaLnBrk="0" hangingPunct="0">
                <a:defRPr>
                  <a:solidFill>
                    <a:schemeClr val="tx1"/>
                  </a:solidFill>
                  <a:latin typeface="Calibri" pitchFamily="34" charset="0"/>
                  <a:cs typeface="Arial" charset="0"/>
                </a:defRPr>
              </a:lvl3pPr>
              <a:lvl4pPr marL="1600200" indent="-228600" defTabSz="923925" eaLnBrk="0" hangingPunct="0">
                <a:defRPr>
                  <a:solidFill>
                    <a:schemeClr val="tx1"/>
                  </a:solidFill>
                  <a:latin typeface="Calibri" pitchFamily="34" charset="0"/>
                  <a:cs typeface="Arial" charset="0"/>
                </a:defRPr>
              </a:lvl4pPr>
              <a:lvl5pPr marL="2057400" indent="-228600" defTabSz="923925" eaLnBrk="0" hangingPunct="0">
                <a:defRPr>
                  <a:solidFill>
                    <a:schemeClr val="tx1"/>
                  </a:solidFill>
                  <a:latin typeface="Calibri" pitchFamily="34" charset="0"/>
                  <a:cs typeface="Arial" charset="0"/>
                </a:defRPr>
              </a:lvl5pPr>
              <a:lvl6pPr marL="2514600" indent="-228600" defTabSz="923925" eaLnBrk="0" fontAlgn="base" hangingPunct="0">
                <a:spcBef>
                  <a:spcPct val="0"/>
                </a:spcBef>
                <a:spcAft>
                  <a:spcPct val="0"/>
                </a:spcAft>
                <a:defRPr>
                  <a:solidFill>
                    <a:schemeClr val="tx1"/>
                  </a:solidFill>
                  <a:latin typeface="Calibri" pitchFamily="34" charset="0"/>
                  <a:cs typeface="Arial" charset="0"/>
                </a:defRPr>
              </a:lvl6pPr>
              <a:lvl7pPr marL="2971800" indent="-228600" defTabSz="923925" eaLnBrk="0" fontAlgn="base" hangingPunct="0">
                <a:spcBef>
                  <a:spcPct val="0"/>
                </a:spcBef>
                <a:spcAft>
                  <a:spcPct val="0"/>
                </a:spcAft>
                <a:defRPr>
                  <a:solidFill>
                    <a:schemeClr val="tx1"/>
                  </a:solidFill>
                  <a:latin typeface="Calibri" pitchFamily="34" charset="0"/>
                  <a:cs typeface="Arial" charset="0"/>
                </a:defRPr>
              </a:lvl7pPr>
              <a:lvl8pPr marL="3429000" indent="-228600" defTabSz="923925" eaLnBrk="0" fontAlgn="base" hangingPunct="0">
                <a:spcBef>
                  <a:spcPct val="0"/>
                </a:spcBef>
                <a:spcAft>
                  <a:spcPct val="0"/>
                </a:spcAft>
                <a:defRPr>
                  <a:solidFill>
                    <a:schemeClr val="tx1"/>
                  </a:solidFill>
                  <a:latin typeface="Calibri" pitchFamily="34" charset="0"/>
                  <a:cs typeface="Arial" charset="0"/>
                </a:defRPr>
              </a:lvl8pPr>
              <a:lvl9pPr marL="3886200" indent="-228600" defTabSz="923925"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sv-SE" sz="1400" dirty="0">
                  <a:solidFill>
                    <a:srgbClr val="001965"/>
                  </a:solidFill>
                  <a:latin typeface="Trebuchet MS" panose="020B0603020202020204" pitchFamily="34" charset="0"/>
                  <a:ea typeface="MS PGothic" pitchFamily="34" charset="-128"/>
                </a:rPr>
                <a:t>Lowest quintile</a:t>
              </a:r>
            </a:p>
          </p:txBody>
        </p:sp>
        <p:sp>
          <p:nvSpPr>
            <p:cNvPr id="67" name="Rectangle 28"/>
            <p:cNvSpPr>
              <a:spLocks noChangeArrowheads="1"/>
            </p:cNvSpPr>
            <p:nvPr/>
          </p:nvSpPr>
          <p:spPr bwMode="auto">
            <a:xfrm>
              <a:off x="2863372" y="4388068"/>
              <a:ext cx="1249639" cy="16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23925" eaLnBrk="0" hangingPunct="0">
                <a:defRPr>
                  <a:solidFill>
                    <a:schemeClr val="tx1"/>
                  </a:solidFill>
                  <a:latin typeface="Calibri" pitchFamily="34" charset="0"/>
                  <a:cs typeface="Arial" charset="0"/>
                </a:defRPr>
              </a:lvl1pPr>
              <a:lvl2pPr marL="742950" indent="-285750" defTabSz="923925" eaLnBrk="0" hangingPunct="0">
                <a:defRPr>
                  <a:solidFill>
                    <a:schemeClr val="tx1"/>
                  </a:solidFill>
                  <a:latin typeface="Calibri" pitchFamily="34" charset="0"/>
                  <a:cs typeface="Arial" charset="0"/>
                </a:defRPr>
              </a:lvl2pPr>
              <a:lvl3pPr marL="1143000" indent="-228600" defTabSz="923925" eaLnBrk="0" hangingPunct="0">
                <a:defRPr>
                  <a:solidFill>
                    <a:schemeClr val="tx1"/>
                  </a:solidFill>
                  <a:latin typeface="Calibri" pitchFamily="34" charset="0"/>
                  <a:cs typeface="Arial" charset="0"/>
                </a:defRPr>
              </a:lvl3pPr>
              <a:lvl4pPr marL="1600200" indent="-228600" defTabSz="923925" eaLnBrk="0" hangingPunct="0">
                <a:defRPr>
                  <a:solidFill>
                    <a:schemeClr val="tx1"/>
                  </a:solidFill>
                  <a:latin typeface="Calibri" pitchFamily="34" charset="0"/>
                  <a:cs typeface="Arial" charset="0"/>
                </a:defRPr>
              </a:lvl4pPr>
              <a:lvl5pPr marL="2057400" indent="-228600" defTabSz="923925" eaLnBrk="0" hangingPunct="0">
                <a:defRPr>
                  <a:solidFill>
                    <a:schemeClr val="tx1"/>
                  </a:solidFill>
                  <a:latin typeface="Calibri" pitchFamily="34" charset="0"/>
                  <a:cs typeface="Arial" charset="0"/>
                </a:defRPr>
              </a:lvl5pPr>
              <a:lvl6pPr marL="2514600" indent="-228600" defTabSz="923925" eaLnBrk="0" fontAlgn="base" hangingPunct="0">
                <a:spcBef>
                  <a:spcPct val="0"/>
                </a:spcBef>
                <a:spcAft>
                  <a:spcPct val="0"/>
                </a:spcAft>
                <a:defRPr>
                  <a:solidFill>
                    <a:schemeClr val="tx1"/>
                  </a:solidFill>
                  <a:latin typeface="Calibri" pitchFamily="34" charset="0"/>
                  <a:cs typeface="Arial" charset="0"/>
                </a:defRPr>
              </a:lvl6pPr>
              <a:lvl7pPr marL="2971800" indent="-228600" defTabSz="923925" eaLnBrk="0" fontAlgn="base" hangingPunct="0">
                <a:spcBef>
                  <a:spcPct val="0"/>
                </a:spcBef>
                <a:spcAft>
                  <a:spcPct val="0"/>
                </a:spcAft>
                <a:defRPr>
                  <a:solidFill>
                    <a:schemeClr val="tx1"/>
                  </a:solidFill>
                  <a:latin typeface="Calibri" pitchFamily="34" charset="0"/>
                  <a:cs typeface="Arial" charset="0"/>
                </a:defRPr>
              </a:lvl7pPr>
              <a:lvl8pPr marL="3429000" indent="-228600" defTabSz="923925" eaLnBrk="0" fontAlgn="base" hangingPunct="0">
                <a:spcBef>
                  <a:spcPct val="0"/>
                </a:spcBef>
                <a:spcAft>
                  <a:spcPct val="0"/>
                </a:spcAft>
                <a:defRPr>
                  <a:solidFill>
                    <a:schemeClr val="tx1"/>
                  </a:solidFill>
                  <a:latin typeface="Calibri" pitchFamily="34" charset="0"/>
                  <a:cs typeface="Arial" charset="0"/>
                </a:defRPr>
              </a:lvl8pPr>
              <a:lvl9pPr marL="3886200" indent="-228600" defTabSz="923925"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sv-SE" sz="1400" dirty="0">
                  <a:solidFill>
                    <a:srgbClr val="001965"/>
                  </a:solidFill>
                  <a:latin typeface="Trebuchet MS" panose="020B0603020202020204" pitchFamily="34" charset="0"/>
                  <a:ea typeface="MS PGothic" pitchFamily="34" charset="-128"/>
                </a:rPr>
                <a:t>Highest quintile</a:t>
              </a:r>
            </a:p>
          </p:txBody>
        </p:sp>
        <p:sp>
          <p:nvSpPr>
            <p:cNvPr id="68" name="Text Box 29"/>
            <p:cNvSpPr txBox="1">
              <a:spLocks noChangeArrowheads="1"/>
            </p:cNvSpPr>
            <p:nvPr/>
          </p:nvSpPr>
          <p:spPr bwMode="auto">
            <a:xfrm>
              <a:off x="1303229" y="2000918"/>
              <a:ext cx="1217080" cy="39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64" tIns="46182" rIns="92364" bIns="46182">
              <a:spAutoFit/>
            </a:bodyPr>
            <a:lstStyle>
              <a:lvl1pPr defTabSz="923925" eaLnBrk="0" hangingPunct="0">
                <a:defRPr>
                  <a:solidFill>
                    <a:schemeClr val="tx1"/>
                  </a:solidFill>
                  <a:latin typeface="Calibri" pitchFamily="34" charset="0"/>
                  <a:cs typeface="Arial" charset="0"/>
                </a:defRPr>
              </a:lvl1pPr>
              <a:lvl2pPr marL="742950" indent="-285750" defTabSz="923925" eaLnBrk="0" hangingPunct="0">
                <a:defRPr>
                  <a:solidFill>
                    <a:schemeClr val="tx1"/>
                  </a:solidFill>
                  <a:latin typeface="Calibri" pitchFamily="34" charset="0"/>
                  <a:cs typeface="Arial" charset="0"/>
                </a:defRPr>
              </a:lvl2pPr>
              <a:lvl3pPr marL="1143000" indent="-228600" defTabSz="923925" eaLnBrk="0" hangingPunct="0">
                <a:defRPr>
                  <a:solidFill>
                    <a:schemeClr val="tx1"/>
                  </a:solidFill>
                  <a:latin typeface="Calibri" pitchFamily="34" charset="0"/>
                  <a:cs typeface="Arial" charset="0"/>
                </a:defRPr>
              </a:lvl3pPr>
              <a:lvl4pPr marL="1600200" indent="-228600" defTabSz="923925" eaLnBrk="0" hangingPunct="0">
                <a:defRPr>
                  <a:solidFill>
                    <a:schemeClr val="tx1"/>
                  </a:solidFill>
                  <a:latin typeface="Calibri" pitchFamily="34" charset="0"/>
                  <a:cs typeface="Arial" charset="0"/>
                </a:defRPr>
              </a:lvl4pPr>
              <a:lvl5pPr marL="2057400" indent="-228600" defTabSz="923925" eaLnBrk="0" hangingPunct="0">
                <a:defRPr>
                  <a:solidFill>
                    <a:schemeClr val="tx1"/>
                  </a:solidFill>
                  <a:latin typeface="Calibri" pitchFamily="34" charset="0"/>
                  <a:cs typeface="Arial" charset="0"/>
                </a:defRPr>
              </a:lvl5pPr>
              <a:lvl6pPr marL="2514600" indent="-228600" defTabSz="923925" eaLnBrk="0" fontAlgn="base" hangingPunct="0">
                <a:spcBef>
                  <a:spcPct val="0"/>
                </a:spcBef>
                <a:spcAft>
                  <a:spcPct val="0"/>
                </a:spcAft>
                <a:defRPr>
                  <a:solidFill>
                    <a:schemeClr val="tx1"/>
                  </a:solidFill>
                  <a:latin typeface="Calibri" pitchFamily="34" charset="0"/>
                  <a:cs typeface="Arial" charset="0"/>
                </a:defRPr>
              </a:lvl6pPr>
              <a:lvl7pPr marL="2971800" indent="-228600" defTabSz="923925" eaLnBrk="0" fontAlgn="base" hangingPunct="0">
                <a:spcBef>
                  <a:spcPct val="0"/>
                </a:spcBef>
                <a:spcAft>
                  <a:spcPct val="0"/>
                </a:spcAft>
                <a:defRPr>
                  <a:solidFill>
                    <a:schemeClr val="tx1"/>
                  </a:solidFill>
                  <a:latin typeface="Calibri" pitchFamily="34" charset="0"/>
                  <a:cs typeface="Arial" charset="0"/>
                </a:defRPr>
              </a:lvl7pPr>
              <a:lvl8pPr marL="3429000" indent="-228600" defTabSz="923925" eaLnBrk="0" fontAlgn="base" hangingPunct="0">
                <a:spcBef>
                  <a:spcPct val="0"/>
                </a:spcBef>
                <a:spcAft>
                  <a:spcPct val="0"/>
                </a:spcAft>
                <a:defRPr>
                  <a:solidFill>
                    <a:schemeClr val="tx1"/>
                  </a:solidFill>
                  <a:latin typeface="Calibri" pitchFamily="34" charset="0"/>
                  <a:cs typeface="Arial" charset="0"/>
                </a:defRPr>
              </a:lvl8pPr>
              <a:lvl9pPr marL="3886200" indent="-228600" defTabSz="923925"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0"/>
                </a:spcBef>
                <a:spcAft>
                  <a:spcPct val="0"/>
                </a:spcAft>
              </a:pPr>
              <a:r>
                <a:rPr lang="en-US" altLang="sv-SE" sz="1400" b="1" dirty="0">
                  <a:solidFill>
                    <a:srgbClr val="000099"/>
                  </a:solidFill>
                  <a:latin typeface="Trebuchet MS" panose="020B0603020202020204" pitchFamily="34" charset="0"/>
                  <a:ea typeface="MS PGothic" pitchFamily="34" charset="-128"/>
                </a:rPr>
                <a:t>AUC = 0.754</a:t>
              </a:r>
            </a:p>
            <a:p>
              <a:pPr algn="ctr" eaLnBrk="1" fontAlgn="base" hangingPunct="1">
                <a:spcBef>
                  <a:spcPct val="0"/>
                </a:spcBef>
                <a:spcAft>
                  <a:spcPct val="0"/>
                </a:spcAft>
              </a:pPr>
              <a:r>
                <a:rPr lang="en-US" altLang="sv-SE" sz="1400" b="1" dirty="0">
                  <a:solidFill>
                    <a:srgbClr val="FF0000"/>
                  </a:solidFill>
                  <a:latin typeface="Trebuchet MS" panose="020B0603020202020204" pitchFamily="34" charset="0"/>
                  <a:ea typeface="MS PGothic" pitchFamily="34" charset="-128"/>
                </a:rPr>
                <a:t>AUC</a:t>
              </a:r>
              <a:r>
                <a:rPr lang="en-US" altLang="sv-SE" sz="1400" b="1" baseline="-25000" dirty="0">
                  <a:solidFill>
                    <a:srgbClr val="FF0000"/>
                  </a:solidFill>
                  <a:latin typeface="Trebuchet MS" panose="020B0603020202020204" pitchFamily="34" charset="0"/>
                  <a:ea typeface="MS PGothic" pitchFamily="34" charset="-128"/>
                </a:rPr>
                <a:t> </a:t>
              </a:r>
              <a:r>
                <a:rPr lang="en-US" altLang="sv-SE" sz="1400" b="1" dirty="0">
                  <a:solidFill>
                    <a:srgbClr val="FF0000"/>
                  </a:solidFill>
                  <a:latin typeface="Trebuchet MS" panose="020B0603020202020204" pitchFamily="34" charset="0"/>
                  <a:ea typeface="MS PGothic" pitchFamily="34" charset="-128"/>
                </a:rPr>
                <a:t>= 0.674</a:t>
              </a:r>
            </a:p>
          </p:txBody>
        </p:sp>
        <p:pic>
          <p:nvPicPr>
            <p:cNvPr id="69" name="Picture 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814513"/>
              <a:ext cx="3721100" cy="3400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0" name="Text Box 31"/>
            <p:cNvSpPr txBox="1">
              <a:spLocks noChangeArrowheads="1"/>
            </p:cNvSpPr>
            <p:nvPr/>
          </p:nvSpPr>
          <p:spPr bwMode="auto">
            <a:xfrm>
              <a:off x="5883361" y="1579563"/>
              <a:ext cx="1974438" cy="30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64" tIns="46182" rIns="92364" bIns="46182">
              <a:spAutoFit/>
            </a:bodyPr>
            <a:lstStyle>
              <a:lvl1pPr defTabSz="923925" eaLnBrk="0" hangingPunct="0">
                <a:defRPr>
                  <a:solidFill>
                    <a:schemeClr val="tx1"/>
                  </a:solidFill>
                  <a:latin typeface="Calibri" pitchFamily="34" charset="0"/>
                  <a:cs typeface="Arial" charset="0"/>
                </a:defRPr>
              </a:lvl1pPr>
              <a:lvl2pPr marL="742950" indent="-285750" defTabSz="923925" eaLnBrk="0" hangingPunct="0">
                <a:defRPr>
                  <a:solidFill>
                    <a:schemeClr val="tx1"/>
                  </a:solidFill>
                  <a:latin typeface="Calibri" pitchFamily="34" charset="0"/>
                  <a:cs typeface="Arial" charset="0"/>
                </a:defRPr>
              </a:lvl2pPr>
              <a:lvl3pPr marL="1143000" indent="-228600" defTabSz="923925" eaLnBrk="0" hangingPunct="0">
                <a:defRPr>
                  <a:solidFill>
                    <a:schemeClr val="tx1"/>
                  </a:solidFill>
                  <a:latin typeface="Calibri" pitchFamily="34" charset="0"/>
                  <a:cs typeface="Arial" charset="0"/>
                </a:defRPr>
              </a:lvl3pPr>
              <a:lvl4pPr marL="1600200" indent="-228600" defTabSz="923925" eaLnBrk="0" hangingPunct="0">
                <a:defRPr>
                  <a:solidFill>
                    <a:schemeClr val="tx1"/>
                  </a:solidFill>
                  <a:latin typeface="Calibri" pitchFamily="34" charset="0"/>
                  <a:cs typeface="Arial" charset="0"/>
                </a:defRPr>
              </a:lvl4pPr>
              <a:lvl5pPr marL="2057400" indent="-228600" defTabSz="923925" eaLnBrk="0" hangingPunct="0">
                <a:defRPr>
                  <a:solidFill>
                    <a:schemeClr val="tx1"/>
                  </a:solidFill>
                  <a:latin typeface="Calibri" pitchFamily="34" charset="0"/>
                  <a:cs typeface="Arial" charset="0"/>
                </a:defRPr>
              </a:lvl5pPr>
              <a:lvl6pPr marL="2514600" indent="-228600" defTabSz="923925" eaLnBrk="0" fontAlgn="base" hangingPunct="0">
                <a:spcBef>
                  <a:spcPct val="0"/>
                </a:spcBef>
                <a:spcAft>
                  <a:spcPct val="0"/>
                </a:spcAft>
                <a:defRPr>
                  <a:solidFill>
                    <a:schemeClr val="tx1"/>
                  </a:solidFill>
                  <a:latin typeface="Calibri" pitchFamily="34" charset="0"/>
                  <a:cs typeface="Arial" charset="0"/>
                </a:defRPr>
              </a:lvl6pPr>
              <a:lvl7pPr marL="2971800" indent="-228600" defTabSz="923925" eaLnBrk="0" fontAlgn="base" hangingPunct="0">
                <a:spcBef>
                  <a:spcPct val="0"/>
                </a:spcBef>
                <a:spcAft>
                  <a:spcPct val="0"/>
                </a:spcAft>
                <a:defRPr>
                  <a:solidFill>
                    <a:schemeClr val="tx1"/>
                  </a:solidFill>
                  <a:latin typeface="Calibri" pitchFamily="34" charset="0"/>
                  <a:cs typeface="Arial" charset="0"/>
                </a:defRPr>
              </a:lvl7pPr>
              <a:lvl8pPr marL="3429000" indent="-228600" defTabSz="923925" eaLnBrk="0" fontAlgn="base" hangingPunct="0">
                <a:spcBef>
                  <a:spcPct val="0"/>
                </a:spcBef>
                <a:spcAft>
                  <a:spcPct val="0"/>
                </a:spcAft>
                <a:defRPr>
                  <a:solidFill>
                    <a:schemeClr val="tx1"/>
                  </a:solidFill>
                  <a:latin typeface="Calibri" pitchFamily="34" charset="0"/>
                  <a:cs typeface="Arial" charset="0"/>
                </a:defRPr>
              </a:lvl8pPr>
              <a:lvl9pPr marL="3886200" indent="-228600" defTabSz="923925"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0"/>
                </a:spcBef>
                <a:spcAft>
                  <a:spcPct val="0"/>
                </a:spcAft>
              </a:pPr>
              <a:r>
                <a:rPr lang="en-US" altLang="sv-SE" sz="2000" b="1" dirty="0">
                  <a:solidFill>
                    <a:srgbClr val="996633"/>
                  </a:solidFill>
                  <a:latin typeface="Trebuchet MS" panose="020B0603020202020204" pitchFamily="34" charset="0"/>
                  <a:ea typeface="MS PGothic" pitchFamily="34" charset="-128"/>
                </a:rPr>
                <a:t>Genetic model </a:t>
              </a:r>
            </a:p>
          </p:txBody>
        </p:sp>
        <p:sp>
          <p:nvSpPr>
            <p:cNvPr id="71" name="Text Box 32"/>
            <p:cNvSpPr txBox="1">
              <a:spLocks noChangeArrowheads="1"/>
            </p:cNvSpPr>
            <p:nvPr/>
          </p:nvSpPr>
          <p:spPr bwMode="auto">
            <a:xfrm>
              <a:off x="5839365" y="1983494"/>
              <a:ext cx="1217080" cy="39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64" tIns="46182" rIns="92364" bIns="46182">
              <a:spAutoFit/>
            </a:bodyPr>
            <a:lstStyle>
              <a:lvl1pPr defTabSz="923925" eaLnBrk="0" hangingPunct="0">
                <a:defRPr>
                  <a:solidFill>
                    <a:schemeClr val="tx1"/>
                  </a:solidFill>
                  <a:latin typeface="Calibri" pitchFamily="34" charset="0"/>
                  <a:cs typeface="Arial" charset="0"/>
                </a:defRPr>
              </a:lvl1pPr>
              <a:lvl2pPr marL="742950" indent="-285750" defTabSz="923925" eaLnBrk="0" hangingPunct="0">
                <a:defRPr>
                  <a:solidFill>
                    <a:schemeClr val="tx1"/>
                  </a:solidFill>
                  <a:latin typeface="Calibri" pitchFamily="34" charset="0"/>
                  <a:cs typeface="Arial" charset="0"/>
                </a:defRPr>
              </a:lvl2pPr>
              <a:lvl3pPr marL="1143000" indent="-228600" defTabSz="923925" eaLnBrk="0" hangingPunct="0">
                <a:defRPr>
                  <a:solidFill>
                    <a:schemeClr val="tx1"/>
                  </a:solidFill>
                  <a:latin typeface="Calibri" pitchFamily="34" charset="0"/>
                  <a:cs typeface="Arial" charset="0"/>
                </a:defRPr>
              </a:lvl3pPr>
              <a:lvl4pPr marL="1600200" indent="-228600" defTabSz="923925" eaLnBrk="0" hangingPunct="0">
                <a:defRPr>
                  <a:solidFill>
                    <a:schemeClr val="tx1"/>
                  </a:solidFill>
                  <a:latin typeface="Calibri" pitchFamily="34" charset="0"/>
                  <a:cs typeface="Arial" charset="0"/>
                </a:defRPr>
              </a:lvl4pPr>
              <a:lvl5pPr marL="2057400" indent="-228600" defTabSz="923925" eaLnBrk="0" hangingPunct="0">
                <a:defRPr>
                  <a:solidFill>
                    <a:schemeClr val="tx1"/>
                  </a:solidFill>
                  <a:latin typeface="Calibri" pitchFamily="34" charset="0"/>
                  <a:cs typeface="Arial" charset="0"/>
                </a:defRPr>
              </a:lvl5pPr>
              <a:lvl6pPr marL="2514600" indent="-228600" defTabSz="923925" eaLnBrk="0" fontAlgn="base" hangingPunct="0">
                <a:spcBef>
                  <a:spcPct val="0"/>
                </a:spcBef>
                <a:spcAft>
                  <a:spcPct val="0"/>
                </a:spcAft>
                <a:defRPr>
                  <a:solidFill>
                    <a:schemeClr val="tx1"/>
                  </a:solidFill>
                  <a:latin typeface="Calibri" pitchFamily="34" charset="0"/>
                  <a:cs typeface="Arial" charset="0"/>
                </a:defRPr>
              </a:lvl6pPr>
              <a:lvl7pPr marL="2971800" indent="-228600" defTabSz="923925" eaLnBrk="0" fontAlgn="base" hangingPunct="0">
                <a:spcBef>
                  <a:spcPct val="0"/>
                </a:spcBef>
                <a:spcAft>
                  <a:spcPct val="0"/>
                </a:spcAft>
                <a:defRPr>
                  <a:solidFill>
                    <a:schemeClr val="tx1"/>
                  </a:solidFill>
                  <a:latin typeface="Calibri" pitchFamily="34" charset="0"/>
                  <a:cs typeface="Arial" charset="0"/>
                </a:defRPr>
              </a:lvl7pPr>
              <a:lvl8pPr marL="3429000" indent="-228600" defTabSz="923925" eaLnBrk="0" fontAlgn="base" hangingPunct="0">
                <a:spcBef>
                  <a:spcPct val="0"/>
                </a:spcBef>
                <a:spcAft>
                  <a:spcPct val="0"/>
                </a:spcAft>
                <a:defRPr>
                  <a:solidFill>
                    <a:schemeClr val="tx1"/>
                  </a:solidFill>
                  <a:latin typeface="Calibri" pitchFamily="34" charset="0"/>
                  <a:cs typeface="Arial" charset="0"/>
                </a:defRPr>
              </a:lvl8pPr>
              <a:lvl9pPr marL="3886200" indent="-228600" defTabSz="923925"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0"/>
                </a:spcBef>
                <a:spcAft>
                  <a:spcPct val="0"/>
                </a:spcAft>
              </a:pPr>
              <a:r>
                <a:rPr lang="en-US" altLang="sv-SE" sz="1400" b="1" dirty="0">
                  <a:solidFill>
                    <a:srgbClr val="000099"/>
                  </a:solidFill>
                  <a:latin typeface="Trebuchet MS" panose="020B0603020202020204" pitchFamily="34" charset="0"/>
                  <a:ea typeface="MS PGothic" pitchFamily="34" charset="-128"/>
                </a:rPr>
                <a:t>AUC = 0.565</a:t>
              </a:r>
            </a:p>
            <a:p>
              <a:pPr algn="ctr" eaLnBrk="1" fontAlgn="base" hangingPunct="1">
                <a:spcBef>
                  <a:spcPct val="0"/>
                </a:spcBef>
                <a:spcAft>
                  <a:spcPct val="0"/>
                </a:spcAft>
              </a:pPr>
              <a:r>
                <a:rPr lang="en-US" altLang="sv-SE" sz="1400" b="1" dirty="0">
                  <a:solidFill>
                    <a:srgbClr val="FF0000"/>
                  </a:solidFill>
                  <a:latin typeface="Trebuchet MS" panose="020B0603020202020204" pitchFamily="34" charset="0"/>
                  <a:ea typeface="MS PGothic" pitchFamily="34" charset="-128"/>
                </a:rPr>
                <a:t>AUC</a:t>
              </a:r>
              <a:r>
                <a:rPr lang="en-US" altLang="sv-SE" sz="1400" b="1" baseline="-25000" dirty="0">
                  <a:solidFill>
                    <a:srgbClr val="FF0000"/>
                  </a:solidFill>
                  <a:latin typeface="Trebuchet MS" panose="020B0603020202020204" pitchFamily="34" charset="0"/>
                  <a:ea typeface="MS PGothic" pitchFamily="34" charset="-128"/>
                </a:rPr>
                <a:t> </a:t>
              </a:r>
              <a:r>
                <a:rPr lang="en-US" altLang="sv-SE" sz="1400" b="1" dirty="0">
                  <a:solidFill>
                    <a:srgbClr val="FF0000"/>
                  </a:solidFill>
                  <a:latin typeface="Trebuchet MS" panose="020B0603020202020204" pitchFamily="34" charset="0"/>
                  <a:ea typeface="MS PGothic" pitchFamily="34" charset="-128"/>
                </a:rPr>
                <a:t>= 0.623</a:t>
              </a:r>
            </a:p>
          </p:txBody>
        </p:sp>
        <p:sp>
          <p:nvSpPr>
            <p:cNvPr id="72" name="Line 33"/>
            <p:cNvSpPr>
              <a:spLocks noChangeShapeType="1"/>
            </p:cNvSpPr>
            <p:nvPr/>
          </p:nvSpPr>
          <p:spPr bwMode="auto">
            <a:xfrm>
              <a:off x="2619375" y="4464050"/>
              <a:ext cx="152400" cy="0"/>
            </a:xfrm>
            <a:prstGeom prst="line">
              <a:avLst/>
            </a:prstGeom>
            <a:noFill/>
            <a:ln w="23876">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1965"/>
                </a:solidFill>
                <a:latin typeface="Trebuchet MS" panose="020B0603020202020204" pitchFamily="34" charset="0"/>
                <a:ea typeface="ＭＳ Ｐゴシック" charset="0"/>
              </a:endParaRPr>
            </a:p>
          </p:txBody>
        </p:sp>
        <p:sp>
          <p:nvSpPr>
            <p:cNvPr id="73" name="Line 34"/>
            <p:cNvSpPr>
              <a:spLocks noChangeShapeType="1"/>
            </p:cNvSpPr>
            <p:nvPr/>
          </p:nvSpPr>
          <p:spPr bwMode="auto">
            <a:xfrm>
              <a:off x="2619375" y="4235450"/>
              <a:ext cx="152400" cy="0"/>
            </a:xfrm>
            <a:prstGeom prst="line">
              <a:avLst/>
            </a:prstGeom>
            <a:noFill/>
            <a:ln w="23876">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1965"/>
                </a:solidFill>
                <a:latin typeface="Trebuchet MS" panose="020B0603020202020204" pitchFamily="34" charset="0"/>
                <a:ea typeface="ＭＳ Ｐゴシック" charset="0"/>
              </a:endParaRPr>
            </a:p>
          </p:txBody>
        </p:sp>
        <p:sp>
          <p:nvSpPr>
            <p:cNvPr id="74" name="Text Box 35"/>
            <p:cNvSpPr txBox="1">
              <a:spLocks noChangeArrowheads="1"/>
            </p:cNvSpPr>
            <p:nvPr/>
          </p:nvSpPr>
          <p:spPr bwMode="auto">
            <a:xfrm>
              <a:off x="2743055" y="3638817"/>
              <a:ext cx="849446" cy="25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64" tIns="46182" rIns="92364" bIns="46182">
              <a:spAutoFit/>
            </a:bodyPr>
            <a:lstStyle>
              <a:lvl1pPr defTabSz="923925" eaLnBrk="0" hangingPunct="0">
                <a:defRPr>
                  <a:solidFill>
                    <a:schemeClr val="tx1"/>
                  </a:solidFill>
                  <a:latin typeface="Calibri" pitchFamily="34" charset="0"/>
                  <a:cs typeface="Arial" charset="0"/>
                </a:defRPr>
              </a:lvl1pPr>
              <a:lvl2pPr marL="742950" indent="-285750" defTabSz="923925" eaLnBrk="0" hangingPunct="0">
                <a:defRPr>
                  <a:solidFill>
                    <a:schemeClr val="tx1"/>
                  </a:solidFill>
                  <a:latin typeface="Calibri" pitchFamily="34" charset="0"/>
                  <a:cs typeface="Arial" charset="0"/>
                </a:defRPr>
              </a:lvl2pPr>
              <a:lvl3pPr marL="1143000" indent="-228600" defTabSz="923925" eaLnBrk="0" hangingPunct="0">
                <a:defRPr>
                  <a:solidFill>
                    <a:schemeClr val="tx1"/>
                  </a:solidFill>
                  <a:latin typeface="Calibri" pitchFamily="34" charset="0"/>
                  <a:cs typeface="Arial" charset="0"/>
                </a:defRPr>
              </a:lvl3pPr>
              <a:lvl4pPr marL="1600200" indent="-228600" defTabSz="923925" eaLnBrk="0" hangingPunct="0">
                <a:defRPr>
                  <a:solidFill>
                    <a:schemeClr val="tx1"/>
                  </a:solidFill>
                  <a:latin typeface="Calibri" pitchFamily="34" charset="0"/>
                  <a:cs typeface="Arial" charset="0"/>
                </a:defRPr>
              </a:lvl4pPr>
              <a:lvl5pPr marL="2057400" indent="-228600" defTabSz="923925" eaLnBrk="0" hangingPunct="0">
                <a:defRPr>
                  <a:solidFill>
                    <a:schemeClr val="tx1"/>
                  </a:solidFill>
                  <a:latin typeface="Calibri" pitchFamily="34" charset="0"/>
                  <a:cs typeface="Arial" charset="0"/>
                </a:defRPr>
              </a:lvl5pPr>
              <a:lvl6pPr marL="2514600" indent="-228600" defTabSz="923925" eaLnBrk="0" fontAlgn="base" hangingPunct="0">
                <a:spcBef>
                  <a:spcPct val="0"/>
                </a:spcBef>
                <a:spcAft>
                  <a:spcPct val="0"/>
                </a:spcAft>
                <a:defRPr>
                  <a:solidFill>
                    <a:schemeClr val="tx1"/>
                  </a:solidFill>
                  <a:latin typeface="Calibri" pitchFamily="34" charset="0"/>
                  <a:cs typeface="Arial" charset="0"/>
                </a:defRPr>
              </a:lvl6pPr>
              <a:lvl7pPr marL="2971800" indent="-228600" defTabSz="923925" eaLnBrk="0" fontAlgn="base" hangingPunct="0">
                <a:spcBef>
                  <a:spcPct val="0"/>
                </a:spcBef>
                <a:spcAft>
                  <a:spcPct val="0"/>
                </a:spcAft>
                <a:defRPr>
                  <a:solidFill>
                    <a:schemeClr val="tx1"/>
                  </a:solidFill>
                  <a:latin typeface="Calibri" pitchFamily="34" charset="0"/>
                  <a:cs typeface="Arial" charset="0"/>
                </a:defRPr>
              </a:lvl7pPr>
              <a:lvl8pPr marL="3429000" indent="-228600" defTabSz="923925" eaLnBrk="0" fontAlgn="base" hangingPunct="0">
                <a:spcBef>
                  <a:spcPct val="0"/>
                </a:spcBef>
                <a:spcAft>
                  <a:spcPct val="0"/>
                </a:spcAft>
                <a:defRPr>
                  <a:solidFill>
                    <a:schemeClr val="tx1"/>
                  </a:solidFill>
                  <a:latin typeface="Calibri" pitchFamily="34" charset="0"/>
                  <a:cs typeface="Arial" charset="0"/>
                </a:defRPr>
              </a:lvl8pPr>
              <a:lvl9pPr marL="3886200" indent="-228600" defTabSz="923925"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r>
                <a:rPr lang="en-US" altLang="sv-SE" sz="1600" b="1" dirty="0">
                  <a:solidFill>
                    <a:srgbClr val="001965"/>
                  </a:solidFill>
                  <a:latin typeface="Trebuchet MS" panose="020B0603020202020204" pitchFamily="34" charset="0"/>
                  <a:ea typeface="MS PGothic" pitchFamily="34" charset="-128"/>
                </a:rPr>
                <a:t>p=0.01</a:t>
              </a:r>
            </a:p>
          </p:txBody>
        </p:sp>
        <p:sp>
          <p:nvSpPr>
            <p:cNvPr id="75" name="Text Box 36"/>
            <p:cNvSpPr txBox="1">
              <a:spLocks noChangeArrowheads="1"/>
            </p:cNvSpPr>
            <p:nvPr/>
          </p:nvSpPr>
          <p:spPr bwMode="auto">
            <a:xfrm>
              <a:off x="7238564" y="3638817"/>
              <a:ext cx="849446" cy="25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64" tIns="46182" rIns="92364" bIns="46182">
              <a:spAutoFit/>
            </a:bodyPr>
            <a:lstStyle>
              <a:lvl1pPr defTabSz="923925" eaLnBrk="0" hangingPunct="0">
                <a:defRPr>
                  <a:solidFill>
                    <a:schemeClr val="tx1"/>
                  </a:solidFill>
                  <a:latin typeface="Calibri" pitchFamily="34" charset="0"/>
                  <a:cs typeface="Arial" charset="0"/>
                </a:defRPr>
              </a:lvl1pPr>
              <a:lvl2pPr marL="742950" indent="-285750" defTabSz="923925" eaLnBrk="0" hangingPunct="0">
                <a:defRPr>
                  <a:solidFill>
                    <a:schemeClr val="tx1"/>
                  </a:solidFill>
                  <a:latin typeface="Calibri" pitchFamily="34" charset="0"/>
                  <a:cs typeface="Arial" charset="0"/>
                </a:defRPr>
              </a:lvl2pPr>
              <a:lvl3pPr marL="1143000" indent="-228600" defTabSz="923925" eaLnBrk="0" hangingPunct="0">
                <a:defRPr>
                  <a:solidFill>
                    <a:schemeClr val="tx1"/>
                  </a:solidFill>
                  <a:latin typeface="Calibri" pitchFamily="34" charset="0"/>
                  <a:cs typeface="Arial" charset="0"/>
                </a:defRPr>
              </a:lvl3pPr>
              <a:lvl4pPr marL="1600200" indent="-228600" defTabSz="923925" eaLnBrk="0" hangingPunct="0">
                <a:defRPr>
                  <a:solidFill>
                    <a:schemeClr val="tx1"/>
                  </a:solidFill>
                  <a:latin typeface="Calibri" pitchFamily="34" charset="0"/>
                  <a:cs typeface="Arial" charset="0"/>
                </a:defRPr>
              </a:lvl4pPr>
              <a:lvl5pPr marL="2057400" indent="-228600" defTabSz="923925" eaLnBrk="0" hangingPunct="0">
                <a:defRPr>
                  <a:solidFill>
                    <a:schemeClr val="tx1"/>
                  </a:solidFill>
                  <a:latin typeface="Calibri" pitchFamily="34" charset="0"/>
                  <a:cs typeface="Arial" charset="0"/>
                </a:defRPr>
              </a:lvl5pPr>
              <a:lvl6pPr marL="2514600" indent="-228600" defTabSz="923925" eaLnBrk="0" fontAlgn="base" hangingPunct="0">
                <a:spcBef>
                  <a:spcPct val="0"/>
                </a:spcBef>
                <a:spcAft>
                  <a:spcPct val="0"/>
                </a:spcAft>
                <a:defRPr>
                  <a:solidFill>
                    <a:schemeClr val="tx1"/>
                  </a:solidFill>
                  <a:latin typeface="Calibri" pitchFamily="34" charset="0"/>
                  <a:cs typeface="Arial" charset="0"/>
                </a:defRPr>
              </a:lvl6pPr>
              <a:lvl7pPr marL="2971800" indent="-228600" defTabSz="923925" eaLnBrk="0" fontAlgn="base" hangingPunct="0">
                <a:spcBef>
                  <a:spcPct val="0"/>
                </a:spcBef>
                <a:spcAft>
                  <a:spcPct val="0"/>
                </a:spcAft>
                <a:defRPr>
                  <a:solidFill>
                    <a:schemeClr val="tx1"/>
                  </a:solidFill>
                  <a:latin typeface="Calibri" pitchFamily="34" charset="0"/>
                  <a:cs typeface="Arial" charset="0"/>
                </a:defRPr>
              </a:lvl7pPr>
              <a:lvl8pPr marL="3429000" indent="-228600" defTabSz="923925" eaLnBrk="0" fontAlgn="base" hangingPunct="0">
                <a:spcBef>
                  <a:spcPct val="0"/>
                </a:spcBef>
                <a:spcAft>
                  <a:spcPct val="0"/>
                </a:spcAft>
                <a:defRPr>
                  <a:solidFill>
                    <a:schemeClr val="tx1"/>
                  </a:solidFill>
                  <a:latin typeface="Calibri" pitchFamily="34" charset="0"/>
                  <a:cs typeface="Arial" charset="0"/>
                </a:defRPr>
              </a:lvl8pPr>
              <a:lvl9pPr marL="3886200" indent="-228600" defTabSz="923925"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r>
                <a:rPr lang="en-US" altLang="sv-SE" sz="1600" b="1" dirty="0">
                  <a:solidFill>
                    <a:srgbClr val="001965"/>
                  </a:solidFill>
                  <a:latin typeface="Trebuchet MS" panose="020B0603020202020204" pitchFamily="34" charset="0"/>
                  <a:ea typeface="MS PGothic" pitchFamily="34" charset="-128"/>
                </a:rPr>
                <a:t>p=0.01</a:t>
              </a:r>
            </a:p>
          </p:txBody>
        </p:sp>
        <p:sp>
          <p:nvSpPr>
            <p:cNvPr id="76" name="Rectangle 37"/>
            <p:cNvSpPr>
              <a:spLocks noChangeArrowheads="1"/>
            </p:cNvSpPr>
            <p:nvPr/>
          </p:nvSpPr>
          <p:spPr bwMode="auto">
            <a:xfrm>
              <a:off x="7358882" y="4110861"/>
              <a:ext cx="1214927" cy="16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23925" eaLnBrk="0" hangingPunct="0">
                <a:defRPr>
                  <a:solidFill>
                    <a:schemeClr val="tx1"/>
                  </a:solidFill>
                  <a:latin typeface="Calibri" pitchFamily="34" charset="0"/>
                  <a:cs typeface="Arial" charset="0"/>
                </a:defRPr>
              </a:lvl1pPr>
              <a:lvl2pPr marL="742950" indent="-285750" defTabSz="923925" eaLnBrk="0" hangingPunct="0">
                <a:defRPr>
                  <a:solidFill>
                    <a:schemeClr val="tx1"/>
                  </a:solidFill>
                  <a:latin typeface="Calibri" pitchFamily="34" charset="0"/>
                  <a:cs typeface="Arial" charset="0"/>
                </a:defRPr>
              </a:lvl2pPr>
              <a:lvl3pPr marL="1143000" indent="-228600" defTabSz="923925" eaLnBrk="0" hangingPunct="0">
                <a:defRPr>
                  <a:solidFill>
                    <a:schemeClr val="tx1"/>
                  </a:solidFill>
                  <a:latin typeface="Calibri" pitchFamily="34" charset="0"/>
                  <a:cs typeface="Arial" charset="0"/>
                </a:defRPr>
              </a:lvl3pPr>
              <a:lvl4pPr marL="1600200" indent="-228600" defTabSz="923925" eaLnBrk="0" hangingPunct="0">
                <a:defRPr>
                  <a:solidFill>
                    <a:schemeClr val="tx1"/>
                  </a:solidFill>
                  <a:latin typeface="Calibri" pitchFamily="34" charset="0"/>
                  <a:cs typeface="Arial" charset="0"/>
                </a:defRPr>
              </a:lvl4pPr>
              <a:lvl5pPr marL="2057400" indent="-228600" defTabSz="923925" eaLnBrk="0" hangingPunct="0">
                <a:defRPr>
                  <a:solidFill>
                    <a:schemeClr val="tx1"/>
                  </a:solidFill>
                  <a:latin typeface="Calibri" pitchFamily="34" charset="0"/>
                  <a:cs typeface="Arial" charset="0"/>
                </a:defRPr>
              </a:lvl5pPr>
              <a:lvl6pPr marL="2514600" indent="-228600" defTabSz="923925" eaLnBrk="0" fontAlgn="base" hangingPunct="0">
                <a:spcBef>
                  <a:spcPct val="0"/>
                </a:spcBef>
                <a:spcAft>
                  <a:spcPct val="0"/>
                </a:spcAft>
                <a:defRPr>
                  <a:solidFill>
                    <a:schemeClr val="tx1"/>
                  </a:solidFill>
                  <a:latin typeface="Calibri" pitchFamily="34" charset="0"/>
                  <a:cs typeface="Arial" charset="0"/>
                </a:defRPr>
              </a:lvl6pPr>
              <a:lvl7pPr marL="2971800" indent="-228600" defTabSz="923925" eaLnBrk="0" fontAlgn="base" hangingPunct="0">
                <a:spcBef>
                  <a:spcPct val="0"/>
                </a:spcBef>
                <a:spcAft>
                  <a:spcPct val="0"/>
                </a:spcAft>
                <a:defRPr>
                  <a:solidFill>
                    <a:schemeClr val="tx1"/>
                  </a:solidFill>
                  <a:latin typeface="Calibri" pitchFamily="34" charset="0"/>
                  <a:cs typeface="Arial" charset="0"/>
                </a:defRPr>
              </a:lvl7pPr>
              <a:lvl8pPr marL="3429000" indent="-228600" defTabSz="923925" eaLnBrk="0" fontAlgn="base" hangingPunct="0">
                <a:spcBef>
                  <a:spcPct val="0"/>
                </a:spcBef>
                <a:spcAft>
                  <a:spcPct val="0"/>
                </a:spcAft>
                <a:defRPr>
                  <a:solidFill>
                    <a:schemeClr val="tx1"/>
                  </a:solidFill>
                  <a:latin typeface="Calibri" pitchFamily="34" charset="0"/>
                  <a:cs typeface="Arial" charset="0"/>
                </a:defRPr>
              </a:lvl8pPr>
              <a:lvl9pPr marL="3886200" indent="-228600" defTabSz="923925"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sv-SE" sz="1400" dirty="0">
                  <a:solidFill>
                    <a:srgbClr val="001965"/>
                  </a:solidFill>
                  <a:latin typeface="Trebuchet MS" panose="020B0603020202020204" pitchFamily="34" charset="0"/>
                  <a:ea typeface="MS PGothic" pitchFamily="34" charset="-128"/>
                </a:rPr>
                <a:t>Lowest quintile</a:t>
              </a:r>
            </a:p>
          </p:txBody>
        </p:sp>
        <p:sp>
          <p:nvSpPr>
            <p:cNvPr id="77" name="Rectangle 38"/>
            <p:cNvSpPr>
              <a:spLocks noChangeArrowheads="1"/>
            </p:cNvSpPr>
            <p:nvPr/>
          </p:nvSpPr>
          <p:spPr bwMode="auto">
            <a:xfrm>
              <a:off x="7358882" y="4372228"/>
              <a:ext cx="1249639" cy="16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23925" eaLnBrk="0" hangingPunct="0">
                <a:defRPr>
                  <a:solidFill>
                    <a:schemeClr val="tx1"/>
                  </a:solidFill>
                  <a:latin typeface="Calibri" pitchFamily="34" charset="0"/>
                  <a:cs typeface="Arial" charset="0"/>
                </a:defRPr>
              </a:lvl1pPr>
              <a:lvl2pPr marL="742950" indent="-285750" defTabSz="923925" eaLnBrk="0" hangingPunct="0">
                <a:defRPr>
                  <a:solidFill>
                    <a:schemeClr val="tx1"/>
                  </a:solidFill>
                  <a:latin typeface="Calibri" pitchFamily="34" charset="0"/>
                  <a:cs typeface="Arial" charset="0"/>
                </a:defRPr>
              </a:lvl2pPr>
              <a:lvl3pPr marL="1143000" indent="-228600" defTabSz="923925" eaLnBrk="0" hangingPunct="0">
                <a:defRPr>
                  <a:solidFill>
                    <a:schemeClr val="tx1"/>
                  </a:solidFill>
                  <a:latin typeface="Calibri" pitchFamily="34" charset="0"/>
                  <a:cs typeface="Arial" charset="0"/>
                </a:defRPr>
              </a:lvl3pPr>
              <a:lvl4pPr marL="1600200" indent="-228600" defTabSz="923925" eaLnBrk="0" hangingPunct="0">
                <a:defRPr>
                  <a:solidFill>
                    <a:schemeClr val="tx1"/>
                  </a:solidFill>
                  <a:latin typeface="Calibri" pitchFamily="34" charset="0"/>
                  <a:cs typeface="Arial" charset="0"/>
                </a:defRPr>
              </a:lvl4pPr>
              <a:lvl5pPr marL="2057400" indent="-228600" defTabSz="923925" eaLnBrk="0" hangingPunct="0">
                <a:defRPr>
                  <a:solidFill>
                    <a:schemeClr val="tx1"/>
                  </a:solidFill>
                  <a:latin typeface="Calibri" pitchFamily="34" charset="0"/>
                  <a:cs typeface="Arial" charset="0"/>
                </a:defRPr>
              </a:lvl5pPr>
              <a:lvl6pPr marL="2514600" indent="-228600" defTabSz="923925" eaLnBrk="0" fontAlgn="base" hangingPunct="0">
                <a:spcBef>
                  <a:spcPct val="0"/>
                </a:spcBef>
                <a:spcAft>
                  <a:spcPct val="0"/>
                </a:spcAft>
                <a:defRPr>
                  <a:solidFill>
                    <a:schemeClr val="tx1"/>
                  </a:solidFill>
                  <a:latin typeface="Calibri" pitchFamily="34" charset="0"/>
                  <a:cs typeface="Arial" charset="0"/>
                </a:defRPr>
              </a:lvl6pPr>
              <a:lvl7pPr marL="2971800" indent="-228600" defTabSz="923925" eaLnBrk="0" fontAlgn="base" hangingPunct="0">
                <a:spcBef>
                  <a:spcPct val="0"/>
                </a:spcBef>
                <a:spcAft>
                  <a:spcPct val="0"/>
                </a:spcAft>
                <a:defRPr>
                  <a:solidFill>
                    <a:schemeClr val="tx1"/>
                  </a:solidFill>
                  <a:latin typeface="Calibri" pitchFamily="34" charset="0"/>
                  <a:cs typeface="Arial" charset="0"/>
                </a:defRPr>
              </a:lvl7pPr>
              <a:lvl8pPr marL="3429000" indent="-228600" defTabSz="923925" eaLnBrk="0" fontAlgn="base" hangingPunct="0">
                <a:spcBef>
                  <a:spcPct val="0"/>
                </a:spcBef>
                <a:spcAft>
                  <a:spcPct val="0"/>
                </a:spcAft>
                <a:defRPr>
                  <a:solidFill>
                    <a:schemeClr val="tx1"/>
                  </a:solidFill>
                  <a:latin typeface="Calibri" pitchFamily="34" charset="0"/>
                  <a:cs typeface="Arial" charset="0"/>
                </a:defRPr>
              </a:lvl8pPr>
              <a:lvl9pPr marL="3886200" indent="-228600" defTabSz="923925"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sv-SE" sz="1400" dirty="0">
                  <a:solidFill>
                    <a:srgbClr val="001965"/>
                  </a:solidFill>
                  <a:latin typeface="Trebuchet MS" panose="020B0603020202020204" pitchFamily="34" charset="0"/>
                  <a:ea typeface="MS PGothic" pitchFamily="34" charset="-128"/>
                </a:rPr>
                <a:t>Highest quintile</a:t>
              </a:r>
            </a:p>
          </p:txBody>
        </p:sp>
        <p:sp>
          <p:nvSpPr>
            <p:cNvPr id="78" name="Line 39"/>
            <p:cNvSpPr>
              <a:spLocks noChangeShapeType="1"/>
            </p:cNvSpPr>
            <p:nvPr/>
          </p:nvSpPr>
          <p:spPr bwMode="auto">
            <a:xfrm>
              <a:off x="7115175" y="4448175"/>
              <a:ext cx="152400" cy="0"/>
            </a:xfrm>
            <a:prstGeom prst="line">
              <a:avLst/>
            </a:prstGeom>
            <a:noFill/>
            <a:ln w="23876">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1965"/>
                </a:solidFill>
                <a:latin typeface="Trebuchet MS" panose="020B0603020202020204" pitchFamily="34" charset="0"/>
                <a:ea typeface="ＭＳ Ｐゴシック" charset="0"/>
              </a:endParaRPr>
            </a:p>
          </p:txBody>
        </p:sp>
        <p:sp>
          <p:nvSpPr>
            <p:cNvPr id="79" name="Line 40"/>
            <p:cNvSpPr>
              <a:spLocks noChangeShapeType="1"/>
            </p:cNvSpPr>
            <p:nvPr/>
          </p:nvSpPr>
          <p:spPr bwMode="auto">
            <a:xfrm>
              <a:off x="7115175" y="4219575"/>
              <a:ext cx="152400" cy="0"/>
            </a:xfrm>
            <a:prstGeom prst="line">
              <a:avLst/>
            </a:prstGeom>
            <a:noFill/>
            <a:ln w="23876">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1965"/>
                </a:solidFill>
                <a:latin typeface="Trebuchet MS" panose="020B0603020202020204" pitchFamily="34" charset="0"/>
                <a:ea typeface="ＭＳ Ｐゴシック" charset="0"/>
              </a:endParaRPr>
            </a:p>
          </p:txBody>
        </p:sp>
      </p:grpSp>
      <p:sp>
        <p:nvSpPr>
          <p:cNvPr id="80" name="Text Box 41"/>
          <p:cNvSpPr txBox="1">
            <a:spLocks noChangeArrowheads="1"/>
          </p:cNvSpPr>
          <p:nvPr/>
        </p:nvSpPr>
        <p:spPr bwMode="auto">
          <a:xfrm>
            <a:off x="1551485" y="1332809"/>
            <a:ext cx="9096375" cy="58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4" tIns="46182" rIns="92364" bIns="46182">
            <a:spAutoFit/>
          </a:bodyPr>
          <a:lstStyle>
            <a:lvl1pPr defTabSz="923925">
              <a:defRPr>
                <a:solidFill>
                  <a:schemeClr val="tx1"/>
                </a:solidFill>
                <a:latin typeface="Arial" pitchFamily="34" charset="0"/>
              </a:defRPr>
            </a:lvl1pPr>
            <a:lvl2pPr marL="750888" indent="-288925" defTabSz="923925">
              <a:defRPr>
                <a:solidFill>
                  <a:schemeClr val="tx1"/>
                </a:solidFill>
                <a:latin typeface="Arial" pitchFamily="34" charset="0"/>
              </a:defRPr>
            </a:lvl2pPr>
            <a:lvl3pPr marL="1154113" indent="-230188" defTabSz="923925">
              <a:defRPr>
                <a:solidFill>
                  <a:schemeClr val="tx1"/>
                </a:solidFill>
                <a:latin typeface="Arial" pitchFamily="34" charset="0"/>
              </a:defRPr>
            </a:lvl3pPr>
            <a:lvl4pPr marL="1616075" indent="-230188" defTabSz="923925">
              <a:defRPr>
                <a:solidFill>
                  <a:schemeClr val="tx1"/>
                </a:solidFill>
                <a:latin typeface="Arial" pitchFamily="34" charset="0"/>
              </a:defRPr>
            </a:lvl4pPr>
            <a:lvl5pPr marL="2078038" indent="-230188" defTabSz="923925">
              <a:defRPr>
                <a:solidFill>
                  <a:schemeClr val="tx1"/>
                </a:solidFill>
                <a:latin typeface="Arial" pitchFamily="34" charset="0"/>
              </a:defRPr>
            </a:lvl5pPr>
            <a:lvl6pPr marL="2535238" indent="-230188" defTabSz="923925" fontAlgn="base">
              <a:spcBef>
                <a:spcPct val="0"/>
              </a:spcBef>
              <a:spcAft>
                <a:spcPct val="0"/>
              </a:spcAft>
              <a:defRPr>
                <a:solidFill>
                  <a:schemeClr val="tx1"/>
                </a:solidFill>
                <a:latin typeface="Arial" pitchFamily="34" charset="0"/>
              </a:defRPr>
            </a:lvl6pPr>
            <a:lvl7pPr marL="2992438" indent="-230188" defTabSz="923925" fontAlgn="base">
              <a:spcBef>
                <a:spcPct val="0"/>
              </a:spcBef>
              <a:spcAft>
                <a:spcPct val="0"/>
              </a:spcAft>
              <a:defRPr>
                <a:solidFill>
                  <a:schemeClr val="tx1"/>
                </a:solidFill>
                <a:latin typeface="Arial" pitchFamily="34" charset="0"/>
              </a:defRPr>
            </a:lvl7pPr>
            <a:lvl8pPr marL="3449638" indent="-230188" defTabSz="923925" fontAlgn="base">
              <a:spcBef>
                <a:spcPct val="0"/>
              </a:spcBef>
              <a:spcAft>
                <a:spcPct val="0"/>
              </a:spcAft>
              <a:defRPr>
                <a:solidFill>
                  <a:schemeClr val="tx1"/>
                </a:solidFill>
                <a:latin typeface="Arial" pitchFamily="34" charset="0"/>
              </a:defRPr>
            </a:lvl8pPr>
            <a:lvl9pPr marL="3906838" indent="-230188" defTabSz="923925" fontAlgn="base">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defRPr/>
            </a:pPr>
            <a:r>
              <a:rPr lang="en-US" sz="1600" dirty="0">
                <a:solidFill>
                  <a:srgbClr val="001965"/>
                </a:solidFill>
                <a:latin typeface="Trebuchet MS" panose="020B0603020202020204" pitchFamily="34" charset="0"/>
                <a:ea typeface="ＭＳ Ｐゴシック" pitchFamily="34" charset="-128"/>
              </a:rPr>
              <a:t>Genetic risk factors modestly improve the prediction of diabetes as compared to clinical factors alone (</a:t>
            </a:r>
            <a:r>
              <a:rPr lang="en-US" sz="1600" i="1" dirty="0">
                <a:solidFill>
                  <a:srgbClr val="001965"/>
                </a:solidFill>
                <a:latin typeface="Trebuchet MS" panose="020B0603020202020204" pitchFamily="34" charset="0"/>
                <a:ea typeface="ＭＳ Ｐゴシック" pitchFamily="34" charset="-128"/>
              </a:rPr>
              <a:t>P</a:t>
            </a:r>
            <a:r>
              <a:rPr lang="en-US" sz="1600" dirty="0">
                <a:solidFill>
                  <a:srgbClr val="001965"/>
                </a:solidFill>
                <a:latin typeface="Trebuchet MS" panose="020B0603020202020204" pitchFamily="34" charset="0"/>
                <a:ea typeface="ＭＳ Ｐゴシック" pitchFamily="34" charset="-128"/>
              </a:rPr>
              <a:t>=0.0001)  </a:t>
            </a:r>
          </a:p>
        </p:txBody>
      </p:sp>
      <p:sp>
        <p:nvSpPr>
          <p:cNvPr id="81" name="Text Box 145"/>
          <p:cNvSpPr txBox="1">
            <a:spLocks noChangeArrowheads="1"/>
          </p:cNvSpPr>
          <p:nvPr/>
        </p:nvSpPr>
        <p:spPr bwMode="auto">
          <a:xfrm>
            <a:off x="7646904" y="6581002"/>
            <a:ext cx="28364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sv-SE" sz="1200" i="1" dirty="0" err="1">
                <a:solidFill>
                  <a:srgbClr val="000000"/>
                </a:solidFill>
                <a:latin typeface="Trebuchet MS" panose="020B0603020202020204" pitchFamily="34" charset="0"/>
                <a:ea typeface="ＭＳ Ｐゴシック" charset="0"/>
              </a:rPr>
              <a:t>Lyssenko</a:t>
            </a:r>
            <a:r>
              <a:rPr lang="en-US" altLang="sv-SE" sz="1200" i="1" dirty="0">
                <a:solidFill>
                  <a:srgbClr val="000000"/>
                </a:solidFill>
                <a:latin typeface="Trebuchet MS" panose="020B0603020202020204" pitchFamily="34" charset="0"/>
                <a:ea typeface="ＭＳ Ｐゴシック" charset="0"/>
              </a:rPr>
              <a:t> et al, New </a:t>
            </a:r>
            <a:r>
              <a:rPr lang="en-US" altLang="sv-SE" sz="1200" i="1" dirty="0" err="1">
                <a:solidFill>
                  <a:srgbClr val="000000"/>
                </a:solidFill>
                <a:latin typeface="Trebuchet MS" panose="020B0603020202020204" pitchFamily="34" charset="0"/>
                <a:ea typeface="ＭＳ Ｐゴシック" charset="0"/>
              </a:rPr>
              <a:t>Engl</a:t>
            </a:r>
            <a:r>
              <a:rPr lang="en-US" altLang="sv-SE" sz="1200" i="1" dirty="0">
                <a:solidFill>
                  <a:srgbClr val="000000"/>
                </a:solidFill>
                <a:latin typeface="Trebuchet MS" panose="020B0603020202020204" pitchFamily="34" charset="0"/>
                <a:ea typeface="ＭＳ Ｐゴシック" charset="0"/>
              </a:rPr>
              <a:t> J Med 2008. </a:t>
            </a:r>
          </a:p>
        </p:txBody>
      </p:sp>
      <p:sp>
        <p:nvSpPr>
          <p:cNvPr id="22" name="TextBox 21"/>
          <p:cNvSpPr txBox="1"/>
          <p:nvPr/>
        </p:nvSpPr>
        <p:spPr>
          <a:xfrm>
            <a:off x="5648284" y="1901189"/>
            <a:ext cx="697627" cy="369332"/>
          </a:xfrm>
          <a:prstGeom prst="rect">
            <a:avLst/>
          </a:prstGeom>
          <a:noFill/>
        </p:spPr>
        <p:txBody>
          <a:bodyPr wrap="none" rtlCol="0">
            <a:spAutoFit/>
          </a:bodyPr>
          <a:lstStyle/>
          <a:p>
            <a:r>
              <a:rPr lang="sv-SE" dirty="0"/>
              <a:t>N=16</a:t>
            </a:r>
          </a:p>
        </p:txBody>
      </p:sp>
    </p:spTree>
    <p:extLst>
      <p:ext uri="{BB962C8B-B14F-4D97-AF65-F5344CB8AC3E}">
        <p14:creationId xmlns:p14="http://schemas.microsoft.com/office/powerpoint/2010/main" val="185449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showing the amount of glucose in a blood glucose level&#10;&#10;Description automatically generated with medium confidence">
            <a:extLst>
              <a:ext uri="{FF2B5EF4-FFF2-40B4-BE49-F238E27FC236}">
                <a16:creationId xmlns:a16="http://schemas.microsoft.com/office/drawing/2014/main" id="{3056BF6B-F990-D571-922B-8E3063974210}"/>
              </a:ext>
            </a:extLst>
          </p:cNvPr>
          <p:cNvPicPr>
            <a:picLocks noChangeAspect="1"/>
          </p:cNvPicPr>
          <p:nvPr/>
        </p:nvPicPr>
        <p:blipFill rotWithShape="1">
          <a:blip r:embed="rId2"/>
          <a:srcRect l="39644"/>
          <a:stretch/>
        </p:blipFill>
        <p:spPr>
          <a:xfrm>
            <a:off x="0" y="1334053"/>
            <a:ext cx="5070230" cy="5097780"/>
          </a:xfrm>
          <a:prstGeom prst="rect">
            <a:avLst/>
          </a:prstGeom>
        </p:spPr>
      </p:pic>
      <p:pic>
        <p:nvPicPr>
          <p:cNvPr id="6" name="Picture 5">
            <a:extLst>
              <a:ext uri="{FF2B5EF4-FFF2-40B4-BE49-F238E27FC236}">
                <a16:creationId xmlns:a16="http://schemas.microsoft.com/office/drawing/2014/main" id="{25106FA4-CE35-3DC2-0DCA-2BB437B201D2}"/>
              </a:ext>
            </a:extLst>
          </p:cNvPr>
          <p:cNvPicPr>
            <a:picLocks noChangeAspect="1"/>
          </p:cNvPicPr>
          <p:nvPr/>
        </p:nvPicPr>
        <p:blipFill>
          <a:blip r:embed="rId3"/>
          <a:stretch>
            <a:fillRect/>
          </a:stretch>
        </p:blipFill>
        <p:spPr>
          <a:xfrm>
            <a:off x="5496320" y="1506378"/>
            <a:ext cx="5500645" cy="4076287"/>
          </a:xfrm>
          <a:prstGeom prst="rect">
            <a:avLst/>
          </a:prstGeom>
        </p:spPr>
      </p:pic>
      <p:pic>
        <p:nvPicPr>
          <p:cNvPr id="7" name="Picture 6" descr="A graph showing the amount of glucose in a blood glucose level&#10;&#10;Description automatically generated with medium confidence">
            <a:extLst>
              <a:ext uri="{FF2B5EF4-FFF2-40B4-BE49-F238E27FC236}">
                <a16:creationId xmlns:a16="http://schemas.microsoft.com/office/drawing/2014/main" id="{C666FCDF-BE7C-8021-FACE-BB5D8BC02B8B}"/>
              </a:ext>
            </a:extLst>
          </p:cNvPr>
          <p:cNvPicPr>
            <a:picLocks noChangeAspect="1"/>
          </p:cNvPicPr>
          <p:nvPr/>
        </p:nvPicPr>
        <p:blipFill rotWithShape="1">
          <a:blip r:embed="rId2"/>
          <a:srcRect t="42376" r="61212" b="18067"/>
          <a:stretch/>
        </p:blipFill>
        <p:spPr>
          <a:xfrm>
            <a:off x="3684535" y="5476648"/>
            <a:ext cx="2232132" cy="1381352"/>
          </a:xfrm>
          <a:prstGeom prst="rect">
            <a:avLst/>
          </a:prstGeom>
        </p:spPr>
      </p:pic>
      <p:pic>
        <p:nvPicPr>
          <p:cNvPr id="9" name="Picture 8" descr="A graph showing the amount of glucose in a blood glucose level&#10;&#10;Description automatically generated with medium confidence">
            <a:extLst>
              <a:ext uri="{FF2B5EF4-FFF2-40B4-BE49-F238E27FC236}">
                <a16:creationId xmlns:a16="http://schemas.microsoft.com/office/drawing/2014/main" id="{132E7878-0F44-4D5F-946A-99384512D2E2}"/>
              </a:ext>
            </a:extLst>
          </p:cNvPr>
          <p:cNvPicPr>
            <a:picLocks noChangeAspect="1"/>
          </p:cNvPicPr>
          <p:nvPr/>
        </p:nvPicPr>
        <p:blipFill rotWithShape="1">
          <a:blip r:embed="rId2"/>
          <a:srcRect t="87957" r="61212"/>
          <a:stretch/>
        </p:blipFill>
        <p:spPr>
          <a:xfrm>
            <a:off x="0" y="6187202"/>
            <a:ext cx="3258445" cy="613875"/>
          </a:xfrm>
          <a:prstGeom prst="rect">
            <a:avLst/>
          </a:prstGeom>
        </p:spPr>
      </p:pic>
      <p:pic>
        <p:nvPicPr>
          <p:cNvPr id="11" name="Picture 10" descr="A close-up of a black and white text&#10;&#10;Description automatically generated">
            <a:extLst>
              <a:ext uri="{FF2B5EF4-FFF2-40B4-BE49-F238E27FC236}">
                <a16:creationId xmlns:a16="http://schemas.microsoft.com/office/drawing/2014/main" id="{4C08724A-E355-607D-BE74-A499C633B429}"/>
              </a:ext>
            </a:extLst>
          </p:cNvPr>
          <p:cNvPicPr>
            <a:picLocks noChangeAspect="1"/>
          </p:cNvPicPr>
          <p:nvPr/>
        </p:nvPicPr>
        <p:blipFill>
          <a:blip r:embed="rId4"/>
          <a:stretch>
            <a:fillRect/>
          </a:stretch>
        </p:blipFill>
        <p:spPr>
          <a:xfrm>
            <a:off x="9959868" y="5351622"/>
            <a:ext cx="2232132" cy="1500167"/>
          </a:xfrm>
          <a:prstGeom prst="rect">
            <a:avLst/>
          </a:prstGeom>
        </p:spPr>
      </p:pic>
      <p:pic>
        <p:nvPicPr>
          <p:cNvPr id="13" name="Picture 12" descr="A black text on a white background&#10;&#10;Description automatically generated">
            <a:extLst>
              <a:ext uri="{FF2B5EF4-FFF2-40B4-BE49-F238E27FC236}">
                <a16:creationId xmlns:a16="http://schemas.microsoft.com/office/drawing/2014/main" id="{F1B0B475-3628-1270-91DF-A149190EB5E0}"/>
              </a:ext>
            </a:extLst>
          </p:cNvPr>
          <p:cNvPicPr>
            <a:picLocks noChangeAspect="1"/>
          </p:cNvPicPr>
          <p:nvPr/>
        </p:nvPicPr>
        <p:blipFill>
          <a:blip r:embed="rId5"/>
          <a:stretch>
            <a:fillRect/>
          </a:stretch>
        </p:blipFill>
        <p:spPr>
          <a:xfrm>
            <a:off x="2949468" y="-12335"/>
            <a:ext cx="7010400" cy="1512199"/>
          </a:xfrm>
          <a:prstGeom prst="rect">
            <a:avLst/>
          </a:prstGeom>
        </p:spPr>
      </p:pic>
    </p:spTree>
    <p:extLst>
      <p:ext uri="{BB962C8B-B14F-4D97-AF65-F5344CB8AC3E}">
        <p14:creationId xmlns:p14="http://schemas.microsoft.com/office/powerpoint/2010/main" val="32164989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table with numbers and text&#10;&#10;Description automatically generated">
            <a:extLst>
              <a:ext uri="{FF2B5EF4-FFF2-40B4-BE49-F238E27FC236}">
                <a16:creationId xmlns:a16="http://schemas.microsoft.com/office/drawing/2014/main" id="{3817AA98-2632-0A16-D6B6-4F15BE3BD91C}"/>
              </a:ext>
            </a:extLst>
          </p:cNvPr>
          <p:cNvPicPr>
            <a:picLocks noGrp="1" noChangeAspect="1"/>
          </p:cNvPicPr>
          <p:nvPr>
            <p:ph sz="quarter" idx="13"/>
          </p:nvPr>
        </p:nvPicPr>
        <p:blipFill>
          <a:blip r:embed="rId3"/>
          <a:stretch>
            <a:fillRect/>
          </a:stretch>
        </p:blipFill>
        <p:spPr>
          <a:xfrm>
            <a:off x="1824892" y="1349818"/>
            <a:ext cx="8651631" cy="5508182"/>
          </a:xfrm>
        </p:spPr>
      </p:pic>
      <p:pic>
        <p:nvPicPr>
          <p:cNvPr id="6" name="Picture 5">
            <a:extLst>
              <a:ext uri="{FF2B5EF4-FFF2-40B4-BE49-F238E27FC236}">
                <a16:creationId xmlns:a16="http://schemas.microsoft.com/office/drawing/2014/main" id="{13B3B2F8-DEE9-C01E-FC5F-122BD467D16D}"/>
              </a:ext>
            </a:extLst>
          </p:cNvPr>
          <p:cNvPicPr>
            <a:picLocks noChangeAspect="1"/>
          </p:cNvPicPr>
          <p:nvPr/>
        </p:nvPicPr>
        <p:blipFill rotWithShape="1">
          <a:blip r:embed="rId4"/>
          <a:srcRect t="27397"/>
          <a:stretch/>
        </p:blipFill>
        <p:spPr>
          <a:xfrm>
            <a:off x="2799193" y="0"/>
            <a:ext cx="6593613" cy="1349818"/>
          </a:xfrm>
          <a:prstGeom prst="rect">
            <a:avLst/>
          </a:prstGeom>
        </p:spPr>
      </p:pic>
      <p:pic>
        <p:nvPicPr>
          <p:cNvPr id="7" name="Picture 6">
            <a:extLst>
              <a:ext uri="{FF2B5EF4-FFF2-40B4-BE49-F238E27FC236}">
                <a16:creationId xmlns:a16="http://schemas.microsoft.com/office/drawing/2014/main" id="{4FAAB133-0A5A-CEAC-A389-99F88D31C03F}"/>
              </a:ext>
            </a:extLst>
          </p:cNvPr>
          <p:cNvPicPr>
            <a:picLocks noChangeAspect="1"/>
          </p:cNvPicPr>
          <p:nvPr/>
        </p:nvPicPr>
        <p:blipFill rotWithShape="1">
          <a:blip r:embed="rId5"/>
          <a:srcRect t="8090" r="20551"/>
          <a:stretch/>
        </p:blipFill>
        <p:spPr>
          <a:xfrm>
            <a:off x="9392806" y="1011315"/>
            <a:ext cx="2350966" cy="338503"/>
          </a:xfrm>
          <a:prstGeom prst="rect">
            <a:avLst/>
          </a:prstGeom>
        </p:spPr>
      </p:pic>
    </p:spTree>
    <p:extLst>
      <p:ext uri="{BB962C8B-B14F-4D97-AF65-F5344CB8AC3E}">
        <p14:creationId xmlns:p14="http://schemas.microsoft.com/office/powerpoint/2010/main" val="854995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76CEA-E859-5940-84C1-559C36B2417C}"/>
              </a:ext>
            </a:extLst>
          </p:cNvPr>
          <p:cNvSpPr>
            <a:spLocks noGrp="1"/>
          </p:cNvSpPr>
          <p:nvPr>
            <p:ph type="title"/>
          </p:nvPr>
        </p:nvSpPr>
        <p:spPr>
          <a:xfrm>
            <a:off x="689345" y="258799"/>
            <a:ext cx="10515600" cy="1325563"/>
          </a:xfrm>
        </p:spPr>
        <p:txBody>
          <a:bodyPr/>
          <a:lstStyle/>
          <a:p>
            <a:r>
              <a:rPr lang="en-GB" dirty="0"/>
              <a:t>Metformin inhibits gluconeogenesis in hepatocytes</a:t>
            </a:r>
          </a:p>
        </p:txBody>
      </p:sp>
      <p:pic>
        <p:nvPicPr>
          <p:cNvPr id="4" name="Picture 3">
            <a:extLst>
              <a:ext uri="{FF2B5EF4-FFF2-40B4-BE49-F238E27FC236}">
                <a16:creationId xmlns:a16="http://schemas.microsoft.com/office/drawing/2014/main" id="{8A9FF159-B809-8B4E-8FD2-906126DCDA13}"/>
              </a:ext>
            </a:extLst>
          </p:cNvPr>
          <p:cNvPicPr>
            <a:picLocks noChangeAspect="1"/>
          </p:cNvPicPr>
          <p:nvPr/>
        </p:nvPicPr>
        <p:blipFill>
          <a:blip r:embed="rId2"/>
          <a:stretch>
            <a:fillRect/>
          </a:stretch>
        </p:blipFill>
        <p:spPr>
          <a:xfrm>
            <a:off x="2019300" y="1772684"/>
            <a:ext cx="8153400" cy="4866758"/>
          </a:xfrm>
          <a:prstGeom prst="rect">
            <a:avLst/>
          </a:prstGeom>
        </p:spPr>
      </p:pic>
      <p:sp>
        <p:nvSpPr>
          <p:cNvPr id="6" name="Line 4">
            <a:extLst>
              <a:ext uri="{FF2B5EF4-FFF2-40B4-BE49-F238E27FC236}">
                <a16:creationId xmlns:a16="http://schemas.microsoft.com/office/drawing/2014/main" id="{0F1BF341-B46C-A146-931F-6BBE26CE3B03}"/>
              </a:ext>
            </a:extLst>
          </p:cNvPr>
          <p:cNvSpPr>
            <a:spLocks noChangeShapeType="1"/>
          </p:cNvSpPr>
          <p:nvPr/>
        </p:nvSpPr>
        <p:spPr bwMode="auto">
          <a:xfrm>
            <a:off x="792884" y="1577854"/>
            <a:ext cx="8691357" cy="650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Tree>
    <p:extLst>
      <p:ext uri="{BB962C8B-B14F-4D97-AF65-F5344CB8AC3E}">
        <p14:creationId xmlns:p14="http://schemas.microsoft.com/office/powerpoint/2010/main" val="1209902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2C9721-3436-C544-A811-66C09784466D}"/>
              </a:ext>
            </a:extLst>
          </p:cNvPr>
          <p:cNvSpPr txBox="1">
            <a:spLocks/>
          </p:cNvSpPr>
          <p:nvPr/>
        </p:nvSpPr>
        <p:spPr>
          <a:xfrm>
            <a:off x="335360" y="356659"/>
            <a:ext cx="11496112" cy="6720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a:t>Variants in the organic cation transporter 1 (OCT1) influence effectiveness of metformin</a:t>
            </a:r>
          </a:p>
        </p:txBody>
      </p:sp>
      <p:sp>
        <p:nvSpPr>
          <p:cNvPr id="6" name="TextBox 6">
            <a:extLst>
              <a:ext uri="{FF2B5EF4-FFF2-40B4-BE49-F238E27FC236}">
                <a16:creationId xmlns:a16="http://schemas.microsoft.com/office/drawing/2014/main" id="{550D45F6-EA20-4E47-8375-94A02FFB328B}"/>
              </a:ext>
            </a:extLst>
          </p:cNvPr>
          <p:cNvSpPr txBox="1">
            <a:spLocks noChangeArrowheads="1"/>
          </p:cNvSpPr>
          <p:nvPr/>
        </p:nvSpPr>
        <p:spPr bwMode="auto">
          <a:xfrm>
            <a:off x="7356897" y="6062397"/>
            <a:ext cx="2880783" cy="338554"/>
          </a:xfrm>
          <a:prstGeom prst="rect">
            <a:avLst/>
          </a:prstGeom>
          <a:noFill/>
          <a:ln w="9525">
            <a:noFill/>
            <a:miter lim="800000"/>
            <a:headEnd/>
            <a:tailEnd/>
          </a:ln>
        </p:spPr>
        <p:txBody>
          <a:bodyPr>
            <a:spAutoFit/>
          </a:bodyPr>
          <a:lstStyle/>
          <a:p>
            <a:r>
              <a:rPr lang="en-GB" sz="1600"/>
              <a:t>Shu et. Al, JCI, 2007</a:t>
            </a:r>
          </a:p>
        </p:txBody>
      </p:sp>
      <p:pic>
        <p:nvPicPr>
          <p:cNvPr id="8" name="Picture 3">
            <a:extLst>
              <a:ext uri="{FF2B5EF4-FFF2-40B4-BE49-F238E27FC236}">
                <a16:creationId xmlns:a16="http://schemas.microsoft.com/office/drawing/2014/main" id="{382C0E35-FF67-4B42-BCDA-90B7EFAFCB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37" t="24368" r="37506" b="13678"/>
          <a:stretch/>
        </p:blipFill>
        <p:spPr bwMode="auto">
          <a:xfrm>
            <a:off x="5412332" y="1463565"/>
            <a:ext cx="6414443" cy="4164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0366DDE4-439F-1F42-A57C-ECB74990B9FD}"/>
              </a:ext>
            </a:extLst>
          </p:cNvPr>
          <p:cNvPicPr>
            <a:picLocks noChangeAspect="1"/>
          </p:cNvPicPr>
          <p:nvPr/>
        </p:nvPicPr>
        <p:blipFill rotWithShape="1">
          <a:blip r:embed="rId3"/>
          <a:srcRect l="13812" r="11407"/>
          <a:stretch/>
        </p:blipFill>
        <p:spPr>
          <a:xfrm>
            <a:off x="287438" y="2025405"/>
            <a:ext cx="5124894" cy="3494732"/>
          </a:xfrm>
          <a:prstGeom prst="rect">
            <a:avLst/>
          </a:prstGeom>
        </p:spPr>
      </p:pic>
      <p:sp>
        <p:nvSpPr>
          <p:cNvPr id="11" name="TextBox 10">
            <a:extLst>
              <a:ext uri="{FF2B5EF4-FFF2-40B4-BE49-F238E27FC236}">
                <a16:creationId xmlns:a16="http://schemas.microsoft.com/office/drawing/2014/main" id="{46E150C5-1C8D-6D47-B827-985E24CB23A5}"/>
              </a:ext>
            </a:extLst>
          </p:cNvPr>
          <p:cNvSpPr txBox="1"/>
          <p:nvPr/>
        </p:nvSpPr>
        <p:spPr>
          <a:xfrm>
            <a:off x="531628" y="1542630"/>
            <a:ext cx="4433777" cy="646331"/>
          </a:xfrm>
          <a:prstGeom prst="rect">
            <a:avLst/>
          </a:prstGeom>
          <a:noFill/>
        </p:spPr>
        <p:txBody>
          <a:bodyPr wrap="square" rtlCol="0">
            <a:spAutoFit/>
          </a:bodyPr>
          <a:lstStyle/>
          <a:p>
            <a:pPr algn="ctr"/>
            <a:r>
              <a:rPr lang="sv-SE">
                <a:latin typeface="+mj-lt"/>
              </a:rPr>
              <a:t>Risk </a:t>
            </a:r>
            <a:r>
              <a:rPr lang="sv-SE" err="1">
                <a:latin typeface="+mj-lt"/>
              </a:rPr>
              <a:t>alleles</a:t>
            </a:r>
            <a:r>
              <a:rPr lang="sv-SE">
                <a:latin typeface="+mj-lt"/>
              </a:rPr>
              <a:t> at OCT1 </a:t>
            </a:r>
            <a:r>
              <a:rPr lang="sv-SE" err="1">
                <a:latin typeface="+mj-lt"/>
              </a:rPr>
              <a:t>increase</a:t>
            </a:r>
            <a:r>
              <a:rPr lang="sv-SE">
                <a:latin typeface="+mj-lt"/>
              </a:rPr>
              <a:t> the </a:t>
            </a:r>
            <a:r>
              <a:rPr lang="sv-SE" err="1">
                <a:latin typeface="+mj-lt"/>
              </a:rPr>
              <a:t>incidence</a:t>
            </a:r>
            <a:r>
              <a:rPr lang="sv-SE">
                <a:latin typeface="+mj-lt"/>
              </a:rPr>
              <a:t> </a:t>
            </a:r>
            <a:r>
              <a:rPr lang="sv-SE" err="1">
                <a:latin typeface="+mj-lt"/>
              </a:rPr>
              <a:t>of</a:t>
            </a:r>
            <a:r>
              <a:rPr lang="sv-SE">
                <a:latin typeface="+mj-lt"/>
              </a:rPr>
              <a:t> </a:t>
            </a:r>
            <a:r>
              <a:rPr lang="sv-SE" err="1">
                <a:latin typeface="+mj-lt"/>
              </a:rPr>
              <a:t>gastrointestinal</a:t>
            </a:r>
            <a:r>
              <a:rPr lang="sv-SE">
                <a:latin typeface="+mj-lt"/>
              </a:rPr>
              <a:t> </a:t>
            </a:r>
            <a:r>
              <a:rPr lang="sv-SE" err="1">
                <a:latin typeface="+mj-lt"/>
              </a:rPr>
              <a:t>effects</a:t>
            </a:r>
            <a:r>
              <a:rPr lang="sv-SE">
                <a:latin typeface="+mj-lt"/>
              </a:rPr>
              <a:t> </a:t>
            </a:r>
          </a:p>
        </p:txBody>
      </p:sp>
      <p:sp>
        <p:nvSpPr>
          <p:cNvPr id="12" name="Line 4">
            <a:extLst>
              <a:ext uri="{FF2B5EF4-FFF2-40B4-BE49-F238E27FC236}">
                <a16:creationId xmlns:a16="http://schemas.microsoft.com/office/drawing/2014/main" id="{1267E092-C229-0442-8725-4C397CBFCA9C}"/>
              </a:ext>
            </a:extLst>
          </p:cNvPr>
          <p:cNvSpPr>
            <a:spLocks noChangeShapeType="1"/>
          </p:cNvSpPr>
          <p:nvPr/>
        </p:nvSpPr>
        <p:spPr bwMode="auto">
          <a:xfrm flipV="1">
            <a:off x="431372" y="1356136"/>
            <a:ext cx="11136851" cy="3990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Tree>
    <p:extLst>
      <p:ext uri="{BB962C8B-B14F-4D97-AF65-F5344CB8AC3E}">
        <p14:creationId xmlns:p14="http://schemas.microsoft.com/office/powerpoint/2010/main" val="194011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9FCDBB-7ABB-334B-9B92-E3C56747E395}"/>
              </a:ext>
            </a:extLst>
          </p:cNvPr>
          <p:cNvSpPr>
            <a:spLocks noGrp="1"/>
          </p:cNvSpPr>
          <p:nvPr>
            <p:ph type="title"/>
          </p:nvPr>
        </p:nvSpPr>
        <p:spPr>
          <a:xfrm>
            <a:off x="431371" y="452669"/>
            <a:ext cx="11496112" cy="672075"/>
          </a:xfrm>
        </p:spPr>
        <p:txBody>
          <a:bodyPr>
            <a:noAutofit/>
          </a:bodyPr>
          <a:lstStyle/>
          <a:p>
            <a:pPr>
              <a:defRPr/>
            </a:pPr>
            <a:r>
              <a:rPr lang="en-GB" sz="4000"/>
              <a:t>GWAS identifies variants in the </a:t>
            </a:r>
            <a:r>
              <a:rPr lang="en-GB" sz="4000" i="1"/>
              <a:t>ATM</a:t>
            </a:r>
            <a:r>
              <a:rPr lang="en-GB" sz="4000"/>
              <a:t> rs11212617 to be associated with metformin effect on HbA1c</a:t>
            </a:r>
          </a:p>
        </p:txBody>
      </p:sp>
      <p:pic>
        <p:nvPicPr>
          <p:cNvPr id="6" name="Picture 1">
            <a:extLst>
              <a:ext uri="{FF2B5EF4-FFF2-40B4-BE49-F238E27FC236}">
                <a16:creationId xmlns:a16="http://schemas.microsoft.com/office/drawing/2014/main" id="{BC94614F-E38B-F848-AD49-179EFBD417C2}"/>
              </a:ext>
            </a:extLst>
          </p:cNvPr>
          <p:cNvPicPr>
            <a:picLocks noChangeAspect="1" noChangeArrowheads="1"/>
          </p:cNvPicPr>
          <p:nvPr/>
        </p:nvPicPr>
        <p:blipFill>
          <a:blip r:embed="rId2"/>
          <a:srcRect/>
          <a:stretch>
            <a:fillRect/>
          </a:stretch>
        </p:blipFill>
        <p:spPr bwMode="auto">
          <a:xfrm>
            <a:off x="231354" y="1412775"/>
            <a:ext cx="11296497" cy="2383532"/>
          </a:xfrm>
          <a:prstGeom prst="rect">
            <a:avLst/>
          </a:prstGeom>
          <a:noFill/>
          <a:ln w="9525">
            <a:noFill/>
            <a:miter lim="800000"/>
            <a:headEnd/>
            <a:tailEnd/>
          </a:ln>
        </p:spPr>
      </p:pic>
      <p:pic>
        <p:nvPicPr>
          <p:cNvPr id="7" name="Picture 2">
            <a:extLst>
              <a:ext uri="{FF2B5EF4-FFF2-40B4-BE49-F238E27FC236}">
                <a16:creationId xmlns:a16="http://schemas.microsoft.com/office/drawing/2014/main" id="{BD832413-11E1-4B48-901C-F71927F66702}"/>
              </a:ext>
            </a:extLst>
          </p:cNvPr>
          <p:cNvPicPr>
            <a:picLocks noChangeAspect="1" noChangeArrowheads="1"/>
          </p:cNvPicPr>
          <p:nvPr/>
        </p:nvPicPr>
        <p:blipFill>
          <a:blip r:embed="rId3"/>
          <a:srcRect/>
          <a:stretch>
            <a:fillRect/>
          </a:stretch>
        </p:blipFill>
        <p:spPr bwMode="auto">
          <a:xfrm>
            <a:off x="623392" y="3744816"/>
            <a:ext cx="4224469" cy="2852536"/>
          </a:xfrm>
          <a:prstGeom prst="rect">
            <a:avLst/>
          </a:prstGeom>
          <a:noFill/>
          <a:ln w="9525">
            <a:noFill/>
            <a:miter lim="800000"/>
            <a:headEnd/>
            <a:tailEnd/>
          </a:ln>
        </p:spPr>
      </p:pic>
      <p:pic>
        <p:nvPicPr>
          <p:cNvPr id="8" name="Picture 3">
            <a:extLst>
              <a:ext uri="{FF2B5EF4-FFF2-40B4-BE49-F238E27FC236}">
                <a16:creationId xmlns:a16="http://schemas.microsoft.com/office/drawing/2014/main" id="{01EBA805-CEE1-6B49-BFC1-F8A340AF79AB}"/>
              </a:ext>
            </a:extLst>
          </p:cNvPr>
          <p:cNvPicPr>
            <a:picLocks noChangeAspect="1" noChangeArrowheads="1"/>
          </p:cNvPicPr>
          <p:nvPr/>
        </p:nvPicPr>
        <p:blipFill>
          <a:blip r:embed="rId4"/>
          <a:srcRect/>
          <a:stretch>
            <a:fillRect/>
          </a:stretch>
        </p:blipFill>
        <p:spPr bwMode="auto">
          <a:xfrm>
            <a:off x="5188820" y="3796307"/>
            <a:ext cx="5058568" cy="3080357"/>
          </a:xfrm>
          <a:prstGeom prst="rect">
            <a:avLst/>
          </a:prstGeom>
          <a:noFill/>
          <a:ln w="9525">
            <a:noFill/>
            <a:miter lim="800000"/>
            <a:headEnd/>
            <a:tailEnd/>
          </a:ln>
        </p:spPr>
      </p:pic>
      <p:sp>
        <p:nvSpPr>
          <p:cNvPr id="9" name="TextBox 6">
            <a:extLst>
              <a:ext uri="{FF2B5EF4-FFF2-40B4-BE49-F238E27FC236}">
                <a16:creationId xmlns:a16="http://schemas.microsoft.com/office/drawing/2014/main" id="{8B021994-C2F3-C84D-B603-3B19365EBD45}"/>
              </a:ext>
            </a:extLst>
          </p:cNvPr>
          <p:cNvSpPr txBox="1">
            <a:spLocks noChangeArrowheads="1"/>
          </p:cNvSpPr>
          <p:nvPr/>
        </p:nvSpPr>
        <p:spPr bwMode="auto">
          <a:xfrm>
            <a:off x="8016214" y="6228020"/>
            <a:ext cx="2880783" cy="338554"/>
          </a:xfrm>
          <a:prstGeom prst="rect">
            <a:avLst/>
          </a:prstGeom>
          <a:noFill/>
          <a:ln w="9525">
            <a:noFill/>
            <a:miter lim="800000"/>
            <a:headEnd/>
            <a:tailEnd/>
          </a:ln>
        </p:spPr>
        <p:txBody>
          <a:bodyPr>
            <a:spAutoFit/>
          </a:bodyPr>
          <a:lstStyle/>
          <a:p>
            <a:r>
              <a:rPr lang="da-DK" sz="1600"/>
              <a:t>Nature Genetics 2011</a:t>
            </a:r>
          </a:p>
        </p:txBody>
      </p:sp>
    </p:spTree>
    <p:extLst>
      <p:ext uri="{BB962C8B-B14F-4D97-AF65-F5344CB8AC3E}">
        <p14:creationId xmlns:p14="http://schemas.microsoft.com/office/powerpoint/2010/main" val="2929955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FDE4-128C-5B49-8C68-51C0B84FABEB}"/>
              </a:ext>
            </a:extLst>
          </p:cNvPr>
          <p:cNvSpPr>
            <a:spLocks noGrp="1"/>
          </p:cNvSpPr>
          <p:nvPr>
            <p:ph type="title"/>
          </p:nvPr>
        </p:nvSpPr>
        <p:spPr>
          <a:xfrm>
            <a:off x="210879" y="216270"/>
            <a:ext cx="11421139" cy="1325563"/>
          </a:xfrm>
        </p:spPr>
        <p:txBody>
          <a:bodyPr/>
          <a:lstStyle/>
          <a:p>
            <a:r>
              <a:rPr lang="sv-SE" err="1"/>
              <a:t>Absorbtion</a:t>
            </a:r>
            <a:r>
              <a:rPr lang="sv-SE"/>
              <a:t> and elimination </a:t>
            </a:r>
            <a:r>
              <a:rPr lang="sv-SE" err="1"/>
              <a:t>of</a:t>
            </a:r>
            <a:r>
              <a:rPr lang="sv-SE"/>
              <a:t> </a:t>
            </a:r>
            <a:r>
              <a:rPr lang="sv-SE" err="1"/>
              <a:t>metformin</a:t>
            </a:r>
            <a:r>
              <a:rPr lang="sv-SE"/>
              <a:t> the relevant </a:t>
            </a:r>
            <a:r>
              <a:rPr lang="sv-SE" err="1"/>
              <a:t>tissues</a:t>
            </a:r>
            <a:endParaRPr lang="sv-SE"/>
          </a:p>
        </p:txBody>
      </p:sp>
      <p:pic>
        <p:nvPicPr>
          <p:cNvPr id="4" name="Picture 3">
            <a:extLst>
              <a:ext uri="{FF2B5EF4-FFF2-40B4-BE49-F238E27FC236}">
                <a16:creationId xmlns:a16="http://schemas.microsoft.com/office/drawing/2014/main" id="{2C9477C6-CBED-6C4E-A3C7-1CA8CDAAF9EC}"/>
              </a:ext>
            </a:extLst>
          </p:cNvPr>
          <p:cNvPicPr>
            <a:picLocks noChangeAspect="1"/>
          </p:cNvPicPr>
          <p:nvPr/>
        </p:nvPicPr>
        <p:blipFill rotWithShape="1">
          <a:blip r:embed="rId2"/>
          <a:srcRect l="10392" r="3325" b="49181"/>
          <a:stretch/>
        </p:blipFill>
        <p:spPr>
          <a:xfrm>
            <a:off x="0" y="2137012"/>
            <a:ext cx="4120785" cy="3136737"/>
          </a:xfrm>
          <a:prstGeom prst="rect">
            <a:avLst/>
          </a:prstGeom>
        </p:spPr>
      </p:pic>
      <p:pic>
        <p:nvPicPr>
          <p:cNvPr id="5" name="Picture 4">
            <a:extLst>
              <a:ext uri="{FF2B5EF4-FFF2-40B4-BE49-F238E27FC236}">
                <a16:creationId xmlns:a16="http://schemas.microsoft.com/office/drawing/2014/main" id="{1C874956-5AE4-7640-B106-1FA4EE7AF084}"/>
              </a:ext>
            </a:extLst>
          </p:cNvPr>
          <p:cNvPicPr>
            <a:picLocks noChangeAspect="1"/>
          </p:cNvPicPr>
          <p:nvPr/>
        </p:nvPicPr>
        <p:blipFill rotWithShape="1">
          <a:blip r:embed="rId2"/>
          <a:srcRect l="12991" t="50585" r="5224"/>
          <a:stretch/>
        </p:blipFill>
        <p:spPr>
          <a:xfrm>
            <a:off x="3981403" y="2183365"/>
            <a:ext cx="3943887" cy="3079751"/>
          </a:xfrm>
          <a:prstGeom prst="rect">
            <a:avLst/>
          </a:prstGeom>
        </p:spPr>
      </p:pic>
      <p:sp>
        <p:nvSpPr>
          <p:cNvPr id="6" name="TextBox 5">
            <a:extLst>
              <a:ext uri="{FF2B5EF4-FFF2-40B4-BE49-F238E27FC236}">
                <a16:creationId xmlns:a16="http://schemas.microsoft.com/office/drawing/2014/main" id="{9323F8BA-BFF8-3B4F-ABAC-D518E9939DBB}"/>
              </a:ext>
            </a:extLst>
          </p:cNvPr>
          <p:cNvSpPr txBox="1"/>
          <p:nvPr/>
        </p:nvSpPr>
        <p:spPr>
          <a:xfrm>
            <a:off x="9462976" y="6305108"/>
            <a:ext cx="2273379" cy="338554"/>
          </a:xfrm>
          <a:prstGeom prst="rect">
            <a:avLst/>
          </a:prstGeom>
          <a:noFill/>
        </p:spPr>
        <p:txBody>
          <a:bodyPr wrap="none" rtlCol="0">
            <a:spAutoFit/>
          </a:bodyPr>
          <a:lstStyle/>
          <a:p>
            <a:r>
              <a:rPr lang="sv-SE" sz="1600" err="1">
                <a:latin typeface="+mj-lt"/>
              </a:rPr>
              <a:t>Florez</a:t>
            </a:r>
            <a:r>
              <a:rPr lang="sv-SE" sz="1600">
                <a:latin typeface="+mj-lt"/>
              </a:rPr>
              <a:t>, </a:t>
            </a:r>
            <a:r>
              <a:rPr lang="sv-SE" sz="1600" err="1">
                <a:latin typeface="+mj-lt"/>
              </a:rPr>
              <a:t>Diabetologia</a:t>
            </a:r>
            <a:r>
              <a:rPr lang="sv-SE" sz="1600">
                <a:latin typeface="+mj-lt"/>
              </a:rPr>
              <a:t> 2017</a:t>
            </a:r>
          </a:p>
        </p:txBody>
      </p:sp>
      <p:pic>
        <p:nvPicPr>
          <p:cNvPr id="7" name="Picture 6">
            <a:extLst>
              <a:ext uri="{FF2B5EF4-FFF2-40B4-BE49-F238E27FC236}">
                <a16:creationId xmlns:a16="http://schemas.microsoft.com/office/drawing/2014/main" id="{314949BF-9540-3D42-9AD9-06F6B586B0E9}"/>
              </a:ext>
            </a:extLst>
          </p:cNvPr>
          <p:cNvPicPr>
            <a:picLocks noChangeAspect="1"/>
          </p:cNvPicPr>
          <p:nvPr/>
        </p:nvPicPr>
        <p:blipFill rotWithShape="1">
          <a:blip r:embed="rId3"/>
          <a:srcRect l="4453" t="2690" r="6676"/>
          <a:stretch/>
        </p:blipFill>
        <p:spPr>
          <a:xfrm>
            <a:off x="7914682" y="2236526"/>
            <a:ext cx="4277318" cy="3079752"/>
          </a:xfrm>
          <a:prstGeom prst="rect">
            <a:avLst/>
          </a:prstGeom>
        </p:spPr>
      </p:pic>
      <p:sp>
        <p:nvSpPr>
          <p:cNvPr id="9" name="Line 4">
            <a:extLst>
              <a:ext uri="{FF2B5EF4-FFF2-40B4-BE49-F238E27FC236}">
                <a16:creationId xmlns:a16="http://schemas.microsoft.com/office/drawing/2014/main" id="{11423039-722A-5144-AAEE-261E9125FBEF}"/>
              </a:ext>
            </a:extLst>
          </p:cNvPr>
          <p:cNvSpPr>
            <a:spLocks noChangeShapeType="1"/>
          </p:cNvSpPr>
          <p:nvPr/>
        </p:nvSpPr>
        <p:spPr bwMode="auto">
          <a:xfrm>
            <a:off x="325042" y="1790507"/>
            <a:ext cx="7255969" cy="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Tree>
    <p:extLst>
      <p:ext uri="{BB962C8B-B14F-4D97-AF65-F5344CB8AC3E}">
        <p14:creationId xmlns:p14="http://schemas.microsoft.com/office/powerpoint/2010/main" val="4182971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F34C1-1DEA-BC4E-3723-5F140DEA4919}"/>
              </a:ext>
            </a:extLst>
          </p:cNvPr>
          <p:cNvSpPr>
            <a:spLocks noGrp="1"/>
          </p:cNvSpPr>
          <p:nvPr>
            <p:ph type="title"/>
          </p:nvPr>
        </p:nvSpPr>
        <p:spPr>
          <a:xfrm>
            <a:off x="552549" y="358885"/>
            <a:ext cx="11639451" cy="672075"/>
          </a:xfrm>
        </p:spPr>
        <p:txBody>
          <a:bodyPr>
            <a:noAutofit/>
          </a:bodyPr>
          <a:lstStyle/>
          <a:p>
            <a:r>
              <a:rPr lang="en-SE" sz="4000" dirty="0">
                <a:latin typeface="Arial" panose="020B0604020202020204" pitchFamily="34" charset="0"/>
                <a:cs typeface="Arial" panose="020B0604020202020204" pitchFamily="34" charset="0"/>
              </a:rPr>
              <a:t>The culprit – close loop system of glucose regulation</a:t>
            </a:r>
          </a:p>
        </p:txBody>
      </p:sp>
      <p:pic>
        <p:nvPicPr>
          <p:cNvPr id="6" name="Picture 5" descr="A picture containing text, diagram, screenshot&#10;&#10;Description automatically generated">
            <a:extLst>
              <a:ext uri="{FF2B5EF4-FFF2-40B4-BE49-F238E27FC236}">
                <a16:creationId xmlns:a16="http://schemas.microsoft.com/office/drawing/2014/main" id="{B5DA9C97-97A0-EECD-93A9-41D698BC1738}"/>
              </a:ext>
            </a:extLst>
          </p:cNvPr>
          <p:cNvPicPr>
            <a:picLocks noChangeAspect="1"/>
          </p:cNvPicPr>
          <p:nvPr/>
        </p:nvPicPr>
        <p:blipFill rotWithShape="1">
          <a:blip r:embed="rId2"/>
          <a:srcRect b="11592"/>
          <a:stretch/>
        </p:blipFill>
        <p:spPr>
          <a:xfrm>
            <a:off x="75301" y="1389518"/>
            <a:ext cx="6020699" cy="4431771"/>
          </a:xfrm>
          <a:prstGeom prst="rect">
            <a:avLst/>
          </a:prstGeom>
        </p:spPr>
      </p:pic>
      <p:pic>
        <p:nvPicPr>
          <p:cNvPr id="7" name="Picture 6">
            <a:extLst>
              <a:ext uri="{FF2B5EF4-FFF2-40B4-BE49-F238E27FC236}">
                <a16:creationId xmlns:a16="http://schemas.microsoft.com/office/drawing/2014/main" id="{C86655FB-4BB9-5917-8B48-624991CE5A00}"/>
              </a:ext>
            </a:extLst>
          </p:cNvPr>
          <p:cNvPicPr>
            <a:picLocks noChangeAspect="1"/>
          </p:cNvPicPr>
          <p:nvPr/>
        </p:nvPicPr>
        <p:blipFill>
          <a:blip r:embed="rId3"/>
          <a:stretch>
            <a:fillRect/>
          </a:stretch>
        </p:blipFill>
        <p:spPr>
          <a:xfrm>
            <a:off x="6183085" y="1578286"/>
            <a:ext cx="5660843" cy="4509368"/>
          </a:xfrm>
          <a:prstGeom prst="rect">
            <a:avLst/>
          </a:prstGeom>
        </p:spPr>
      </p:pic>
      <p:sp>
        <p:nvSpPr>
          <p:cNvPr id="5" name="TextBox 4">
            <a:extLst>
              <a:ext uri="{FF2B5EF4-FFF2-40B4-BE49-F238E27FC236}">
                <a16:creationId xmlns:a16="http://schemas.microsoft.com/office/drawing/2014/main" id="{55626644-D18C-1B46-3C89-7ED4593F1B62}"/>
              </a:ext>
            </a:extLst>
          </p:cNvPr>
          <p:cNvSpPr txBox="1"/>
          <p:nvPr/>
        </p:nvSpPr>
        <p:spPr>
          <a:xfrm>
            <a:off x="348071" y="6087654"/>
            <a:ext cx="6714579" cy="646331"/>
          </a:xfrm>
          <a:prstGeom prst="rect">
            <a:avLst/>
          </a:prstGeom>
          <a:noFill/>
        </p:spPr>
        <p:txBody>
          <a:bodyPr wrap="square" rtlCol="0">
            <a:spAutoFit/>
          </a:bodyPr>
          <a:lstStyle/>
          <a:p>
            <a:r>
              <a:rPr lang="en-SE" dirty="0">
                <a:latin typeface="Arial" panose="020B0604020202020204" pitchFamily="34" charset="0"/>
                <a:cs typeface="Arial" panose="020B0604020202020204" pitchFamily="34" charset="0"/>
              </a:rPr>
              <a:t>Richard N Bergman. </a:t>
            </a:r>
            <a:r>
              <a:rPr lang="en-GB" b="0" i="0" dirty="0">
                <a:solidFill>
                  <a:srgbClr val="282828"/>
                </a:solidFill>
                <a:effectLst/>
                <a:latin typeface="Arial" panose="020B0604020202020204" pitchFamily="34" charset="0"/>
                <a:cs typeface="Arial" panose="020B0604020202020204" pitchFamily="34" charset="0"/>
              </a:rPr>
              <a:t>Origins and History of the Minimal Model of Glucose Regulation. </a:t>
            </a:r>
            <a:r>
              <a:rPr lang="en-SE" dirty="0">
                <a:latin typeface="Arial" panose="020B0604020202020204" pitchFamily="34" charset="0"/>
                <a:cs typeface="Arial" panose="020B0604020202020204" pitchFamily="34" charset="0"/>
              </a:rPr>
              <a:t>Frontiers Endocrinology, 2021</a:t>
            </a:r>
          </a:p>
        </p:txBody>
      </p:sp>
    </p:spTree>
    <p:extLst>
      <p:ext uri="{BB962C8B-B14F-4D97-AF65-F5344CB8AC3E}">
        <p14:creationId xmlns:p14="http://schemas.microsoft.com/office/powerpoint/2010/main" val="1729564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erson running on a road&#10;&#10;Description automatically generated">
            <a:extLst>
              <a:ext uri="{FF2B5EF4-FFF2-40B4-BE49-F238E27FC236}">
                <a16:creationId xmlns:a16="http://schemas.microsoft.com/office/drawing/2014/main" id="{7F9BA55C-4838-F034-ADC5-92CE96B545EE}"/>
              </a:ext>
            </a:extLst>
          </p:cNvPr>
          <p:cNvPicPr>
            <a:picLocks noChangeAspect="1"/>
          </p:cNvPicPr>
          <p:nvPr/>
        </p:nvPicPr>
        <p:blipFill>
          <a:blip r:embed="rId3"/>
          <a:stretch>
            <a:fillRect/>
          </a:stretch>
        </p:blipFill>
        <p:spPr>
          <a:xfrm>
            <a:off x="7615613" y="5259291"/>
            <a:ext cx="2414728" cy="1603599"/>
          </a:xfrm>
          <a:prstGeom prst="rect">
            <a:avLst/>
          </a:prstGeom>
        </p:spPr>
      </p:pic>
      <p:sp>
        <p:nvSpPr>
          <p:cNvPr id="2" name="Title 1">
            <a:extLst>
              <a:ext uri="{FF2B5EF4-FFF2-40B4-BE49-F238E27FC236}">
                <a16:creationId xmlns:a16="http://schemas.microsoft.com/office/drawing/2014/main" id="{26D4051C-2115-0CCF-CEBD-1064F9CDFCDA}"/>
              </a:ext>
            </a:extLst>
          </p:cNvPr>
          <p:cNvSpPr>
            <a:spLocks noGrp="1"/>
          </p:cNvSpPr>
          <p:nvPr>
            <p:ph type="title"/>
          </p:nvPr>
        </p:nvSpPr>
        <p:spPr>
          <a:xfrm>
            <a:off x="448047" y="255579"/>
            <a:ext cx="11543656" cy="672075"/>
          </a:xfrm>
        </p:spPr>
        <p:txBody>
          <a:bodyPr>
            <a:normAutofit/>
          </a:bodyPr>
          <a:lstStyle/>
          <a:p>
            <a:pPr algn="ctr"/>
            <a:r>
              <a:rPr lang="en-SE" dirty="0">
                <a:latin typeface="Arial" panose="020B0604020202020204" pitchFamily="34" charset="0"/>
                <a:cs typeface="Arial" panose="020B0604020202020204" pitchFamily="34" charset="0"/>
              </a:rPr>
              <a:t>Beta-cell function, environment and genes</a:t>
            </a:r>
          </a:p>
        </p:txBody>
      </p:sp>
      <p:pic>
        <p:nvPicPr>
          <p:cNvPr id="5" name="Picture 4" descr="hyperbolic">
            <a:extLst>
              <a:ext uri="{FF2B5EF4-FFF2-40B4-BE49-F238E27FC236}">
                <a16:creationId xmlns:a16="http://schemas.microsoft.com/office/drawing/2014/main" id="{6514D5BA-5E27-5CF7-B012-54CD87A8DCD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98" t="4050" r="11141" b="9283"/>
          <a:stretch/>
        </p:blipFill>
        <p:spPr bwMode="auto">
          <a:xfrm>
            <a:off x="-2" y="1807028"/>
            <a:ext cx="6475151" cy="505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1031C11-BE0C-2AC0-2DF9-0164612D61E8}"/>
              </a:ext>
            </a:extLst>
          </p:cNvPr>
          <p:cNvSpPr txBox="1"/>
          <p:nvPr/>
        </p:nvSpPr>
        <p:spPr>
          <a:xfrm>
            <a:off x="67007" y="1348986"/>
            <a:ext cx="2577737" cy="646331"/>
          </a:xfrm>
          <a:prstGeom prst="rect">
            <a:avLst/>
          </a:prstGeom>
          <a:solidFill>
            <a:schemeClr val="bg1"/>
          </a:solidFill>
        </p:spPr>
        <p:txBody>
          <a:bodyPr wrap="square" rtlCol="0">
            <a:spAutoFit/>
          </a:bodyPr>
          <a:lstStyle/>
          <a:p>
            <a:r>
              <a:rPr lang="en-SE" dirty="0">
                <a:latin typeface="Arial" panose="020B0604020202020204" pitchFamily="34" charset="0"/>
                <a:cs typeface="Arial" panose="020B0604020202020204" pitchFamily="34" charset="0"/>
              </a:rPr>
              <a:t>Hyperinsulinemic compensation</a:t>
            </a:r>
          </a:p>
        </p:txBody>
      </p:sp>
      <p:sp>
        <p:nvSpPr>
          <p:cNvPr id="8" name="TextBox 7">
            <a:extLst>
              <a:ext uri="{FF2B5EF4-FFF2-40B4-BE49-F238E27FC236}">
                <a16:creationId xmlns:a16="http://schemas.microsoft.com/office/drawing/2014/main" id="{6954D379-40A0-D5BE-E141-8548797D5D9E}"/>
              </a:ext>
            </a:extLst>
          </p:cNvPr>
          <p:cNvSpPr txBox="1"/>
          <p:nvPr/>
        </p:nvSpPr>
        <p:spPr>
          <a:xfrm>
            <a:off x="6949121" y="4250885"/>
            <a:ext cx="3339736" cy="369332"/>
          </a:xfrm>
          <a:prstGeom prst="rect">
            <a:avLst/>
          </a:prstGeom>
          <a:solidFill>
            <a:schemeClr val="bg1"/>
          </a:solidFill>
        </p:spPr>
        <p:txBody>
          <a:bodyPr wrap="square" rtlCol="0">
            <a:spAutoFit/>
          </a:bodyPr>
          <a:lstStyle/>
          <a:p>
            <a:r>
              <a:rPr lang="en-SE" dirty="0">
                <a:solidFill>
                  <a:srgbClr val="C00000"/>
                </a:solidFill>
                <a:latin typeface="Arial" panose="020B0604020202020204" pitchFamily="34" charset="0"/>
                <a:cs typeface="Arial" panose="020B0604020202020204" pitchFamily="34" charset="0"/>
              </a:rPr>
              <a:t>Obesity, pregnancy, puberty</a:t>
            </a:r>
          </a:p>
        </p:txBody>
      </p:sp>
      <p:sp>
        <p:nvSpPr>
          <p:cNvPr id="10" name="TextBox 9">
            <a:extLst>
              <a:ext uri="{FF2B5EF4-FFF2-40B4-BE49-F238E27FC236}">
                <a16:creationId xmlns:a16="http://schemas.microsoft.com/office/drawing/2014/main" id="{4FF7F225-1EE4-4B5B-E34E-925AA0F1FB44}"/>
              </a:ext>
            </a:extLst>
          </p:cNvPr>
          <p:cNvSpPr txBox="1"/>
          <p:nvPr/>
        </p:nvSpPr>
        <p:spPr>
          <a:xfrm>
            <a:off x="6219875" y="6044133"/>
            <a:ext cx="1818677" cy="646331"/>
          </a:xfrm>
          <a:prstGeom prst="rect">
            <a:avLst/>
          </a:prstGeom>
          <a:noFill/>
        </p:spPr>
        <p:txBody>
          <a:bodyPr wrap="square" rtlCol="0">
            <a:spAutoFit/>
          </a:bodyPr>
          <a:lstStyle/>
          <a:p>
            <a:r>
              <a:rPr lang="en-SE" dirty="0">
                <a:solidFill>
                  <a:srgbClr val="00B050"/>
                </a:solidFill>
                <a:latin typeface="Arial" panose="020B0604020202020204" pitchFamily="34" charset="0"/>
                <a:cs typeface="Arial" panose="020B0604020202020204" pitchFamily="34" charset="0"/>
              </a:rPr>
              <a:t>Well-trained person</a:t>
            </a:r>
          </a:p>
        </p:txBody>
      </p:sp>
      <p:cxnSp>
        <p:nvCxnSpPr>
          <p:cNvPr id="12" name="Straight Arrow Connector 11">
            <a:extLst>
              <a:ext uri="{FF2B5EF4-FFF2-40B4-BE49-F238E27FC236}">
                <a16:creationId xmlns:a16="http://schemas.microsoft.com/office/drawing/2014/main" id="{EB12F8AE-1A46-934D-731C-E698C721237B}"/>
              </a:ext>
            </a:extLst>
          </p:cNvPr>
          <p:cNvCxnSpPr>
            <a:cxnSpLocks/>
          </p:cNvCxnSpPr>
          <p:nvPr/>
        </p:nvCxnSpPr>
        <p:spPr>
          <a:xfrm flipH="1" flipV="1">
            <a:off x="5859789" y="5661777"/>
            <a:ext cx="720171" cy="241177"/>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21" descr="hyperbolic">
            <a:extLst>
              <a:ext uri="{FF2B5EF4-FFF2-40B4-BE49-F238E27FC236}">
                <a16:creationId xmlns:a16="http://schemas.microsoft.com/office/drawing/2014/main" id="{0BD9EEB2-343D-506C-FF72-B6CB4CD675B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072" t="23027" r="27605" b="67882"/>
          <a:stretch/>
        </p:blipFill>
        <p:spPr bwMode="auto">
          <a:xfrm>
            <a:off x="3043771" y="4207808"/>
            <a:ext cx="3824286" cy="64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4B58BF39-302C-540E-CFC7-F3B7DBE17261}"/>
              </a:ext>
            </a:extLst>
          </p:cNvPr>
          <p:cNvSpPr txBox="1"/>
          <p:nvPr/>
        </p:nvSpPr>
        <p:spPr>
          <a:xfrm>
            <a:off x="2139335" y="2037827"/>
            <a:ext cx="3335914" cy="1200329"/>
          </a:xfrm>
          <a:prstGeom prst="rect">
            <a:avLst/>
          </a:prstGeom>
          <a:solidFill>
            <a:schemeClr val="bg1"/>
          </a:solidFill>
        </p:spPr>
        <p:txBody>
          <a:bodyPr wrap="square" rtlCol="0">
            <a:spAutoFit/>
          </a:bodyPr>
          <a:lstStyle/>
          <a:p>
            <a:endParaRPr lang="en-SE" dirty="0"/>
          </a:p>
          <a:p>
            <a:endParaRPr lang="en-SE" dirty="0"/>
          </a:p>
          <a:p>
            <a:endParaRPr lang="en-SE" dirty="0"/>
          </a:p>
          <a:p>
            <a:endParaRPr lang="en-SE" dirty="0"/>
          </a:p>
        </p:txBody>
      </p:sp>
      <p:pic>
        <p:nvPicPr>
          <p:cNvPr id="21" name="Picture 20" descr="hyperbolic">
            <a:extLst>
              <a:ext uri="{FF2B5EF4-FFF2-40B4-BE49-F238E27FC236}">
                <a16:creationId xmlns:a16="http://schemas.microsoft.com/office/drawing/2014/main" id="{9F6F1C10-ABCB-68DB-D67D-41478D0451C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824" t="13539" r="29534" b="78118"/>
          <a:stretch/>
        </p:blipFill>
        <p:spPr bwMode="auto">
          <a:xfrm>
            <a:off x="1222767" y="2129152"/>
            <a:ext cx="4029611" cy="6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http://www.endotext.org/obesity/obesity1/figures1/figure4.jpg">
            <a:extLst>
              <a:ext uri="{FF2B5EF4-FFF2-40B4-BE49-F238E27FC236}">
                <a16:creationId xmlns:a16="http://schemas.microsoft.com/office/drawing/2014/main" id="{4B0A1A2B-D1D5-8AB7-9874-0234E1F4EC70}"/>
              </a:ext>
            </a:extLst>
          </p:cNvPr>
          <p:cNvPicPr>
            <a:picLocks noChangeAspect="1" noChangeArrowheads="1"/>
          </p:cNvPicPr>
          <p:nvPr/>
        </p:nvPicPr>
        <p:blipFill>
          <a:blip r:embed="rId5" r:link="rId6" cstate="print"/>
          <a:srcRect/>
          <a:stretch>
            <a:fillRect/>
          </a:stretch>
        </p:blipFill>
        <p:spPr bwMode="auto">
          <a:xfrm>
            <a:off x="10166930" y="1641091"/>
            <a:ext cx="1600072" cy="1888825"/>
          </a:xfrm>
          <a:prstGeom prst="roundRect">
            <a:avLst/>
          </a:prstGeom>
          <a:noFill/>
          <a:ln w="9525">
            <a:noFill/>
            <a:miter lim="800000"/>
            <a:headEnd/>
            <a:tailEnd/>
          </a:ln>
        </p:spPr>
      </p:pic>
      <p:pic>
        <p:nvPicPr>
          <p:cNvPr id="1026" name="Picture 2" descr="Free vector overweight man fighting between eating healthy or unhealthy food">
            <a:extLst>
              <a:ext uri="{FF2B5EF4-FFF2-40B4-BE49-F238E27FC236}">
                <a16:creationId xmlns:a16="http://schemas.microsoft.com/office/drawing/2014/main" id="{D98C2823-D99C-C943-9480-9EBC8A2CFB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2379" y="1984201"/>
            <a:ext cx="1773315" cy="205933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29AD44A-0FEE-704F-079C-1C55BCFA78A1}"/>
              </a:ext>
            </a:extLst>
          </p:cNvPr>
          <p:cNvSpPr txBox="1"/>
          <p:nvPr/>
        </p:nvSpPr>
        <p:spPr>
          <a:xfrm>
            <a:off x="5252378" y="1361391"/>
            <a:ext cx="2319866" cy="769441"/>
          </a:xfrm>
          <a:prstGeom prst="rect">
            <a:avLst/>
          </a:prstGeom>
          <a:noFill/>
        </p:spPr>
        <p:txBody>
          <a:bodyPr wrap="none" rtlCol="0">
            <a:spAutoFit/>
          </a:bodyPr>
          <a:lstStyle/>
          <a:p>
            <a:r>
              <a:rPr lang="en-SE" sz="4400" dirty="0">
                <a:solidFill>
                  <a:srgbClr val="FF7000"/>
                </a:solidFill>
                <a:latin typeface="Arial" panose="020B0604020202020204" pitchFamily="34" charset="0"/>
                <a:cs typeface="Arial" panose="020B0604020202020204" pitchFamily="34" charset="0"/>
              </a:rPr>
              <a:t>Genes ?</a:t>
            </a:r>
          </a:p>
        </p:txBody>
      </p:sp>
      <p:pic>
        <p:nvPicPr>
          <p:cNvPr id="1032" name="Picture 8" descr="Free vector chubby woman running pose cartoon character">
            <a:extLst>
              <a:ext uri="{FF2B5EF4-FFF2-40B4-BE49-F238E27FC236}">
                <a16:creationId xmlns:a16="http://schemas.microsoft.com/office/drawing/2014/main" id="{9FA15B47-7323-5EEA-BC9D-35D3BA06B5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22808" y="5318296"/>
            <a:ext cx="716428" cy="145167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D0034D8B-19F8-2F3C-E76B-EEB982409A59}"/>
              </a:ext>
            </a:extLst>
          </p:cNvPr>
          <p:cNvSpPr txBox="1"/>
          <p:nvPr/>
        </p:nvSpPr>
        <p:spPr>
          <a:xfrm>
            <a:off x="2076491" y="3112090"/>
            <a:ext cx="4451064" cy="646331"/>
          </a:xfrm>
          <a:prstGeom prst="rect">
            <a:avLst/>
          </a:prstGeom>
          <a:solidFill>
            <a:schemeClr val="bg1"/>
          </a:solidFill>
        </p:spPr>
        <p:txBody>
          <a:bodyPr wrap="square" rtlCol="0">
            <a:spAutoFit/>
          </a:bodyPr>
          <a:lstStyle/>
          <a:p>
            <a:r>
              <a:rPr lang="en-SE" dirty="0">
                <a:solidFill>
                  <a:srgbClr val="3340C2"/>
                </a:solidFill>
              </a:rPr>
              <a:t>Insulin sensitivity ⨯ b-cell function = disposition index</a:t>
            </a:r>
          </a:p>
        </p:txBody>
      </p:sp>
    </p:spTree>
    <p:extLst>
      <p:ext uri="{BB962C8B-B14F-4D97-AF65-F5344CB8AC3E}">
        <p14:creationId xmlns:p14="http://schemas.microsoft.com/office/powerpoint/2010/main" val="1084868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5EDA2-7E30-D446-CB2B-182787932114}"/>
              </a:ext>
            </a:extLst>
          </p:cNvPr>
          <p:cNvSpPr>
            <a:spLocks noGrp="1"/>
          </p:cNvSpPr>
          <p:nvPr>
            <p:ph type="title"/>
          </p:nvPr>
        </p:nvSpPr>
        <p:spPr/>
        <p:txBody>
          <a:bodyPr/>
          <a:lstStyle/>
          <a:p>
            <a:pPr algn="ctr"/>
            <a:r>
              <a:rPr lang="en-SE" dirty="0">
                <a:latin typeface="Arial" panose="020B0604020202020204" pitchFamily="34" charset="0"/>
                <a:cs typeface="Arial" panose="020B0604020202020204" pitchFamily="34" charset="0"/>
              </a:rPr>
              <a:t>Genetic map for diabetes </a:t>
            </a:r>
          </a:p>
        </p:txBody>
      </p:sp>
      <p:sp>
        <p:nvSpPr>
          <p:cNvPr id="4" name="Text Box 3">
            <a:extLst>
              <a:ext uri="{FF2B5EF4-FFF2-40B4-BE49-F238E27FC236}">
                <a16:creationId xmlns:a16="http://schemas.microsoft.com/office/drawing/2014/main" id="{D6D17B77-5D32-89EE-8516-CE18C3F8E62D}"/>
              </a:ext>
            </a:extLst>
          </p:cNvPr>
          <p:cNvSpPr txBox="1">
            <a:spLocks noChangeArrowheads="1"/>
          </p:cNvSpPr>
          <p:nvPr/>
        </p:nvSpPr>
        <p:spPr bwMode="auto">
          <a:xfrm>
            <a:off x="-79161" y="1277839"/>
            <a:ext cx="265156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sv-SE" sz="1600" dirty="0">
                <a:solidFill>
                  <a:srgbClr val="000000"/>
                </a:solidFill>
              </a:rPr>
              <a:t>Human Genome Project 2003</a:t>
            </a:r>
          </a:p>
        </p:txBody>
      </p:sp>
      <p:pic>
        <p:nvPicPr>
          <p:cNvPr id="6" name="Picture 5" descr="hapmap_300">
            <a:extLst>
              <a:ext uri="{FF2B5EF4-FFF2-40B4-BE49-F238E27FC236}">
                <a16:creationId xmlns:a16="http://schemas.microsoft.com/office/drawing/2014/main" id="{6F63CBDF-A2DB-F584-8467-BC9A2E672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9760" y="1570534"/>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GP">
            <a:extLst>
              <a:ext uri="{FF2B5EF4-FFF2-40B4-BE49-F238E27FC236}">
                <a16:creationId xmlns:a16="http://schemas.microsoft.com/office/drawing/2014/main" id="{1BAD4BD5-9357-E2E1-20F0-A5F0F9616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61" y="4428034"/>
            <a:ext cx="2588320" cy="19452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nature_v409_sm">
            <a:extLst>
              <a:ext uri="{FF2B5EF4-FFF2-40B4-BE49-F238E27FC236}">
                <a16:creationId xmlns:a16="http://schemas.microsoft.com/office/drawing/2014/main" id="{34BF2868-914A-9E63-9AC2-D922EFAD43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70534"/>
            <a:ext cx="2169760" cy="29010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C0E2B52-826E-89AC-577B-929C372D62F5}"/>
              </a:ext>
            </a:extLst>
          </p:cNvPr>
          <p:cNvSpPr txBox="1"/>
          <p:nvPr/>
        </p:nvSpPr>
        <p:spPr>
          <a:xfrm>
            <a:off x="2510032" y="4471616"/>
            <a:ext cx="2517228" cy="2031325"/>
          </a:xfrm>
          <a:prstGeom prst="rect">
            <a:avLst/>
          </a:prstGeom>
          <a:noFill/>
        </p:spPr>
        <p:txBody>
          <a:bodyPr wrap="none" rtlCol="0">
            <a:spAutoFit/>
          </a:bodyPr>
          <a:lstStyle/>
          <a:p>
            <a:pPr fontAlgn="base">
              <a:spcBef>
                <a:spcPct val="50000"/>
              </a:spcBef>
              <a:spcAft>
                <a:spcPct val="0"/>
              </a:spcAft>
            </a:pPr>
            <a:r>
              <a:rPr lang="en-US" altLang="sv-SE" sz="1800" dirty="0">
                <a:solidFill>
                  <a:srgbClr val="000000"/>
                </a:solidFill>
                <a:cs typeface="Arial" pitchFamily="34" charset="0"/>
              </a:rPr>
              <a:t>Known genes (proteins): </a:t>
            </a:r>
          </a:p>
          <a:p>
            <a:pPr fontAlgn="base">
              <a:spcBef>
                <a:spcPct val="50000"/>
              </a:spcBef>
              <a:spcAft>
                <a:spcPct val="0"/>
              </a:spcAft>
            </a:pPr>
            <a:r>
              <a:rPr lang="en-US" altLang="sv-SE" sz="1800" dirty="0">
                <a:solidFill>
                  <a:srgbClr val="FF7000"/>
                </a:solidFill>
                <a:cs typeface="Arial" pitchFamily="34" charset="0"/>
              </a:rPr>
              <a:t>～</a:t>
            </a:r>
            <a:r>
              <a:rPr lang="en-US" altLang="sv-SE" sz="1800" dirty="0">
                <a:solidFill>
                  <a:srgbClr val="FF6600"/>
                </a:solidFill>
                <a:cs typeface="Arial" pitchFamily="34" charset="0"/>
              </a:rPr>
              <a:t>25,000</a:t>
            </a:r>
          </a:p>
          <a:p>
            <a:pPr fontAlgn="base">
              <a:spcBef>
                <a:spcPct val="50000"/>
              </a:spcBef>
              <a:spcAft>
                <a:spcPct val="0"/>
              </a:spcAft>
            </a:pPr>
            <a:r>
              <a:rPr lang="en-US" altLang="sv-SE" sz="1800" dirty="0">
                <a:solidFill>
                  <a:srgbClr val="000000"/>
                </a:solidFill>
                <a:cs typeface="Arial" pitchFamily="34" charset="0"/>
              </a:rPr>
              <a:t>bp: </a:t>
            </a:r>
            <a:r>
              <a:rPr lang="en-US" altLang="sv-SE" sz="1800" dirty="0">
                <a:solidFill>
                  <a:srgbClr val="FF6600"/>
                </a:solidFill>
                <a:cs typeface="Arial" pitchFamily="34" charset="0"/>
              </a:rPr>
              <a:t>3 253 037 807</a:t>
            </a:r>
          </a:p>
          <a:p>
            <a:pPr fontAlgn="base">
              <a:spcBef>
                <a:spcPct val="50000"/>
              </a:spcBef>
              <a:spcAft>
                <a:spcPct val="0"/>
              </a:spcAft>
            </a:pPr>
            <a:r>
              <a:rPr lang="sv-SE" altLang="sv-SE" sz="1800" dirty="0">
                <a:solidFill>
                  <a:srgbClr val="0070C0"/>
                </a:solidFill>
                <a:cs typeface="Arial" pitchFamily="34" charset="0"/>
              </a:rPr>
              <a:t>1 SNP per 1000 </a:t>
            </a:r>
            <a:r>
              <a:rPr lang="sv-SE" altLang="sv-SE" sz="1800" dirty="0" err="1">
                <a:solidFill>
                  <a:srgbClr val="0070C0"/>
                </a:solidFill>
                <a:cs typeface="Arial" pitchFamily="34" charset="0"/>
              </a:rPr>
              <a:t>bp</a:t>
            </a:r>
            <a:endParaRPr lang="en-US" altLang="sv-SE" sz="1800" dirty="0">
              <a:solidFill>
                <a:srgbClr val="0070C0"/>
              </a:solidFill>
              <a:cs typeface="Arial" pitchFamily="34" charset="0"/>
            </a:endParaRPr>
          </a:p>
          <a:p>
            <a:pPr fontAlgn="base">
              <a:spcBef>
                <a:spcPct val="50000"/>
              </a:spcBef>
              <a:spcAft>
                <a:spcPct val="0"/>
              </a:spcAft>
            </a:pPr>
            <a:r>
              <a:rPr lang="en-US" altLang="sv-SE" sz="1800" dirty="0">
                <a:solidFill>
                  <a:srgbClr val="000000"/>
                </a:solidFill>
                <a:cs typeface="Arial" pitchFamily="34" charset="0"/>
              </a:rPr>
              <a:t> (</a:t>
            </a:r>
            <a:r>
              <a:rPr lang="en-US" altLang="sv-SE" sz="1800" dirty="0">
                <a:cs typeface="Arial" pitchFamily="34" charset="0"/>
              </a:rPr>
              <a:t>～</a:t>
            </a:r>
            <a:r>
              <a:rPr lang="sv-SE" altLang="sv-SE" sz="1800" dirty="0">
                <a:solidFill>
                  <a:srgbClr val="000000"/>
                </a:solidFill>
                <a:cs typeface="Arial" pitchFamily="34" charset="0"/>
              </a:rPr>
              <a:t>5% protein </a:t>
            </a:r>
            <a:r>
              <a:rPr lang="sv-SE" altLang="sv-SE" sz="1800" dirty="0" err="1">
                <a:solidFill>
                  <a:srgbClr val="000000"/>
                </a:solidFill>
                <a:cs typeface="Arial" pitchFamily="34" charset="0"/>
              </a:rPr>
              <a:t>coding</a:t>
            </a:r>
            <a:r>
              <a:rPr lang="en-US" altLang="sv-SE" sz="1800" dirty="0">
                <a:solidFill>
                  <a:srgbClr val="000000"/>
                </a:solidFill>
                <a:cs typeface="Arial" pitchFamily="34" charset="0"/>
              </a:rPr>
              <a:t>)</a:t>
            </a:r>
          </a:p>
        </p:txBody>
      </p:sp>
      <p:pic>
        <p:nvPicPr>
          <p:cNvPr id="11" name="Picture 11" descr="GWAS_genesidentified2008_JCI">
            <a:extLst>
              <a:ext uri="{FF2B5EF4-FFF2-40B4-BE49-F238E27FC236}">
                <a16:creationId xmlns:a16="http://schemas.microsoft.com/office/drawing/2014/main" id="{7886F88E-1B63-B0D5-0666-B8FC7C7493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6853" y="1570534"/>
            <a:ext cx="3008252" cy="443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1220breakthrough">
            <a:extLst>
              <a:ext uri="{FF2B5EF4-FFF2-40B4-BE49-F238E27FC236}">
                <a16:creationId xmlns:a16="http://schemas.microsoft.com/office/drawing/2014/main" id="{85B8A707-4EAF-2EDA-E5CA-8583A6435B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4591" y="3429000"/>
            <a:ext cx="2028825" cy="2738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3D023002-CE98-F629-009C-9B6DFC1EFEC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528" t="33780" r="34405" b="35395"/>
          <a:stretch/>
        </p:blipFill>
        <p:spPr bwMode="auto">
          <a:xfrm>
            <a:off x="5024414" y="1511100"/>
            <a:ext cx="4198004" cy="1369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12">
            <a:extLst>
              <a:ext uri="{FF2B5EF4-FFF2-40B4-BE49-F238E27FC236}">
                <a16:creationId xmlns:a16="http://schemas.microsoft.com/office/drawing/2014/main" id="{FEAF1BC6-D428-0E36-00C5-883A843A5F9C}"/>
              </a:ext>
            </a:extLst>
          </p:cNvPr>
          <p:cNvSpPr txBox="1">
            <a:spLocks noChangeArrowheads="1"/>
          </p:cNvSpPr>
          <p:nvPr/>
        </p:nvSpPr>
        <p:spPr bwMode="auto">
          <a:xfrm>
            <a:off x="5024414" y="2826929"/>
            <a:ext cx="337079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sv-SE" altLang="sv-SE" sz="1200" dirty="0" err="1">
                <a:latin typeface="+mn-lt"/>
              </a:rPr>
              <a:t>Saxena</a:t>
            </a:r>
            <a:r>
              <a:rPr lang="sv-SE" altLang="sv-SE" sz="1200" dirty="0">
                <a:latin typeface="+mn-lt"/>
              </a:rPr>
              <a:t> R, </a:t>
            </a:r>
            <a:r>
              <a:rPr lang="sv-SE" altLang="sv-SE" sz="1200" dirty="0" err="1">
                <a:latin typeface="+mn-lt"/>
              </a:rPr>
              <a:t>Voight</a:t>
            </a:r>
            <a:r>
              <a:rPr lang="sv-SE" altLang="sv-SE" sz="1200" dirty="0">
                <a:latin typeface="+mn-lt"/>
              </a:rPr>
              <a:t> B, </a:t>
            </a:r>
            <a:r>
              <a:rPr lang="sv-SE" altLang="sv-SE" sz="1200" dirty="0" err="1">
                <a:latin typeface="+mn-lt"/>
              </a:rPr>
              <a:t>Lyssenko</a:t>
            </a:r>
            <a:r>
              <a:rPr lang="sv-SE" altLang="sv-SE" sz="1200" dirty="0">
                <a:latin typeface="+mn-lt"/>
              </a:rPr>
              <a:t> V, et.al., </a:t>
            </a:r>
            <a:r>
              <a:rPr lang="sv-SE" altLang="sv-SE" sz="1200" i="1" dirty="0">
                <a:latin typeface="+mn-lt"/>
              </a:rPr>
              <a:t>Science</a:t>
            </a:r>
            <a:r>
              <a:rPr lang="sv-SE" altLang="sv-SE" sz="1200" dirty="0">
                <a:latin typeface="+mn-lt"/>
              </a:rPr>
              <a:t>, 2007</a:t>
            </a:r>
          </a:p>
        </p:txBody>
      </p:sp>
      <p:sp>
        <p:nvSpPr>
          <p:cNvPr id="15" name="Text Box 12">
            <a:extLst>
              <a:ext uri="{FF2B5EF4-FFF2-40B4-BE49-F238E27FC236}">
                <a16:creationId xmlns:a16="http://schemas.microsoft.com/office/drawing/2014/main" id="{8399AB86-5FD9-9451-57F3-3FF6B03DF1D9}"/>
              </a:ext>
            </a:extLst>
          </p:cNvPr>
          <p:cNvSpPr txBox="1">
            <a:spLocks noChangeArrowheads="1"/>
          </p:cNvSpPr>
          <p:nvPr/>
        </p:nvSpPr>
        <p:spPr bwMode="auto">
          <a:xfrm>
            <a:off x="9341853" y="6098301"/>
            <a:ext cx="16794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sv-SE" altLang="sv-SE" sz="1200" dirty="0" err="1">
                <a:latin typeface="+mn-lt"/>
              </a:rPr>
              <a:t>Manolio</a:t>
            </a:r>
            <a:r>
              <a:rPr lang="sv-SE" altLang="sv-SE" sz="1200" dirty="0">
                <a:latin typeface="+mn-lt"/>
              </a:rPr>
              <a:t> et al., </a:t>
            </a:r>
            <a:r>
              <a:rPr lang="sv-SE" altLang="sv-SE" sz="1200" i="1" dirty="0">
                <a:latin typeface="+mn-lt"/>
              </a:rPr>
              <a:t>JCI</a:t>
            </a:r>
            <a:r>
              <a:rPr lang="sv-SE" altLang="sv-SE" sz="1200" dirty="0">
                <a:latin typeface="+mn-lt"/>
              </a:rPr>
              <a:t>, 2008</a:t>
            </a:r>
          </a:p>
        </p:txBody>
      </p:sp>
      <p:sp>
        <p:nvSpPr>
          <p:cNvPr id="16" name="Text Box 3">
            <a:extLst>
              <a:ext uri="{FF2B5EF4-FFF2-40B4-BE49-F238E27FC236}">
                <a16:creationId xmlns:a16="http://schemas.microsoft.com/office/drawing/2014/main" id="{D5EBFFD2-4E2D-AC95-AF38-2EF3B0594DF2}"/>
              </a:ext>
            </a:extLst>
          </p:cNvPr>
          <p:cNvSpPr txBox="1">
            <a:spLocks noChangeArrowheads="1"/>
          </p:cNvSpPr>
          <p:nvPr/>
        </p:nvSpPr>
        <p:spPr bwMode="auto">
          <a:xfrm>
            <a:off x="7257499" y="3292408"/>
            <a:ext cx="19398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sv-SE" dirty="0">
                <a:latin typeface="+mn-lt"/>
              </a:rPr>
              <a:t>First Scandinavian 500,000 in 3000 individuals</a:t>
            </a:r>
          </a:p>
        </p:txBody>
      </p:sp>
      <p:pic>
        <p:nvPicPr>
          <p:cNvPr id="17" name="Picture 21" descr="Web_front_page_picture2">
            <a:extLst>
              <a:ext uri="{FF2B5EF4-FFF2-40B4-BE49-F238E27FC236}">
                <a16:creationId xmlns:a16="http://schemas.microsoft.com/office/drawing/2014/main" id="{E78E2034-5C27-A285-48A2-A83C0BCB54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97020" y="4364457"/>
            <a:ext cx="1939833" cy="183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4421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a:extLst>
              <a:ext uri="{FF2B5EF4-FFF2-40B4-BE49-F238E27FC236}">
                <a16:creationId xmlns:a16="http://schemas.microsoft.com/office/drawing/2014/main" id="{39AEDE12-C8FE-5E70-4542-5FF6C4288D4B}"/>
              </a:ext>
            </a:extLst>
          </p:cNvPr>
          <p:cNvSpPr txBox="1">
            <a:spLocks noGrp="1" noChangeArrowheads="1"/>
          </p:cNvSpPr>
          <p:nvPr>
            <p:ph type="title"/>
          </p:nvPr>
        </p:nvSpPr>
        <p:spPr bwMode="auto">
          <a:xfrm>
            <a:off x="552549" y="484008"/>
            <a:ext cx="10632016"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sv-SE" sz="4400" dirty="0">
                <a:solidFill>
                  <a:schemeClr val="bg1"/>
                </a:solidFill>
              </a:rPr>
              <a:t>Genome-wide association study</a:t>
            </a:r>
          </a:p>
        </p:txBody>
      </p:sp>
      <p:pic>
        <p:nvPicPr>
          <p:cNvPr id="10" name="Picture 9" descr="A diagram of a dna test&#10;&#10;Description automatically generated with medium confidence">
            <a:extLst>
              <a:ext uri="{FF2B5EF4-FFF2-40B4-BE49-F238E27FC236}">
                <a16:creationId xmlns:a16="http://schemas.microsoft.com/office/drawing/2014/main" id="{3EA1223B-1891-7C03-53A5-530115875E62}"/>
              </a:ext>
            </a:extLst>
          </p:cNvPr>
          <p:cNvPicPr>
            <a:picLocks noChangeAspect="1"/>
          </p:cNvPicPr>
          <p:nvPr/>
        </p:nvPicPr>
        <p:blipFill rotWithShape="1">
          <a:blip r:embed="rId3"/>
          <a:srcRect l="3320" t="4673"/>
          <a:stretch/>
        </p:blipFill>
        <p:spPr>
          <a:xfrm>
            <a:off x="3188441" y="1383324"/>
            <a:ext cx="6058715" cy="5474676"/>
          </a:xfrm>
          <a:prstGeom prst="rect">
            <a:avLst/>
          </a:prstGeom>
        </p:spPr>
      </p:pic>
      <p:sp>
        <p:nvSpPr>
          <p:cNvPr id="5" name="TextBox 4">
            <a:extLst>
              <a:ext uri="{FF2B5EF4-FFF2-40B4-BE49-F238E27FC236}">
                <a16:creationId xmlns:a16="http://schemas.microsoft.com/office/drawing/2014/main" id="{FA5B9B1D-4666-8EC8-FB74-F0844B028D08}"/>
              </a:ext>
            </a:extLst>
          </p:cNvPr>
          <p:cNvSpPr txBox="1"/>
          <p:nvPr/>
        </p:nvSpPr>
        <p:spPr>
          <a:xfrm>
            <a:off x="9394032" y="6581001"/>
            <a:ext cx="3048000"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Uffelmann</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et.al</a:t>
            </a:r>
            <a:r>
              <a:rPr lang="en-GB" sz="1200" dirty="0">
                <a:latin typeface="Arial" panose="020B0604020202020204" pitchFamily="34" charset="0"/>
                <a:cs typeface="Arial" panose="020B0604020202020204" pitchFamily="34" charset="0"/>
              </a:rPr>
              <a:t>. Nature Reviews 2021</a:t>
            </a:r>
            <a:endParaRPr lang="en-S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7159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Rectangle 2"/>
          <p:cNvSpPr txBox="1">
            <a:spLocks noChangeArrowheads="1"/>
          </p:cNvSpPr>
          <p:nvPr/>
        </p:nvSpPr>
        <p:spPr>
          <a:xfrm>
            <a:off x="1573425" y="-28931"/>
            <a:ext cx="9830889" cy="1143000"/>
          </a:xfrm>
          <a:prstGeom prst="rect">
            <a:avLst/>
          </a:prstGeom>
        </p:spPr>
        <p:txBody>
          <a:bodyPr/>
          <a:lstStyle>
            <a:lvl1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marL="7762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6pPr>
            <a:lvl7pPr marL="12334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7pPr>
            <a:lvl8pPr marL="16906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8pPr>
            <a:lvl9pPr marL="21478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9pPr>
          </a:lstStyle>
          <a:p>
            <a:pPr marL="0" indent="0" algn="ctr">
              <a:buNone/>
              <a:defRPr/>
            </a:pPr>
            <a:r>
              <a:rPr lang="en-US" altLang="sv-SE" sz="4400" b="0" dirty="0">
                <a:solidFill>
                  <a:schemeClr val="bg1"/>
                </a:solidFill>
                <a:latin typeface="Arial" panose="020B0604020202020204" pitchFamily="34" charset="0"/>
                <a:cs typeface="Arial" panose="020B0604020202020204" pitchFamily="34" charset="0"/>
              </a:rPr>
              <a:t>T2D polygenic risk score identified beta-cell dysfunction as the key defect in type 2 diabetes</a:t>
            </a:r>
            <a:br>
              <a:rPr lang="en-US" altLang="sv-SE" sz="4400" b="0" dirty="0">
                <a:solidFill>
                  <a:schemeClr val="bg1"/>
                </a:solidFill>
                <a:latin typeface="Arial" panose="020B0604020202020204" pitchFamily="34" charset="0"/>
                <a:cs typeface="Arial" panose="020B0604020202020204" pitchFamily="34" charset="0"/>
              </a:rPr>
            </a:br>
            <a:endParaRPr lang="en-GB" sz="4400" b="0" dirty="0">
              <a:solidFill>
                <a:schemeClr val="bg1"/>
              </a:solidFill>
              <a:latin typeface="Arial" panose="020B0604020202020204" pitchFamily="34" charset="0"/>
              <a:cs typeface="Arial" panose="020B0604020202020204" pitchFamily="34" charset="0"/>
            </a:endParaRPr>
          </a:p>
        </p:txBody>
      </p:sp>
      <p:graphicFrame>
        <p:nvGraphicFramePr>
          <p:cNvPr id="3" name="Chart 2"/>
          <p:cNvGraphicFramePr>
            <a:graphicFrameLocks/>
          </p:cNvGraphicFramePr>
          <p:nvPr/>
        </p:nvGraphicFramePr>
        <p:xfrm>
          <a:off x="6120713" y="1610953"/>
          <a:ext cx="3439180" cy="24876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nvGraphicFramePr>
        <p:xfrm>
          <a:off x="6240016" y="4157388"/>
          <a:ext cx="3560538" cy="2358095"/>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3"/>
          <p:cNvSpPr txBox="1">
            <a:spLocks noChangeArrowheads="1"/>
          </p:cNvSpPr>
          <p:nvPr/>
        </p:nvSpPr>
        <p:spPr bwMode="auto">
          <a:xfrm>
            <a:off x="3935761" y="1351160"/>
            <a:ext cx="17427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sv-SE" altLang="en-US" sz="1600" b="1" dirty="0">
                <a:solidFill>
                  <a:srgbClr val="002060"/>
                </a:solidFill>
                <a:latin typeface="Trebuchet MS" panose="020B0603020202020204" pitchFamily="34" charset="0"/>
                <a:ea typeface="ＭＳ Ｐゴシック" charset="0"/>
              </a:rPr>
              <a:t>Body </a:t>
            </a:r>
            <a:r>
              <a:rPr lang="sv-SE" altLang="en-US" sz="1600" b="1" dirty="0" err="1">
                <a:solidFill>
                  <a:srgbClr val="002060"/>
                </a:solidFill>
                <a:latin typeface="Trebuchet MS" panose="020B0603020202020204" pitchFamily="34" charset="0"/>
                <a:ea typeface="ＭＳ Ｐゴシック" charset="0"/>
              </a:rPr>
              <a:t>Mass</a:t>
            </a:r>
            <a:r>
              <a:rPr lang="sv-SE" altLang="en-US" sz="1600" b="1" dirty="0">
                <a:solidFill>
                  <a:srgbClr val="002060"/>
                </a:solidFill>
                <a:latin typeface="Trebuchet MS" panose="020B0603020202020204" pitchFamily="34" charset="0"/>
                <a:ea typeface="ＭＳ Ｐゴシック" charset="0"/>
              </a:rPr>
              <a:t> Index</a:t>
            </a:r>
          </a:p>
        </p:txBody>
      </p:sp>
      <p:sp>
        <p:nvSpPr>
          <p:cNvPr id="6" name="TextBox 34"/>
          <p:cNvSpPr txBox="1">
            <a:spLocks noChangeArrowheads="1"/>
          </p:cNvSpPr>
          <p:nvPr/>
        </p:nvSpPr>
        <p:spPr bwMode="auto">
          <a:xfrm>
            <a:off x="7176121" y="1346119"/>
            <a:ext cx="18678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1600" b="1" dirty="0">
                <a:solidFill>
                  <a:srgbClr val="002060"/>
                </a:solidFill>
                <a:latin typeface="Trebuchet MS" panose="020B0603020202020204" pitchFamily="34" charset="0"/>
                <a:ea typeface="ＭＳ Ｐゴシック" charset="0"/>
              </a:rPr>
              <a:t>Insulin sensitivity</a:t>
            </a:r>
          </a:p>
        </p:txBody>
      </p:sp>
      <p:sp>
        <p:nvSpPr>
          <p:cNvPr id="7" name="TextBox 37"/>
          <p:cNvSpPr txBox="1">
            <a:spLocks noChangeArrowheads="1"/>
          </p:cNvSpPr>
          <p:nvPr/>
        </p:nvSpPr>
        <p:spPr bwMode="auto">
          <a:xfrm>
            <a:off x="7191130" y="4096364"/>
            <a:ext cx="18261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1600" b="1" dirty="0">
                <a:solidFill>
                  <a:srgbClr val="002060"/>
                </a:solidFill>
                <a:latin typeface="Trebuchet MS" panose="020B0603020202020204" pitchFamily="34" charset="0"/>
                <a:ea typeface="ＭＳ Ｐゴシック" charset="0"/>
              </a:rPr>
              <a:t>Disposition index</a:t>
            </a:r>
          </a:p>
        </p:txBody>
      </p:sp>
      <p:graphicFrame>
        <p:nvGraphicFramePr>
          <p:cNvPr id="8" name="Chart 7"/>
          <p:cNvGraphicFramePr>
            <a:graphicFrameLocks/>
          </p:cNvGraphicFramePr>
          <p:nvPr/>
        </p:nvGraphicFramePr>
        <p:xfrm>
          <a:off x="2871468" y="4098612"/>
          <a:ext cx="3241315" cy="2512806"/>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40"/>
          <p:cNvSpPr txBox="1">
            <a:spLocks noChangeArrowheads="1"/>
          </p:cNvSpPr>
          <p:nvPr/>
        </p:nvSpPr>
        <p:spPr bwMode="auto">
          <a:xfrm>
            <a:off x="3602298" y="4117280"/>
            <a:ext cx="17796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1600" b="1">
                <a:solidFill>
                  <a:srgbClr val="002060"/>
                </a:solidFill>
                <a:latin typeface="Trebuchet MS" panose="020B0603020202020204" pitchFamily="34" charset="0"/>
                <a:ea typeface="ＭＳ Ｐゴシック" charset="0"/>
              </a:rPr>
              <a:t>Insulin secretion</a:t>
            </a:r>
          </a:p>
        </p:txBody>
      </p:sp>
      <p:graphicFrame>
        <p:nvGraphicFramePr>
          <p:cNvPr id="10" name="Chart 9"/>
          <p:cNvGraphicFramePr>
            <a:graphicFrameLocks/>
          </p:cNvGraphicFramePr>
          <p:nvPr>
            <p:extLst>
              <p:ext uri="{D42A27DB-BD31-4B8C-83A1-F6EECF244321}">
                <p14:modId xmlns:p14="http://schemas.microsoft.com/office/powerpoint/2010/main" val="3572594161"/>
              </p:ext>
            </p:extLst>
          </p:nvPr>
        </p:nvGraphicFramePr>
        <p:xfrm>
          <a:off x="2783633" y="1515397"/>
          <a:ext cx="3315802" cy="2817655"/>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 Box 7"/>
          <p:cNvSpPr txBox="1">
            <a:spLocks noChangeArrowheads="1"/>
          </p:cNvSpPr>
          <p:nvPr/>
        </p:nvSpPr>
        <p:spPr bwMode="auto">
          <a:xfrm>
            <a:off x="6960097" y="6519447"/>
            <a:ext cx="311771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sv-SE" altLang="sv-SE" sz="1400" dirty="0" err="1">
                <a:solidFill>
                  <a:srgbClr val="001965"/>
                </a:solidFill>
                <a:latin typeface="Trebuchet MS" panose="020B0603020202020204" pitchFamily="34" charset="0"/>
                <a:ea typeface="ＭＳ Ｐゴシック" charset="0"/>
              </a:rPr>
              <a:t>Lyssenko</a:t>
            </a:r>
            <a:r>
              <a:rPr lang="sv-SE" altLang="sv-SE" sz="1400" dirty="0">
                <a:solidFill>
                  <a:srgbClr val="001965"/>
                </a:solidFill>
                <a:latin typeface="Trebuchet MS" panose="020B0603020202020204" pitchFamily="34" charset="0"/>
                <a:ea typeface="ＭＳ Ｐゴシック" charset="0"/>
              </a:rPr>
              <a:t> et al, </a:t>
            </a:r>
            <a:r>
              <a:rPr lang="sv-SE" altLang="sv-SE" sz="1400" i="1" dirty="0">
                <a:solidFill>
                  <a:srgbClr val="001965"/>
                </a:solidFill>
                <a:latin typeface="Trebuchet MS" panose="020B0603020202020204" pitchFamily="34" charset="0"/>
                <a:ea typeface="ＭＳ Ｐゴシック" charset="0"/>
              </a:rPr>
              <a:t>New </a:t>
            </a:r>
            <a:r>
              <a:rPr lang="sv-SE" altLang="sv-SE" sz="1400" i="1" dirty="0" err="1">
                <a:solidFill>
                  <a:srgbClr val="001965"/>
                </a:solidFill>
                <a:latin typeface="Trebuchet MS" panose="020B0603020202020204" pitchFamily="34" charset="0"/>
                <a:ea typeface="ＭＳ Ｐゴシック" charset="0"/>
              </a:rPr>
              <a:t>Engl</a:t>
            </a:r>
            <a:r>
              <a:rPr lang="sv-SE" altLang="sv-SE" sz="1400" i="1" dirty="0">
                <a:solidFill>
                  <a:srgbClr val="001965"/>
                </a:solidFill>
                <a:latin typeface="Trebuchet MS" panose="020B0603020202020204" pitchFamily="34" charset="0"/>
                <a:ea typeface="ＭＳ Ｐゴシック" charset="0"/>
              </a:rPr>
              <a:t> J Med</a:t>
            </a:r>
            <a:r>
              <a:rPr lang="sv-SE" altLang="sv-SE" sz="1400" dirty="0">
                <a:solidFill>
                  <a:srgbClr val="001965"/>
                </a:solidFill>
                <a:latin typeface="Trebuchet MS" panose="020B0603020202020204" pitchFamily="34" charset="0"/>
                <a:ea typeface="ＭＳ Ｐゴシック" charset="0"/>
              </a:rPr>
              <a:t> </a:t>
            </a:r>
            <a:r>
              <a:rPr lang="en-US" altLang="sv-SE" sz="1400" dirty="0">
                <a:solidFill>
                  <a:srgbClr val="001965"/>
                </a:solidFill>
                <a:latin typeface="Trebuchet MS" panose="020B0603020202020204" pitchFamily="34" charset="0"/>
                <a:ea typeface="ＭＳ Ｐゴシック" charset="0"/>
              </a:rPr>
              <a:t>2008</a:t>
            </a:r>
          </a:p>
        </p:txBody>
      </p:sp>
      <p:sp>
        <p:nvSpPr>
          <p:cNvPr id="2" name="TextBox 1"/>
          <p:cNvSpPr txBox="1"/>
          <p:nvPr/>
        </p:nvSpPr>
        <p:spPr>
          <a:xfrm>
            <a:off x="9069150" y="5147320"/>
            <a:ext cx="875561" cy="307777"/>
          </a:xfrm>
          <a:prstGeom prst="rect">
            <a:avLst/>
          </a:prstGeom>
          <a:noFill/>
        </p:spPr>
        <p:txBody>
          <a:bodyPr wrap="none" rtlCol="0">
            <a:spAutoFit/>
          </a:bodyPr>
          <a:lstStyle/>
          <a:p>
            <a:r>
              <a:rPr lang="sv-SE" sz="1400" b="1" dirty="0"/>
              <a:t>p&lt;0.0001</a:t>
            </a:r>
          </a:p>
        </p:txBody>
      </p:sp>
      <p:sp>
        <p:nvSpPr>
          <p:cNvPr id="13" name="TextBox 12"/>
          <p:cNvSpPr txBox="1"/>
          <p:nvPr/>
        </p:nvSpPr>
        <p:spPr>
          <a:xfrm>
            <a:off x="5206301" y="4797153"/>
            <a:ext cx="875561" cy="307777"/>
          </a:xfrm>
          <a:prstGeom prst="rect">
            <a:avLst/>
          </a:prstGeom>
          <a:noFill/>
        </p:spPr>
        <p:txBody>
          <a:bodyPr wrap="none" rtlCol="0">
            <a:spAutoFit/>
          </a:bodyPr>
          <a:lstStyle/>
          <a:p>
            <a:r>
              <a:rPr lang="sv-SE" sz="1400" b="1" dirty="0"/>
              <a:t>p&lt;0.0001</a:t>
            </a:r>
          </a:p>
        </p:txBody>
      </p:sp>
    </p:spTree>
    <p:extLst>
      <p:ext uri="{BB962C8B-B14F-4D97-AF65-F5344CB8AC3E}">
        <p14:creationId xmlns:p14="http://schemas.microsoft.com/office/powerpoint/2010/main" val="243854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ndardformgivning">
  <a:themeElements>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formgiv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formgivn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formgivn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formgivn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formgivn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formgivn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formgivn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formgivn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formgiv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formgivn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formgivn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formgivn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Presentation">
  <a:themeElements>
    <a:clrScheme name="">
      <a:dk1>
        <a:srgbClr val="DF3C36"/>
      </a:dk1>
      <a:lt1>
        <a:srgbClr val="FFFFFF"/>
      </a:lt1>
      <a:dk2>
        <a:srgbClr val="0033CC"/>
      </a:dk2>
      <a:lt2>
        <a:srgbClr val="FFFFCC"/>
      </a:lt2>
      <a:accent1>
        <a:srgbClr val="FF6600"/>
      </a:accent1>
      <a:accent2>
        <a:srgbClr val="FF9900"/>
      </a:accent2>
      <a:accent3>
        <a:srgbClr val="AAADE2"/>
      </a:accent3>
      <a:accent4>
        <a:srgbClr val="DADADA"/>
      </a:accent4>
      <a:accent5>
        <a:srgbClr val="FFB8AA"/>
      </a:accent5>
      <a:accent6>
        <a:srgbClr val="E78A00"/>
      </a:accent6>
      <a:hlink>
        <a:srgbClr val="FFFF00"/>
      </a:hlink>
      <a:folHlink>
        <a:srgbClr val="969696"/>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en-SE" sz="24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en-SE" sz="24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ank 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45324</TotalTime>
  <Words>2538</Words>
  <Application>Microsoft Macintosh PowerPoint</Application>
  <PresentationFormat>Widescreen</PresentationFormat>
  <Paragraphs>434</Paragraphs>
  <Slides>44</Slides>
  <Notes>24</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3</vt:i4>
      </vt:variant>
      <vt:variant>
        <vt:lpstr>Slide Titles</vt:lpstr>
      </vt:variant>
      <vt:variant>
        <vt:i4>44</vt:i4>
      </vt:variant>
    </vt:vector>
  </HeadingPairs>
  <TitlesOfParts>
    <vt:vector size="63" baseType="lpstr">
      <vt:lpstr>Arial Unicode MS</vt:lpstr>
      <vt:lpstr>Arial</vt:lpstr>
      <vt:lpstr>Calibri</vt:lpstr>
      <vt:lpstr>Calibri Light</vt:lpstr>
      <vt:lpstr>Georgia</vt:lpstr>
      <vt:lpstr>Helvetica Neue</vt:lpstr>
      <vt:lpstr>Poppins</vt:lpstr>
      <vt:lpstr>Tahoma</vt:lpstr>
      <vt:lpstr>Times New Roman</vt:lpstr>
      <vt:lpstr>Trebuchet MS</vt:lpstr>
      <vt:lpstr>Trebuchet MS (Headings)</vt:lpstr>
      <vt:lpstr>Verdana</vt:lpstr>
      <vt:lpstr>Office Theme</vt:lpstr>
      <vt:lpstr>Standardformgivning</vt:lpstr>
      <vt:lpstr>Blank Presentation</vt:lpstr>
      <vt:lpstr>1_Office Theme</vt:lpstr>
      <vt:lpstr>SPW 9.0 Graph</vt:lpstr>
      <vt:lpstr>CorelDRAW</vt:lpstr>
      <vt:lpstr>Prism4.Document</vt:lpstr>
      <vt:lpstr>PowerPoint Presentation</vt:lpstr>
      <vt:lpstr>PowerPoint Presentation</vt:lpstr>
      <vt:lpstr>The Ominous Octet</vt:lpstr>
      <vt:lpstr>PowerPoint Presentation</vt:lpstr>
      <vt:lpstr>The culprit – close loop system of glucose regulation</vt:lpstr>
      <vt:lpstr>Beta-cell function, environment and genes</vt:lpstr>
      <vt:lpstr>Genetic map for diabetes </vt:lpstr>
      <vt:lpstr>Genome-wide association study</vt:lpstr>
      <vt:lpstr>PowerPoint Presentation</vt:lpstr>
      <vt:lpstr>Effect of high and low risk gene scores on change in BMI, insulin secretion and action over time</vt:lpstr>
      <vt:lpstr>Palette model for type 2 diabetes</vt:lpstr>
      <vt:lpstr>PowerPoint Presentation</vt:lpstr>
      <vt:lpstr>Cardiometabolic profile and association signals of eight mechanistic clusters</vt:lpstr>
      <vt:lpstr>Enrichment of neuronal signals in human brain in obese/metabolic syndrome and low proinsulin clusters   </vt:lpstr>
      <vt:lpstr>Genetic allelic effects are different in size between the ancestries</vt:lpstr>
      <vt:lpstr>PowerPoint Presentation</vt:lpstr>
      <vt:lpstr>PowerPoint Presentation</vt:lpstr>
      <vt:lpstr>PowerPoint Presentation</vt:lpstr>
      <vt:lpstr>TCF7L2 risk genotypes are associated with lower incretin-stimulated insulin release</vt:lpstr>
      <vt:lpstr>PowerPoint Presentation</vt:lpstr>
      <vt:lpstr>PowerPoint Presentation</vt:lpstr>
      <vt:lpstr>PowerPoint Presentation</vt:lpstr>
      <vt:lpstr>PowerPoint Presentation</vt:lpstr>
      <vt:lpstr>PowerPoint Presentation</vt:lpstr>
      <vt:lpstr>PowerPoint Presentation</vt:lpstr>
      <vt:lpstr>TCF7L2</vt:lpstr>
      <vt:lpstr>PowerPoint Presentation</vt:lpstr>
      <vt:lpstr>PowerPoint Presentation</vt:lpstr>
      <vt:lpstr>PowerPoint Presentation</vt:lpstr>
      <vt:lpstr>Pathogenic mechanisms</vt:lpstr>
      <vt:lpstr>Existing examples of RbGsv </vt:lpstr>
      <vt:lpstr>Knowledge on different disease conditions is prerequisite for personalized medicine</vt:lpstr>
      <vt:lpstr>Take home message: effects of T2D genes</vt:lpstr>
      <vt:lpstr>Many T2D genes influence the enteroinsular axis and islet function</vt:lpstr>
      <vt:lpstr>CONCLUSIONS</vt:lpstr>
      <vt:lpstr>ACKNOWLEDGEMENTS</vt:lpstr>
      <vt:lpstr>PowerPoint Presentation</vt:lpstr>
      <vt:lpstr>PowerPoint Presentation</vt:lpstr>
      <vt:lpstr>PowerPoint Presentation</vt:lpstr>
      <vt:lpstr>PowerPoint Presentation</vt:lpstr>
      <vt:lpstr>Metformin inhibits gluconeogenesis in hepatocytes</vt:lpstr>
      <vt:lpstr>PowerPoint Presentation</vt:lpstr>
      <vt:lpstr>GWAS identifies variants in the ATM rs11212617 to be associated with metformin effect on HbA1c</vt:lpstr>
      <vt:lpstr>Absorbtion and elimination of metformin the relevant tissues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Valeriya Lyssenko</dc:creator>
  <cp:lastModifiedBy>Valeriya Lyssenko</cp:lastModifiedBy>
  <cp:revision>478</cp:revision>
  <dcterms:created xsi:type="dcterms:W3CDTF">2021-08-24T10:26:14Z</dcterms:created>
  <dcterms:modified xsi:type="dcterms:W3CDTF">2024-11-21T04:03:12Z</dcterms:modified>
</cp:coreProperties>
</file>